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8" r:id="rId2"/>
    <p:sldMasterId id="2147483689" r:id="rId3"/>
  </p:sldMasterIdLst>
  <p:notesMasterIdLst>
    <p:notesMasterId r:id="rId59"/>
  </p:notesMasterIdLst>
  <p:sldIdLst>
    <p:sldId id="2238" r:id="rId4"/>
    <p:sldId id="2255" r:id="rId5"/>
    <p:sldId id="563" r:id="rId6"/>
    <p:sldId id="564" r:id="rId7"/>
    <p:sldId id="360" r:id="rId8"/>
    <p:sldId id="361" r:id="rId9"/>
    <p:sldId id="2240" r:id="rId10"/>
    <p:sldId id="2221" r:id="rId11"/>
    <p:sldId id="2241" r:id="rId12"/>
    <p:sldId id="352" r:id="rId13"/>
    <p:sldId id="2223" r:id="rId14"/>
    <p:sldId id="2242" r:id="rId15"/>
    <p:sldId id="2243" r:id="rId16"/>
    <p:sldId id="307" r:id="rId17"/>
    <p:sldId id="308" r:id="rId18"/>
    <p:sldId id="1042" r:id="rId19"/>
    <p:sldId id="267" r:id="rId20"/>
    <p:sldId id="265" r:id="rId21"/>
    <p:sldId id="266" r:id="rId22"/>
    <p:sldId id="359" r:id="rId23"/>
    <p:sldId id="2239" r:id="rId24"/>
    <p:sldId id="2245" r:id="rId25"/>
    <p:sldId id="1135" r:id="rId26"/>
    <p:sldId id="1136" r:id="rId27"/>
    <p:sldId id="2248" r:id="rId28"/>
    <p:sldId id="741" r:id="rId29"/>
    <p:sldId id="743" r:id="rId30"/>
    <p:sldId id="2253" r:id="rId31"/>
    <p:sldId id="1143" r:id="rId32"/>
    <p:sldId id="622" r:id="rId33"/>
    <p:sldId id="623" r:id="rId34"/>
    <p:sldId id="1145" r:id="rId35"/>
    <p:sldId id="747" r:id="rId36"/>
    <p:sldId id="748" r:id="rId37"/>
    <p:sldId id="750" r:id="rId38"/>
    <p:sldId id="2266" r:id="rId39"/>
    <p:sldId id="2209" r:id="rId40"/>
    <p:sldId id="2249" r:id="rId41"/>
    <p:sldId id="322" r:id="rId42"/>
    <p:sldId id="2210" r:id="rId43"/>
    <p:sldId id="2211" r:id="rId44"/>
    <p:sldId id="2213" r:id="rId45"/>
    <p:sldId id="2267" r:id="rId46"/>
    <p:sldId id="294" r:id="rId47"/>
    <p:sldId id="2250" r:id="rId48"/>
    <p:sldId id="338" r:id="rId49"/>
    <p:sldId id="2252" r:id="rId50"/>
    <p:sldId id="2256" r:id="rId51"/>
    <p:sldId id="2232" r:id="rId52"/>
    <p:sldId id="2257" r:id="rId53"/>
    <p:sldId id="2258" r:id="rId54"/>
    <p:sldId id="2265" r:id="rId55"/>
    <p:sldId id="2264" r:id="rId56"/>
    <p:sldId id="2260" r:id="rId57"/>
    <p:sldId id="31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7"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4179"/>
    <a:srgbClr val="754E79"/>
    <a:srgbClr val="FFFAFD"/>
    <a:srgbClr val="E7E8E6"/>
    <a:srgbClr val="ECEBE7"/>
    <a:srgbClr val="E9E8E4"/>
    <a:srgbClr val="E6E5E2"/>
    <a:srgbClr val="E1E0DC"/>
    <a:srgbClr val="D6D6D2"/>
    <a:srgbClr val="2A80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7"/>
    <p:restoredTop sz="96190"/>
  </p:normalViewPr>
  <p:slideViewPr>
    <p:cSldViewPr snapToGrid="0" snapToObjects="1" showGuides="1">
      <p:cViewPr varScale="1">
        <p:scale>
          <a:sx n="123" d="100"/>
          <a:sy n="123" d="100"/>
        </p:scale>
        <p:origin x="904" y="184"/>
      </p:cViewPr>
      <p:guideLst>
        <p:guide orient="horz" pos="1207"/>
        <p:guide pos="3840"/>
      </p:guideLst>
    </p:cSldViewPr>
  </p:slideViewPr>
  <p:outlineViewPr>
    <p:cViewPr>
      <p:scale>
        <a:sx n="33" d="100"/>
        <a:sy n="33" d="100"/>
      </p:scale>
      <p:origin x="0" y="-591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2011-MARK02-P</c:v>
                </c:pt>
              </c:strCache>
            </c:strRef>
          </c:tx>
          <c:invertIfNegative val="0"/>
          <c:cat>
            <c:numRef>
              <c:f>Sheet1!$A$2:$A$102</c:f>
              <c:numCache>
                <c:formatCode>General</c:formatCod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numCache>
            </c:numRef>
          </c:cat>
          <c:val>
            <c:numRef>
              <c:f>Sheet1!$B$2:$B$102</c:f>
              <c:numCache>
                <c:formatCode>General</c:formatCode>
                <c:ptCount val="1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16443</c:v>
                </c:pt>
                <c:pt idx="36">
                  <c:v>9157</c:v>
                </c:pt>
                <c:pt idx="37">
                  <c:v>6953</c:v>
                </c:pt>
                <c:pt idx="38">
                  <c:v>7408</c:v>
                </c:pt>
                <c:pt idx="39">
                  <c:v>8040</c:v>
                </c:pt>
                <c:pt idx="40">
                  <c:v>8597</c:v>
                </c:pt>
                <c:pt idx="41">
                  <c:v>9062</c:v>
                </c:pt>
                <c:pt idx="42">
                  <c:v>9630</c:v>
                </c:pt>
                <c:pt idx="43">
                  <c:v>9858</c:v>
                </c:pt>
                <c:pt idx="44">
                  <c:v>10297</c:v>
                </c:pt>
                <c:pt idx="45">
                  <c:v>10721</c:v>
                </c:pt>
                <c:pt idx="46">
                  <c:v>11019</c:v>
                </c:pt>
                <c:pt idx="47">
                  <c:v>11406</c:v>
                </c:pt>
                <c:pt idx="48">
                  <c:v>11531</c:v>
                </c:pt>
                <c:pt idx="49">
                  <c:v>12052</c:v>
                </c:pt>
                <c:pt idx="50">
                  <c:v>12529</c:v>
                </c:pt>
                <c:pt idx="51">
                  <c:v>12994</c:v>
                </c:pt>
                <c:pt idx="52">
                  <c:v>13398</c:v>
                </c:pt>
                <c:pt idx="53">
                  <c:v>13628</c:v>
                </c:pt>
                <c:pt idx="54">
                  <c:v>13724</c:v>
                </c:pt>
                <c:pt idx="55">
                  <c:v>14143</c:v>
                </c:pt>
                <c:pt idx="56">
                  <c:v>14179</c:v>
                </c:pt>
                <c:pt idx="57">
                  <c:v>14593</c:v>
                </c:pt>
                <c:pt idx="58">
                  <c:v>14578</c:v>
                </c:pt>
                <c:pt idx="59">
                  <c:v>14811</c:v>
                </c:pt>
                <c:pt idx="60">
                  <c:v>14915</c:v>
                </c:pt>
                <c:pt idx="61">
                  <c:v>15061</c:v>
                </c:pt>
                <c:pt idx="62">
                  <c:v>14824</c:v>
                </c:pt>
                <c:pt idx="63">
                  <c:v>15270</c:v>
                </c:pt>
                <c:pt idx="64">
                  <c:v>15308</c:v>
                </c:pt>
                <c:pt idx="65">
                  <c:v>15167</c:v>
                </c:pt>
                <c:pt idx="66">
                  <c:v>15159</c:v>
                </c:pt>
                <c:pt idx="67">
                  <c:v>14856</c:v>
                </c:pt>
                <c:pt idx="68">
                  <c:v>14790</c:v>
                </c:pt>
                <c:pt idx="69">
                  <c:v>14527</c:v>
                </c:pt>
                <c:pt idx="70">
                  <c:v>14368</c:v>
                </c:pt>
                <c:pt idx="71">
                  <c:v>14296</c:v>
                </c:pt>
                <c:pt idx="72">
                  <c:v>14197</c:v>
                </c:pt>
                <c:pt idx="73">
                  <c:v>13804</c:v>
                </c:pt>
                <c:pt idx="74">
                  <c:v>13782</c:v>
                </c:pt>
                <c:pt idx="75">
                  <c:v>13487</c:v>
                </c:pt>
                <c:pt idx="76">
                  <c:v>13234</c:v>
                </c:pt>
                <c:pt idx="77">
                  <c:v>12876</c:v>
                </c:pt>
                <c:pt idx="78">
                  <c:v>12610</c:v>
                </c:pt>
                <c:pt idx="79">
                  <c:v>12532</c:v>
                </c:pt>
                <c:pt idx="80">
                  <c:v>12056</c:v>
                </c:pt>
                <c:pt idx="81">
                  <c:v>11823</c:v>
                </c:pt>
                <c:pt idx="82">
                  <c:v>11407</c:v>
                </c:pt>
                <c:pt idx="83">
                  <c:v>11143</c:v>
                </c:pt>
                <c:pt idx="84">
                  <c:v>10773</c:v>
                </c:pt>
                <c:pt idx="85">
                  <c:v>10231</c:v>
                </c:pt>
                <c:pt idx="86">
                  <c:v>9863</c:v>
                </c:pt>
                <c:pt idx="87">
                  <c:v>9246</c:v>
                </c:pt>
                <c:pt idx="88">
                  <c:v>8750</c:v>
                </c:pt>
                <c:pt idx="89">
                  <c:v>7805</c:v>
                </c:pt>
                <c:pt idx="90">
                  <c:v>7349</c:v>
                </c:pt>
                <c:pt idx="91">
                  <c:v>6628</c:v>
                </c:pt>
                <c:pt idx="92">
                  <c:v>5693</c:v>
                </c:pt>
                <c:pt idx="93">
                  <c:v>4777</c:v>
                </c:pt>
                <c:pt idx="94">
                  <c:v>3948</c:v>
                </c:pt>
                <c:pt idx="95">
                  <c:v>2949</c:v>
                </c:pt>
                <c:pt idx="96">
                  <c:v>2078</c:v>
                </c:pt>
                <c:pt idx="97">
                  <c:v>1273</c:v>
                </c:pt>
                <c:pt idx="98">
                  <c:v>583</c:v>
                </c:pt>
                <c:pt idx="99">
                  <c:v>154</c:v>
                </c:pt>
                <c:pt idx="100">
                  <c:v>20</c:v>
                </c:pt>
              </c:numCache>
            </c:numRef>
          </c:val>
          <c:extLst>
            <c:ext xmlns:c16="http://schemas.microsoft.com/office/drawing/2014/chart" uri="{C3380CC4-5D6E-409C-BE32-E72D297353CC}">
              <c16:uniqueId val="{00000000-6BE6-4C5A-B54E-C8159E635925}"/>
            </c:ext>
          </c:extLst>
        </c:ser>
        <c:ser>
          <c:idx val="1"/>
          <c:order val="1"/>
          <c:tx>
            <c:strRef>
              <c:f>Sheet1!$C$1</c:f>
              <c:strCache>
                <c:ptCount val="1"/>
                <c:pt idx="0">
                  <c:v>2011-MARK02-F</c:v>
                </c:pt>
              </c:strCache>
            </c:strRef>
          </c:tx>
          <c:spPr>
            <a:solidFill>
              <a:schemeClr val="accent1"/>
            </a:solidFill>
          </c:spPr>
          <c:invertIfNegative val="0"/>
          <c:cat>
            <c:numRef>
              <c:f>Sheet1!$A$2:$A$102</c:f>
              <c:numCache>
                <c:formatCode>General</c:formatCod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numCache>
            </c:numRef>
          </c:cat>
          <c:val>
            <c:numRef>
              <c:f>Sheet1!$C$2:$C$102</c:f>
              <c:numCache>
                <c:formatCode>General</c:formatCode>
                <c:ptCount val="101"/>
                <c:pt idx="0">
                  <c:v>0</c:v>
                </c:pt>
                <c:pt idx="1">
                  <c:v>2</c:v>
                </c:pt>
                <c:pt idx="2">
                  <c:v>19</c:v>
                </c:pt>
                <c:pt idx="3">
                  <c:v>52</c:v>
                </c:pt>
                <c:pt idx="4">
                  <c:v>80</c:v>
                </c:pt>
                <c:pt idx="5">
                  <c:v>127</c:v>
                </c:pt>
                <c:pt idx="6">
                  <c:v>227</c:v>
                </c:pt>
                <c:pt idx="7">
                  <c:v>293</c:v>
                </c:pt>
                <c:pt idx="8">
                  <c:v>458</c:v>
                </c:pt>
                <c:pt idx="9">
                  <c:v>537</c:v>
                </c:pt>
                <c:pt idx="10">
                  <c:v>689</c:v>
                </c:pt>
                <c:pt idx="11">
                  <c:v>806</c:v>
                </c:pt>
                <c:pt idx="12">
                  <c:v>962</c:v>
                </c:pt>
                <c:pt idx="13">
                  <c:v>1091</c:v>
                </c:pt>
                <c:pt idx="14">
                  <c:v>1329</c:v>
                </c:pt>
                <c:pt idx="15">
                  <c:v>1487</c:v>
                </c:pt>
                <c:pt idx="16">
                  <c:v>1704</c:v>
                </c:pt>
                <c:pt idx="17">
                  <c:v>1935</c:v>
                </c:pt>
                <c:pt idx="18">
                  <c:v>2146</c:v>
                </c:pt>
                <c:pt idx="19">
                  <c:v>2361</c:v>
                </c:pt>
                <c:pt idx="20">
                  <c:v>2537</c:v>
                </c:pt>
                <c:pt idx="21">
                  <c:v>2716</c:v>
                </c:pt>
                <c:pt idx="22">
                  <c:v>2959</c:v>
                </c:pt>
                <c:pt idx="23">
                  <c:v>3144</c:v>
                </c:pt>
                <c:pt idx="24">
                  <c:v>3489</c:v>
                </c:pt>
                <c:pt idx="25">
                  <c:v>3698</c:v>
                </c:pt>
                <c:pt idx="26">
                  <c:v>4015</c:v>
                </c:pt>
                <c:pt idx="27">
                  <c:v>4345</c:v>
                </c:pt>
                <c:pt idx="28">
                  <c:v>4731</c:v>
                </c:pt>
                <c:pt idx="29">
                  <c:v>5358</c:v>
                </c:pt>
                <c:pt idx="30">
                  <c:v>3842</c:v>
                </c:pt>
                <c:pt idx="31">
                  <c:v>4450</c:v>
                </c:pt>
                <c:pt idx="32">
                  <c:v>4212</c:v>
                </c:pt>
                <c:pt idx="33">
                  <c:v>2621</c:v>
                </c:pt>
                <c:pt idx="34">
                  <c:v>1639</c:v>
                </c:pt>
                <c:pt idx="35">
                  <c:v>1126</c:v>
                </c:pt>
                <c:pt idx="36">
                  <c:v>6817</c:v>
                </c:pt>
                <c:pt idx="37">
                  <c:v>4106</c:v>
                </c:pt>
                <c:pt idx="38">
                  <c:v>3582</c:v>
                </c:pt>
                <c:pt idx="39">
                  <c:v>3362</c:v>
                </c:pt>
                <c:pt idx="40">
                  <c:v>3228</c:v>
                </c:pt>
                <c:pt idx="41">
                  <c:v>2949</c:v>
                </c:pt>
                <c:pt idx="42">
                  <c:v>2705</c:v>
                </c:pt>
                <c:pt idx="43">
                  <c:v>2461</c:v>
                </c:pt>
                <c:pt idx="44">
                  <c:v>2141</c:v>
                </c:pt>
                <c:pt idx="45">
                  <c:v>2104</c:v>
                </c:pt>
                <c:pt idx="46">
                  <c:v>1920</c:v>
                </c:pt>
                <c:pt idx="47">
                  <c:v>1671</c:v>
                </c:pt>
                <c:pt idx="48">
                  <c:v>1615</c:v>
                </c:pt>
                <c:pt idx="49">
                  <c:v>1446</c:v>
                </c:pt>
                <c:pt idx="50">
                  <c:v>1354</c:v>
                </c:pt>
                <c:pt idx="51">
                  <c:v>1121</c:v>
                </c:pt>
                <c:pt idx="52">
                  <c:v>1080</c:v>
                </c:pt>
                <c:pt idx="53">
                  <c:v>999</c:v>
                </c:pt>
                <c:pt idx="54">
                  <c:v>901</c:v>
                </c:pt>
                <c:pt idx="55">
                  <c:v>792</c:v>
                </c:pt>
                <c:pt idx="56">
                  <c:v>665</c:v>
                </c:pt>
                <c:pt idx="57">
                  <c:v>609</c:v>
                </c:pt>
                <c:pt idx="58">
                  <c:v>559</c:v>
                </c:pt>
                <c:pt idx="59">
                  <c:v>460</c:v>
                </c:pt>
                <c:pt idx="60">
                  <c:v>443</c:v>
                </c:pt>
                <c:pt idx="61">
                  <c:v>398</c:v>
                </c:pt>
                <c:pt idx="62">
                  <c:v>356</c:v>
                </c:pt>
                <c:pt idx="63">
                  <c:v>292</c:v>
                </c:pt>
                <c:pt idx="64">
                  <c:v>284</c:v>
                </c:pt>
                <c:pt idx="65">
                  <c:v>238</c:v>
                </c:pt>
                <c:pt idx="66">
                  <c:v>190</c:v>
                </c:pt>
                <c:pt idx="67">
                  <c:v>157</c:v>
                </c:pt>
                <c:pt idx="68">
                  <c:v>152</c:v>
                </c:pt>
                <c:pt idx="69">
                  <c:v>111</c:v>
                </c:pt>
                <c:pt idx="70">
                  <c:v>98</c:v>
                </c:pt>
                <c:pt idx="71">
                  <c:v>87</c:v>
                </c:pt>
                <c:pt idx="72">
                  <c:v>67</c:v>
                </c:pt>
                <c:pt idx="73">
                  <c:v>68</c:v>
                </c:pt>
                <c:pt idx="74">
                  <c:v>50</c:v>
                </c:pt>
                <c:pt idx="75">
                  <c:v>40</c:v>
                </c:pt>
                <c:pt idx="76">
                  <c:v>23</c:v>
                </c:pt>
                <c:pt idx="77">
                  <c:v>32</c:v>
                </c:pt>
                <c:pt idx="78">
                  <c:v>20</c:v>
                </c:pt>
                <c:pt idx="79">
                  <c:v>17</c:v>
                </c:pt>
                <c:pt idx="80">
                  <c:v>13</c:v>
                </c:pt>
                <c:pt idx="81">
                  <c:v>11</c:v>
                </c:pt>
                <c:pt idx="82">
                  <c:v>7</c:v>
                </c:pt>
                <c:pt idx="83">
                  <c:v>6</c:v>
                </c:pt>
                <c:pt idx="84">
                  <c:v>3</c:v>
                </c:pt>
                <c:pt idx="85">
                  <c:v>3</c:v>
                </c:pt>
                <c:pt idx="86">
                  <c:v>2</c:v>
                </c:pt>
                <c:pt idx="87">
                  <c:v>5</c:v>
                </c:pt>
                <c:pt idx="88">
                  <c:v>0</c:v>
                </c:pt>
                <c:pt idx="89">
                  <c:v>0</c:v>
                </c:pt>
                <c:pt idx="90">
                  <c:v>0</c:v>
                </c:pt>
                <c:pt idx="91">
                  <c:v>2</c:v>
                </c:pt>
                <c:pt idx="92">
                  <c:v>0</c:v>
                </c:pt>
                <c:pt idx="93">
                  <c:v>0</c:v>
                </c:pt>
                <c:pt idx="94">
                  <c:v>0</c:v>
                </c:pt>
                <c:pt idx="95">
                  <c:v>1</c:v>
                </c:pt>
                <c:pt idx="96">
                  <c:v>0</c:v>
                </c:pt>
                <c:pt idx="97">
                  <c:v>0</c:v>
                </c:pt>
                <c:pt idx="98">
                  <c:v>0</c:v>
                </c:pt>
                <c:pt idx="99">
                  <c:v>0</c:v>
                </c:pt>
                <c:pt idx="100">
                  <c:v>0</c:v>
                </c:pt>
              </c:numCache>
            </c:numRef>
          </c:val>
          <c:extLst>
            <c:ext xmlns:c16="http://schemas.microsoft.com/office/drawing/2014/chart" uri="{C3380CC4-5D6E-409C-BE32-E72D297353CC}">
              <c16:uniqueId val="{00000001-6BE6-4C5A-B54E-C8159E635925}"/>
            </c:ext>
          </c:extLst>
        </c:ser>
        <c:dLbls>
          <c:showLegendKey val="0"/>
          <c:showVal val="0"/>
          <c:showCatName val="0"/>
          <c:showSerName val="0"/>
          <c:showPercent val="0"/>
          <c:showBubbleSize val="0"/>
        </c:dLbls>
        <c:gapWidth val="150"/>
        <c:overlap val="100"/>
        <c:axId val="-2059202672"/>
        <c:axId val="-2064776480"/>
      </c:barChart>
      <c:catAx>
        <c:axId val="-2059202672"/>
        <c:scaling>
          <c:orientation val="minMax"/>
        </c:scaling>
        <c:delete val="0"/>
        <c:axPos val="b"/>
        <c:numFmt formatCode="General" sourceLinked="1"/>
        <c:majorTickMark val="out"/>
        <c:minorTickMark val="none"/>
        <c:tickLblPos val="nextTo"/>
        <c:txPr>
          <a:bodyPr/>
          <a:lstStyle/>
          <a:p>
            <a:pPr>
              <a:defRPr sz="1100"/>
            </a:pPr>
            <a:endParaRPr lang="en-US"/>
          </a:p>
        </c:txPr>
        <c:crossAx val="-2064776480"/>
        <c:crosses val="autoZero"/>
        <c:auto val="1"/>
        <c:lblAlgn val="ctr"/>
        <c:lblOffset val="100"/>
        <c:tickLblSkip val="5"/>
        <c:noMultiLvlLbl val="0"/>
      </c:catAx>
      <c:valAx>
        <c:axId val="-2064776480"/>
        <c:scaling>
          <c:orientation val="minMax"/>
        </c:scaling>
        <c:delete val="0"/>
        <c:axPos val="l"/>
        <c:majorGridlines>
          <c:spPr>
            <a:ln w="3175">
              <a:solidFill>
                <a:schemeClr val="bg1">
                  <a:lumMod val="85000"/>
                </a:schemeClr>
              </a:solidFill>
            </a:ln>
          </c:spPr>
        </c:majorGridlines>
        <c:numFmt formatCode="#,##0" sourceLinked="0"/>
        <c:majorTickMark val="out"/>
        <c:minorTickMark val="none"/>
        <c:tickLblPos val="nextTo"/>
        <c:spPr>
          <a:ln>
            <a:noFill/>
          </a:ln>
        </c:spPr>
        <c:txPr>
          <a:bodyPr/>
          <a:lstStyle/>
          <a:p>
            <a:pPr>
              <a:defRPr sz="1100"/>
            </a:pPr>
            <a:endParaRPr lang="en-US"/>
          </a:p>
        </c:txPr>
        <c:crossAx val="-2059202672"/>
        <c:crosses val="autoZero"/>
        <c:crossBetween val="between"/>
        <c:majorUnit val="5000"/>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2011-MARK02-P</c:v>
                </c:pt>
              </c:strCache>
            </c:strRef>
          </c:tx>
          <c:invertIfNegative val="0"/>
          <c:dPt>
            <c:idx val="35"/>
            <c:invertIfNegative val="0"/>
            <c:bubble3D val="0"/>
            <c:spPr>
              <a:solidFill>
                <a:schemeClr val="accent2"/>
              </a:solidFill>
            </c:spPr>
            <c:extLst>
              <c:ext xmlns:c16="http://schemas.microsoft.com/office/drawing/2014/chart" uri="{C3380CC4-5D6E-409C-BE32-E72D297353CC}">
                <c16:uniqueId val="{00000002-FE1C-48A9-960F-0CEBF71F2A81}"/>
              </c:ext>
            </c:extLst>
          </c:dPt>
          <c:cat>
            <c:numRef>
              <c:f>Sheet1!$A$2:$A$102</c:f>
              <c:numCache>
                <c:formatCode>General</c:formatCod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numCache>
            </c:numRef>
          </c:cat>
          <c:val>
            <c:numRef>
              <c:f>Sheet1!$B$2:$B$102</c:f>
              <c:numCache>
                <c:formatCode>General</c:formatCode>
                <c:ptCount val="10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16443</c:v>
                </c:pt>
                <c:pt idx="36">
                  <c:v>9157</c:v>
                </c:pt>
                <c:pt idx="37">
                  <c:v>6953</c:v>
                </c:pt>
                <c:pt idx="38">
                  <c:v>7408</c:v>
                </c:pt>
                <c:pt idx="39">
                  <c:v>8040</c:v>
                </c:pt>
                <c:pt idx="40">
                  <c:v>8597</c:v>
                </c:pt>
                <c:pt idx="41">
                  <c:v>9062</c:v>
                </c:pt>
                <c:pt idx="42">
                  <c:v>9630</c:v>
                </c:pt>
                <c:pt idx="43">
                  <c:v>9858</c:v>
                </c:pt>
                <c:pt idx="44">
                  <c:v>10297</c:v>
                </c:pt>
                <c:pt idx="45">
                  <c:v>10721</c:v>
                </c:pt>
                <c:pt idx="46">
                  <c:v>11019</c:v>
                </c:pt>
                <c:pt idx="47">
                  <c:v>11406</c:v>
                </c:pt>
                <c:pt idx="48">
                  <c:v>11531</c:v>
                </c:pt>
                <c:pt idx="49">
                  <c:v>12052</c:v>
                </c:pt>
                <c:pt idx="50">
                  <c:v>12529</c:v>
                </c:pt>
                <c:pt idx="51">
                  <c:v>12994</c:v>
                </c:pt>
                <c:pt idx="52">
                  <c:v>13398</c:v>
                </c:pt>
                <c:pt idx="53">
                  <c:v>13628</c:v>
                </c:pt>
                <c:pt idx="54">
                  <c:v>13724</c:v>
                </c:pt>
                <c:pt idx="55">
                  <c:v>14143</c:v>
                </c:pt>
                <c:pt idx="56">
                  <c:v>14179</c:v>
                </c:pt>
                <c:pt idx="57">
                  <c:v>14593</c:v>
                </c:pt>
                <c:pt idx="58">
                  <c:v>14578</c:v>
                </c:pt>
                <c:pt idx="59">
                  <c:v>14811</c:v>
                </c:pt>
                <c:pt idx="60">
                  <c:v>14915</c:v>
                </c:pt>
                <c:pt idx="61">
                  <c:v>15061</c:v>
                </c:pt>
                <c:pt idx="62">
                  <c:v>14824</c:v>
                </c:pt>
                <c:pt idx="63">
                  <c:v>15270</c:v>
                </c:pt>
                <c:pt idx="64">
                  <c:v>15308</c:v>
                </c:pt>
                <c:pt idx="65">
                  <c:v>15167</c:v>
                </c:pt>
                <c:pt idx="66">
                  <c:v>15159</c:v>
                </c:pt>
                <c:pt idx="67">
                  <c:v>14856</c:v>
                </c:pt>
                <c:pt idx="68">
                  <c:v>14790</c:v>
                </c:pt>
                <c:pt idx="69">
                  <c:v>14527</c:v>
                </c:pt>
                <c:pt idx="70">
                  <c:v>14368</c:v>
                </c:pt>
                <c:pt idx="71">
                  <c:v>14296</c:v>
                </c:pt>
                <c:pt idx="72">
                  <c:v>14197</c:v>
                </c:pt>
                <c:pt idx="73">
                  <c:v>13804</c:v>
                </c:pt>
                <c:pt idx="74">
                  <c:v>13782</c:v>
                </c:pt>
                <c:pt idx="75">
                  <c:v>13487</c:v>
                </c:pt>
                <c:pt idx="76">
                  <c:v>13234</c:v>
                </c:pt>
                <c:pt idx="77">
                  <c:v>12876</c:v>
                </c:pt>
                <c:pt idx="78">
                  <c:v>12610</c:v>
                </c:pt>
                <c:pt idx="79">
                  <c:v>12532</c:v>
                </c:pt>
                <c:pt idx="80">
                  <c:v>12056</c:v>
                </c:pt>
                <c:pt idx="81">
                  <c:v>11823</c:v>
                </c:pt>
                <c:pt idx="82">
                  <c:v>11407</c:v>
                </c:pt>
                <c:pt idx="83">
                  <c:v>11143</c:v>
                </c:pt>
                <c:pt idx="84">
                  <c:v>10773</c:v>
                </c:pt>
                <c:pt idx="85">
                  <c:v>10231</c:v>
                </c:pt>
                <c:pt idx="86">
                  <c:v>9863</c:v>
                </c:pt>
                <c:pt idx="87">
                  <c:v>9246</c:v>
                </c:pt>
                <c:pt idx="88">
                  <c:v>8750</c:v>
                </c:pt>
                <c:pt idx="89">
                  <c:v>7805</c:v>
                </c:pt>
                <c:pt idx="90">
                  <c:v>7349</c:v>
                </c:pt>
                <c:pt idx="91">
                  <c:v>6628</c:v>
                </c:pt>
                <c:pt idx="92">
                  <c:v>5693</c:v>
                </c:pt>
                <c:pt idx="93">
                  <c:v>4777</c:v>
                </c:pt>
                <c:pt idx="94">
                  <c:v>3948</c:v>
                </c:pt>
                <c:pt idx="95">
                  <c:v>2949</c:v>
                </c:pt>
                <c:pt idx="96">
                  <c:v>2078</c:v>
                </c:pt>
                <c:pt idx="97">
                  <c:v>1273</c:v>
                </c:pt>
                <c:pt idx="98">
                  <c:v>583</c:v>
                </c:pt>
                <c:pt idx="99">
                  <c:v>154</c:v>
                </c:pt>
                <c:pt idx="100">
                  <c:v>20</c:v>
                </c:pt>
              </c:numCache>
            </c:numRef>
          </c:val>
          <c:extLst>
            <c:ext xmlns:c16="http://schemas.microsoft.com/office/drawing/2014/chart" uri="{C3380CC4-5D6E-409C-BE32-E72D297353CC}">
              <c16:uniqueId val="{00000000-FE1C-48A9-960F-0CEBF71F2A81}"/>
            </c:ext>
          </c:extLst>
        </c:ser>
        <c:ser>
          <c:idx val="1"/>
          <c:order val="1"/>
          <c:tx>
            <c:strRef>
              <c:f>Sheet1!$C$1</c:f>
              <c:strCache>
                <c:ptCount val="1"/>
                <c:pt idx="0">
                  <c:v>2011-MARK02-F</c:v>
                </c:pt>
              </c:strCache>
            </c:strRef>
          </c:tx>
          <c:spPr>
            <a:solidFill>
              <a:schemeClr val="accent1"/>
            </a:solidFill>
          </c:spPr>
          <c:invertIfNegative val="0"/>
          <c:dPt>
            <c:idx val="31"/>
            <c:invertIfNegative val="0"/>
            <c:bubble3D val="0"/>
            <c:spPr>
              <a:solidFill>
                <a:schemeClr val="accent4"/>
              </a:solidFill>
            </c:spPr>
            <c:extLst>
              <c:ext xmlns:c16="http://schemas.microsoft.com/office/drawing/2014/chart" uri="{C3380CC4-5D6E-409C-BE32-E72D297353CC}">
                <c16:uniqueId val="{00000007-FE1C-48A9-960F-0CEBF71F2A81}"/>
              </c:ext>
            </c:extLst>
          </c:dPt>
          <c:dPt>
            <c:idx val="32"/>
            <c:invertIfNegative val="0"/>
            <c:bubble3D val="0"/>
            <c:spPr>
              <a:solidFill>
                <a:schemeClr val="accent4"/>
              </a:solidFill>
            </c:spPr>
            <c:extLst>
              <c:ext xmlns:c16="http://schemas.microsoft.com/office/drawing/2014/chart" uri="{C3380CC4-5D6E-409C-BE32-E72D297353CC}">
                <c16:uniqueId val="{00000006-FE1C-48A9-960F-0CEBF71F2A81}"/>
              </c:ext>
            </c:extLst>
          </c:dPt>
          <c:dPt>
            <c:idx val="33"/>
            <c:invertIfNegative val="0"/>
            <c:bubble3D val="0"/>
            <c:spPr>
              <a:solidFill>
                <a:schemeClr val="accent4"/>
              </a:solidFill>
            </c:spPr>
            <c:extLst>
              <c:ext xmlns:c16="http://schemas.microsoft.com/office/drawing/2014/chart" uri="{C3380CC4-5D6E-409C-BE32-E72D297353CC}">
                <c16:uniqueId val="{00000005-FE1C-48A9-960F-0CEBF71F2A81}"/>
              </c:ext>
            </c:extLst>
          </c:dPt>
          <c:dPt>
            <c:idx val="34"/>
            <c:invertIfNegative val="0"/>
            <c:bubble3D val="0"/>
            <c:spPr>
              <a:solidFill>
                <a:schemeClr val="accent4"/>
              </a:solidFill>
            </c:spPr>
            <c:extLst>
              <c:ext xmlns:c16="http://schemas.microsoft.com/office/drawing/2014/chart" uri="{C3380CC4-5D6E-409C-BE32-E72D297353CC}">
                <c16:uniqueId val="{00000004-FE1C-48A9-960F-0CEBF71F2A81}"/>
              </c:ext>
            </c:extLst>
          </c:dPt>
          <c:dPt>
            <c:idx val="35"/>
            <c:invertIfNegative val="0"/>
            <c:bubble3D val="0"/>
            <c:spPr>
              <a:solidFill>
                <a:schemeClr val="accent2"/>
              </a:solidFill>
            </c:spPr>
            <c:extLst>
              <c:ext xmlns:c16="http://schemas.microsoft.com/office/drawing/2014/chart" uri="{C3380CC4-5D6E-409C-BE32-E72D297353CC}">
                <c16:uniqueId val="{00000003-FE1C-48A9-960F-0CEBF71F2A81}"/>
              </c:ext>
            </c:extLst>
          </c:dPt>
          <c:cat>
            <c:numRef>
              <c:f>Sheet1!$A$2:$A$102</c:f>
              <c:numCache>
                <c:formatCode>General</c:formatCod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numCache>
            </c:numRef>
          </c:cat>
          <c:val>
            <c:numRef>
              <c:f>Sheet1!$C$2:$C$102</c:f>
              <c:numCache>
                <c:formatCode>General</c:formatCode>
                <c:ptCount val="101"/>
                <c:pt idx="0">
                  <c:v>0</c:v>
                </c:pt>
                <c:pt idx="1">
                  <c:v>2</c:v>
                </c:pt>
                <c:pt idx="2">
                  <c:v>19</c:v>
                </c:pt>
                <c:pt idx="3">
                  <c:v>52</c:v>
                </c:pt>
                <c:pt idx="4">
                  <c:v>80</c:v>
                </c:pt>
                <c:pt idx="5">
                  <c:v>127</c:v>
                </c:pt>
                <c:pt idx="6">
                  <c:v>227</c:v>
                </c:pt>
                <c:pt idx="7">
                  <c:v>293</c:v>
                </c:pt>
                <c:pt idx="8">
                  <c:v>458</c:v>
                </c:pt>
                <c:pt idx="9">
                  <c:v>537</c:v>
                </c:pt>
                <c:pt idx="10">
                  <c:v>689</c:v>
                </c:pt>
                <c:pt idx="11">
                  <c:v>806</c:v>
                </c:pt>
                <c:pt idx="12">
                  <c:v>962</c:v>
                </c:pt>
                <c:pt idx="13">
                  <c:v>1091</c:v>
                </c:pt>
                <c:pt idx="14">
                  <c:v>1329</c:v>
                </c:pt>
                <c:pt idx="15">
                  <c:v>1487</c:v>
                </c:pt>
                <c:pt idx="16">
                  <c:v>1704</c:v>
                </c:pt>
                <c:pt idx="17">
                  <c:v>1935</c:v>
                </c:pt>
                <c:pt idx="18">
                  <c:v>2146</c:v>
                </c:pt>
                <c:pt idx="19">
                  <c:v>2361</c:v>
                </c:pt>
                <c:pt idx="20">
                  <c:v>2537</c:v>
                </c:pt>
                <c:pt idx="21">
                  <c:v>2716</c:v>
                </c:pt>
                <c:pt idx="22">
                  <c:v>2959</c:v>
                </c:pt>
                <c:pt idx="23">
                  <c:v>3144</c:v>
                </c:pt>
                <c:pt idx="24">
                  <c:v>3489</c:v>
                </c:pt>
                <c:pt idx="25">
                  <c:v>3698</c:v>
                </c:pt>
                <c:pt idx="26">
                  <c:v>4015</c:v>
                </c:pt>
                <c:pt idx="27">
                  <c:v>4345</c:v>
                </c:pt>
                <c:pt idx="28">
                  <c:v>4731</c:v>
                </c:pt>
                <c:pt idx="29">
                  <c:v>5358</c:v>
                </c:pt>
                <c:pt idx="30">
                  <c:v>3842</c:v>
                </c:pt>
                <c:pt idx="31">
                  <c:v>4450</c:v>
                </c:pt>
                <c:pt idx="32">
                  <c:v>4212</c:v>
                </c:pt>
                <c:pt idx="33">
                  <c:v>2621</c:v>
                </c:pt>
                <c:pt idx="34">
                  <c:v>1639</c:v>
                </c:pt>
                <c:pt idx="35">
                  <c:v>1126</c:v>
                </c:pt>
                <c:pt idx="36">
                  <c:v>6817</c:v>
                </c:pt>
                <c:pt idx="37">
                  <c:v>4106</c:v>
                </c:pt>
                <c:pt idx="38">
                  <c:v>3582</c:v>
                </c:pt>
                <c:pt idx="39">
                  <c:v>3362</c:v>
                </c:pt>
                <c:pt idx="40">
                  <c:v>3228</c:v>
                </c:pt>
                <c:pt idx="41">
                  <c:v>2949</c:v>
                </c:pt>
                <c:pt idx="42">
                  <c:v>2705</c:v>
                </c:pt>
                <c:pt idx="43">
                  <c:v>2461</c:v>
                </c:pt>
                <c:pt idx="44">
                  <c:v>2141</c:v>
                </c:pt>
                <c:pt idx="45">
                  <c:v>2104</c:v>
                </c:pt>
                <c:pt idx="46">
                  <c:v>1920</c:v>
                </c:pt>
                <c:pt idx="47">
                  <c:v>1671</c:v>
                </c:pt>
                <c:pt idx="48">
                  <c:v>1615</c:v>
                </c:pt>
                <c:pt idx="49">
                  <c:v>1446</c:v>
                </c:pt>
                <c:pt idx="50">
                  <c:v>1354</c:v>
                </c:pt>
                <c:pt idx="51">
                  <c:v>1121</c:v>
                </c:pt>
                <c:pt idx="52">
                  <c:v>1080</c:v>
                </c:pt>
                <c:pt idx="53">
                  <c:v>999</c:v>
                </c:pt>
                <c:pt idx="54">
                  <c:v>901</c:v>
                </c:pt>
                <c:pt idx="55">
                  <c:v>792</c:v>
                </c:pt>
                <c:pt idx="56">
                  <c:v>665</c:v>
                </c:pt>
                <c:pt idx="57">
                  <c:v>609</c:v>
                </c:pt>
                <c:pt idx="58">
                  <c:v>559</c:v>
                </c:pt>
                <c:pt idx="59">
                  <c:v>460</c:v>
                </c:pt>
                <c:pt idx="60">
                  <c:v>443</c:v>
                </c:pt>
                <c:pt idx="61">
                  <c:v>398</c:v>
                </c:pt>
                <c:pt idx="62">
                  <c:v>356</c:v>
                </c:pt>
                <c:pt idx="63">
                  <c:v>292</c:v>
                </c:pt>
                <c:pt idx="64">
                  <c:v>284</c:v>
                </c:pt>
                <c:pt idx="65">
                  <c:v>238</c:v>
                </c:pt>
                <c:pt idx="66">
                  <c:v>190</c:v>
                </c:pt>
                <c:pt idx="67">
                  <c:v>157</c:v>
                </c:pt>
                <c:pt idx="68">
                  <c:v>152</c:v>
                </c:pt>
                <c:pt idx="69">
                  <c:v>111</c:v>
                </c:pt>
                <c:pt idx="70">
                  <c:v>98</c:v>
                </c:pt>
                <c:pt idx="71">
                  <c:v>87</c:v>
                </c:pt>
                <c:pt idx="72">
                  <c:v>67</c:v>
                </c:pt>
                <c:pt idx="73">
                  <c:v>68</c:v>
                </c:pt>
                <c:pt idx="74">
                  <c:v>50</c:v>
                </c:pt>
                <c:pt idx="75">
                  <c:v>40</c:v>
                </c:pt>
                <c:pt idx="76">
                  <c:v>23</c:v>
                </c:pt>
                <c:pt idx="77">
                  <c:v>32</c:v>
                </c:pt>
                <c:pt idx="78">
                  <c:v>20</c:v>
                </c:pt>
                <c:pt idx="79">
                  <c:v>17</c:v>
                </c:pt>
                <c:pt idx="80">
                  <c:v>13</c:v>
                </c:pt>
                <c:pt idx="81">
                  <c:v>11</c:v>
                </c:pt>
                <c:pt idx="82">
                  <c:v>7</c:v>
                </c:pt>
                <c:pt idx="83">
                  <c:v>6</c:v>
                </c:pt>
                <c:pt idx="84">
                  <c:v>3</c:v>
                </c:pt>
                <c:pt idx="85">
                  <c:v>3</c:v>
                </c:pt>
                <c:pt idx="86">
                  <c:v>2</c:v>
                </c:pt>
                <c:pt idx="87">
                  <c:v>5</c:v>
                </c:pt>
                <c:pt idx="88">
                  <c:v>0</c:v>
                </c:pt>
                <c:pt idx="89">
                  <c:v>0</c:v>
                </c:pt>
                <c:pt idx="90">
                  <c:v>0</c:v>
                </c:pt>
                <c:pt idx="91">
                  <c:v>2</c:v>
                </c:pt>
                <c:pt idx="92">
                  <c:v>0</c:v>
                </c:pt>
                <c:pt idx="93">
                  <c:v>0</c:v>
                </c:pt>
                <c:pt idx="94">
                  <c:v>0</c:v>
                </c:pt>
                <c:pt idx="95">
                  <c:v>1</c:v>
                </c:pt>
                <c:pt idx="96">
                  <c:v>0</c:v>
                </c:pt>
                <c:pt idx="97">
                  <c:v>0</c:v>
                </c:pt>
                <c:pt idx="98">
                  <c:v>0</c:v>
                </c:pt>
                <c:pt idx="99">
                  <c:v>0</c:v>
                </c:pt>
                <c:pt idx="100">
                  <c:v>0</c:v>
                </c:pt>
              </c:numCache>
            </c:numRef>
          </c:val>
          <c:extLst>
            <c:ext xmlns:c16="http://schemas.microsoft.com/office/drawing/2014/chart" uri="{C3380CC4-5D6E-409C-BE32-E72D297353CC}">
              <c16:uniqueId val="{00000001-FE1C-48A9-960F-0CEBF71F2A81}"/>
            </c:ext>
          </c:extLst>
        </c:ser>
        <c:dLbls>
          <c:showLegendKey val="0"/>
          <c:showVal val="0"/>
          <c:showCatName val="0"/>
          <c:showSerName val="0"/>
          <c:showPercent val="0"/>
          <c:showBubbleSize val="0"/>
        </c:dLbls>
        <c:gapWidth val="150"/>
        <c:overlap val="100"/>
        <c:axId val="-2059202672"/>
        <c:axId val="-2064776480"/>
      </c:barChart>
      <c:catAx>
        <c:axId val="-2059202672"/>
        <c:scaling>
          <c:orientation val="minMax"/>
        </c:scaling>
        <c:delete val="0"/>
        <c:axPos val="b"/>
        <c:numFmt formatCode="General" sourceLinked="1"/>
        <c:majorTickMark val="out"/>
        <c:minorTickMark val="none"/>
        <c:tickLblPos val="nextTo"/>
        <c:txPr>
          <a:bodyPr/>
          <a:lstStyle/>
          <a:p>
            <a:pPr>
              <a:defRPr sz="1100"/>
            </a:pPr>
            <a:endParaRPr lang="en-US"/>
          </a:p>
        </c:txPr>
        <c:crossAx val="-2064776480"/>
        <c:crosses val="autoZero"/>
        <c:auto val="1"/>
        <c:lblAlgn val="ctr"/>
        <c:lblOffset val="100"/>
        <c:tickLblSkip val="5"/>
        <c:noMultiLvlLbl val="0"/>
      </c:catAx>
      <c:valAx>
        <c:axId val="-2064776480"/>
        <c:scaling>
          <c:orientation val="minMax"/>
        </c:scaling>
        <c:delete val="0"/>
        <c:axPos val="l"/>
        <c:majorGridlines>
          <c:spPr>
            <a:ln w="3175">
              <a:solidFill>
                <a:schemeClr val="bg1">
                  <a:lumMod val="85000"/>
                </a:schemeClr>
              </a:solidFill>
            </a:ln>
          </c:spPr>
        </c:majorGridlines>
        <c:numFmt formatCode="#,##0" sourceLinked="0"/>
        <c:majorTickMark val="out"/>
        <c:minorTickMark val="none"/>
        <c:tickLblPos val="nextTo"/>
        <c:spPr>
          <a:ln>
            <a:noFill/>
          </a:ln>
        </c:spPr>
        <c:txPr>
          <a:bodyPr/>
          <a:lstStyle/>
          <a:p>
            <a:pPr>
              <a:defRPr sz="1100"/>
            </a:pPr>
            <a:endParaRPr lang="en-US"/>
          </a:p>
        </c:txPr>
        <c:crossAx val="-2059202672"/>
        <c:crosses val="autoZero"/>
        <c:crossBetween val="between"/>
        <c:majorUnit val="5000"/>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0C5596-9310-8D41-87DB-79CFD7F43ED1}" type="doc">
      <dgm:prSet loTypeId="urn:microsoft.com/office/officeart/2005/8/layout/hierarchy6" loCatId="" qsTypeId="urn:microsoft.com/office/officeart/2005/8/quickstyle/simple1" qsCatId="simple" csTypeId="urn:microsoft.com/office/officeart/2005/8/colors/accent1_2" csCatId="accent1" phldr="1"/>
      <dgm:spPr/>
      <dgm:t>
        <a:bodyPr/>
        <a:lstStyle/>
        <a:p>
          <a:endParaRPr lang="en-US"/>
        </a:p>
      </dgm:t>
    </dgm:pt>
    <dgm:pt modelId="{0AEC49D1-2B5B-2A4F-A3C3-F35F7C9D34C9}">
      <dgm:prSet phldrT="[Text]"/>
      <dgm:spPr>
        <a:solidFill>
          <a:schemeClr val="bg1">
            <a:lumMod val="50000"/>
          </a:schemeClr>
        </a:solidFill>
      </dgm:spPr>
      <dgm:t>
        <a:bodyPr/>
        <a:lstStyle/>
        <a:p>
          <a:r>
            <a:rPr lang="en-US" b="1" dirty="0"/>
            <a:t>Data</a:t>
          </a:r>
        </a:p>
      </dgm:t>
    </dgm:pt>
    <dgm:pt modelId="{7C66BAD0-24EE-D94A-A0C2-5D98819D6763}" type="parTrans" cxnId="{007015AF-745C-5346-BDAB-09E70AD9372D}">
      <dgm:prSet/>
      <dgm:spPr/>
      <dgm:t>
        <a:bodyPr/>
        <a:lstStyle/>
        <a:p>
          <a:endParaRPr lang="en-US"/>
        </a:p>
      </dgm:t>
    </dgm:pt>
    <dgm:pt modelId="{4BE7AE1E-2DDD-5847-A6CE-8A67818ECBC5}" type="sibTrans" cxnId="{007015AF-745C-5346-BDAB-09E70AD9372D}">
      <dgm:prSet/>
      <dgm:spPr/>
      <dgm:t>
        <a:bodyPr/>
        <a:lstStyle/>
        <a:p>
          <a:endParaRPr lang="en-US"/>
        </a:p>
      </dgm:t>
    </dgm:pt>
    <dgm:pt modelId="{F8362D19-E67B-0145-9E79-F8214E379015}">
      <dgm:prSet phldrT="[Text]"/>
      <dgm:spPr>
        <a:solidFill>
          <a:srgbClr val="1599C4"/>
        </a:solidFill>
      </dgm:spPr>
      <dgm:t>
        <a:bodyPr/>
        <a:lstStyle/>
        <a:p>
          <a:r>
            <a:rPr lang="en-US" dirty="0"/>
            <a:t>Quantitative</a:t>
          </a:r>
        </a:p>
      </dgm:t>
    </dgm:pt>
    <dgm:pt modelId="{CA933C97-1ADE-9045-B183-1A9A0E2816BD}" type="parTrans" cxnId="{67F7D634-9EF9-964A-B1CC-43151D995D93}">
      <dgm:prSet/>
      <dgm:spPr>
        <a:ln>
          <a:solidFill>
            <a:schemeClr val="bg1">
              <a:lumMod val="65000"/>
            </a:schemeClr>
          </a:solidFill>
        </a:ln>
      </dgm:spPr>
      <dgm:t>
        <a:bodyPr/>
        <a:lstStyle/>
        <a:p>
          <a:endParaRPr lang="en-US"/>
        </a:p>
      </dgm:t>
    </dgm:pt>
    <dgm:pt modelId="{C8FDCCA4-D383-B641-823F-E2099FCE9224}" type="sibTrans" cxnId="{67F7D634-9EF9-964A-B1CC-43151D995D93}">
      <dgm:prSet/>
      <dgm:spPr/>
      <dgm:t>
        <a:bodyPr/>
        <a:lstStyle/>
        <a:p>
          <a:endParaRPr lang="en-US"/>
        </a:p>
      </dgm:t>
    </dgm:pt>
    <dgm:pt modelId="{86A39A32-BB13-9F4F-A967-351383AC816C}">
      <dgm:prSet phldrT="[Text]"/>
      <dgm:spPr>
        <a:solidFill>
          <a:srgbClr val="1599C4"/>
        </a:solidFill>
      </dgm:spPr>
      <dgm:t>
        <a:bodyPr/>
        <a:lstStyle/>
        <a:p>
          <a:r>
            <a:rPr lang="en-US" dirty="0"/>
            <a:t>Discrete</a:t>
          </a:r>
        </a:p>
      </dgm:t>
    </dgm:pt>
    <dgm:pt modelId="{4E858970-7A35-7947-B26F-5A0D919F45BA}" type="parTrans" cxnId="{1E5E0F68-F73F-2A4A-A003-72D725E97FEB}">
      <dgm:prSet/>
      <dgm:spPr>
        <a:ln>
          <a:solidFill>
            <a:schemeClr val="bg1">
              <a:lumMod val="65000"/>
            </a:schemeClr>
          </a:solidFill>
        </a:ln>
      </dgm:spPr>
      <dgm:t>
        <a:bodyPr/>
        <a:lstStyle/>
        <a:p>
          <a:endParaRPr lang="en-US"/>
        </a:p>
      </dgm:t>
    </dgm:pt>
    <dgm:pt modelId="{4A1EC90C-BA74-C749-BF20-D57A29A36DBB}" type="sibTrans" cxnId="{1E5E0F68-F73F-2A4A-A003-72D725E97FEB}">
      <dgm:prSet/>
      <dgm:spPr/>
      <dgm:t>
        <a:bodyPr/>
        <a:lstStyle/>
        <a:p>
          <a:endParaRPr lang="en-US"/>
        </a:p>
      </dgm:t>
    </dgm:pt>
    <dgm:pt modelId="{3D1E2994-84D1-9743-A79A-796EE824442E}">
      <dgm:prSet phldrT="[Text]"/>
      <dgm:spPr>
        <a:solidFill>
          <a:srgbClr val="1599C4"/>
        </a:solidFill>
      </dgm:spPr>
      <dgm:t>
        <a:bodyPr/>
        <a:lstStyle/>
        <a:p>
          <a:r>
            <a:rPr lang="en-US" dirty="0"/>
            <a:t>Continuous</a:t>
          </a:r>
        </a:p>
      </dgm:t>
    </dgm:pt>
    <dgm:pt modelId="{986AB066-E851-7F44-9ACF-D24C68A571BD}" type="parTrans" cxnId="{5AC0F95F-8649-964D-9848-D42384D520FE}">
      <dgm:prSet/>
      <dgm:spPr>
        <a:ln>
          <a:solidFill>
            <a:schemeClr val="bg1">
              <a:lumMod val="65000"/>
            </a:schemeClr>
          </a:solidFill>
        </a:ln>
      </dgm:spPr>
      <dgm:t>
        <a:bodyPr/>
        <a:lstStyle/>
        <a:p>
          <a:endParaRPr lang="en-US"/>
        </a:p>
      </dgm:t>
    </dgm:pt>
    <dgm:pt modelId="{EE020584-A15A-124A-9B0F-AA0884582126}" type="sibTrans" cxnId="{5AC0F95F-8649-964D-9848-D42384D520FE}">
      <dgm:prSet/>
      <dgm:spPr/>
      <dgm:t>
        <a:bodyPr/>
        <a:lstStyle/>
        <a:p>
          <a:endParaRPr lang="en-US"/>
        </a:p>
      </dgm:t>
    </dgm:pt>
    <dgm:pt modelId="{ADB4815B-CC78-8445-8AA0-62A14E1E3BAC}">
      <dgm:prSet phldrT="[Text]"/>
      <dgm:spPr>
        <a:solidFill>
          <a:srgbClr val="8AB545"/>
        </a:solidFill>
      </dgm:spPr>
      <dgm:t>
        <a:bodyPr/>
        <a:lstStyle/>
        <a:p>
          <a:r>
            <a:rPr lang="en-US" dirty="0"/>
            <a:t>Categorical</a:t>
          </a:r>
        </a:p>
      </dgm:t>
    </dgm:pt>
    <dgm:pt modelId="{5AA2F8B5-875F-E04E-BE00-CC5B1857F35E}" type="parTrans" cxnId="{083F7AA4-B2CD-1840-8291-959127EE0B4A}">
      <dgm:prSet/>
      <dgm:spPr>
        <a:ln>
          <a:solidFill>
            <a:schemeClr val="bg1">
              <a:lumMod val="65000"/>
            </a:schemeClr>
          </a:solidFill>
        </a:ln>
      </dgm:spPr>
      <dgm:t>
        <a:bodyPr/>
        <a:lstStyle/>
        <a:p>
          <a:endParaRPr lang="en-US"/>
        </a:p>
      </dgm:t>
    </dgm:pt>
    <dgm:pt modelId="{7BD4571D-4AE2-5D4A-AA1C-41D0BBB87ABE}" type="sibTrans" cxnId="{083F7AA4-B2CD-1840-8291-959127EE0B4A}">
      <dgm:prSet/>
      <dgm:spPr/>
      <dgm:t>
        <a:bodyPr/>
        <a:lstStyle/>
        <a:p>
          <a:endParaRPr lang="en-US"/>
        </a:p>
      </dgm:t>
    </dgm:pt>
    <dgm:pt modelId="{BA4C19A0-FD58-734B-8AF7-731478FBC403}">
      <dgm:prSet phldrT="[Text]"/>
      <dgm:spPr>
        <a:solidFill>
          <a:srgbClr val="8AB545"/>
        </a:solidFill>
      </dgm:spPr>
      <dgm:t>
        <a:bodyPr/>
        <a:lstStyle/>
        <a:p>
          <a:r>
            <a:rPr lang="en-US" dirty="0"/>
            <a:t>Nominal</a:t>
          </a:r>
        </a:p>
      </dgm:t>
    </dgm:pt>
    <dgm:pt modelId="{BE07A4D6-2DA8-6D44-8D22-90E411C15E62}" type="parTrans" cxnId="{FEC52E8B-C6B2-4B40-BF36-F8F00B444908}">
      <dgm:prSet/>
      <dgm:spPr>
        <a:ln>
          <a:solidFill>
            <a:schemeClr val="bg1">
              <a:lumMod val="65000"/>
            </a:schemeClr>
          </a:solidFill>
        </a:ln>
      </dgm:spPr>
      <dgm:t>
        <a:bodyPr/>
        <a:lstStyle/>
        <a:p>
          <a:endParaRPr lang="en-US"/>
        </a:p>
      </dgm:t>
    </dgm:pt>
    <dgm:pt modelId="{C079AF03-581D-BA48-B7EE-19E13CBFEE0E}" type="sibTrans" cxnId="{FEC52E8B-C6B2-4B40-BF36-F8F00B444908}">
      <dgm:prSet/>
      <dgm:spPr/>
      <dgm:t>
        <a:bodyPr/>
        <a:lstStyle/>
        <a:p>
          <a:endParaRPr lang="en-US"/>
        </a:p>
      </dgm:t>
    </dgm:pt>
    <dgm:pt modelId="{2A8E4ADC-B3B8-934D-BD8E-D268100C2629}">
      <dgm:prSet phldrT="[Text]"/>
      <dgm:spPr>
        <a:solidFill>
          <a:srgbClr val="8AB545"/>
        </a:solidFill>
      </dgm:spPr>
      <dgm:t>
        <a:bodyPr/>
        <a:lstStyle/>
        <a:p>
          <a:r>
            <a:rPr lang="en-US" dirty="0"/>
            <a:t>Ordinal</a:t>
          </a:r>
        </a:p>
      </dgm:t>
    </dgm:pt>
    <dgm:pt modelId="{5641E164-F2B4-7B4B-8431-B5A52B77A4B7}" type="parTrans" cxnId="{B268A043-26EC-1A4E-8849-EDE43C2A5657}">
      <dgm:prSet/>
      <dgm:spPr>
        <a:ln>
          <a:solidFill>
            <a:schemeClr val="bg1">
              <a:lumMod val="65000"/>
            </a:schemeClr>
          </a:solidFill>
        </a:ln>
      </dgm:spPr>
      <dgm:t>
        <a:bodyPr/>
        <a:lstStyle/>
        <a:p>
          <a:endParaRPr lang="en-US"/>
        </a:p>
      </dgm:t>
    </dgm:pt>
    <dgm:pt modelId="{12D050AB-3EF3-0246-8CE8-4CF7699F00D4}" type="sibTrans" cxnId="{B268A043-26EC-1A4E-8849-EDE43C2A5657}">
      <dgm:prSet/>
      <dgm:spPr/>
      <dgm:t>
        <a:bodyPr/>
        <a:lstStyle/>
        <a:p>
          <a:endParaRPr lang="en-US"/>
        </a:p>
      </dgm:t>
    </dgm:pt>
    <dgm:pt modelId="{A4002A3A-1890-BD44-84EE-AB5DD3B55124}" type="pres">
      <dgm:prSet presAssocID="{130C5596-9310-8D41-87DB-79CFD7F43ED1}" presName="mainComposite" presStyleCnt="0">
        <dgm:presLayoutVars>
          <dgm:chPref val="1"/>
          <dgm:dir/>
          <dgm:animOne val="branch"/>
          <dgm:animLvl val="lvl"/>
          <dgm:resizeHandles val="exact"/>
        </dgm:presLayoutVars>
      </dgm:prSet>
      <dgm:spPr/>
    </dgm:pt>
    <dgm:pt modelId="{BF518245-B32D-1847-A13B-34B47A3E08B1}" type="pres">
      <dgm:prSet presAssocID="{130C5596-9310-8D41-87DB-79CFD7F43ED1}" presName="hierFlow" presStyleCnt="0"/>
      <dgm:spPr/>
    </dgm:pt>
    <dgm:pt modelId="{122CC871-2BB8-9A4C-B819-0659B17E2BEB}" type="pres">
      <dgm:prSet presAssocID="{130C5596-9310-8D41-87DB-79CFD7F43ED1}" presName="hierChild1" presStyleCnt="0">
        <dgm:presLayoutVars>
          <dgm:chPref val="1"/>
          <dgm:animOne val="branch"/>
          <dgm:animLvl val="lvl"/>
        </dgm:presLayoutVars>
      </dgm:prSet>
      <dgm:spPr/>
    </dgm:pt>
    <dgm:pt modelId="{CD34FC21-806B-6141-A0BF-AC9BD69A91DE}" type="pres">
      <dgm:prSet presAssocID="{0AEC49D1-2B5B-2A4F-A3C3-F35F7C9D34C9}" presName="Name14" presStyleCnt="0"/>
      <dgm:spPr/>
    </dgm:pt>
    <dgm:pt modelId="{B28F5E81-1641-BA48-90F8-2ED8396443BB}" type="pres">
      <dgm:prSet presAssocID="{0AEC49D1-2B5B-2A4F-A3C3-F35F7C9D34C9}" presName="level1Shape" presStyleLbl="node0" presStyleIdx="0" presStyleCnt="1">
        <dgm:presLayoutVars>
          <dgm:chPref val="3"/>
        </dgm:presLayoutVars>
      </dgm:prSet>
      <dgm:spPr/>
    </dgm:pt>
    <dgm:pt modelId="{F75F2877-77B3-C54C-90E2-69F49921BD5B}" type="pres">
      <dgm:prSet presAssocID="{0AEC49D1-2B5B-2A4F-A3C3-F35F7C9D34C9}" presName="hierChild2" presStyleCnt="0"/>
      <dgm:spPr/>
    </dgm:pt>
    <dgm:pt modelId="{87F031DE-DCB1-8F4F-B851-006A4066BABC}" type="pres">
      <dgm:prSet presAssocID="{CA933C97-1ADE-9045-B183-1A9A0E2816BD}" presName="Name19" presStyleLbl="parChTrans1D2" presStyleIdx="0" presStyleCnt="2"/>
      <dgm:spPr/>
    </dgm:pt>
    <dgm:pt modelId="{F85B017F-D175-CF46-A543-1C702C60C1F7}" type="pres">
      <dgm:prSet presAssocID="{F8362D19-E67B-0145-9E79-F8214E379015}" presName="Name21" presStyleCnt="0"/>
      <dgm:spPr/>
    </dgm:pt>
    <dgm:pt modelId="{4F927399-A59A-D94A-B5A8-24C708AC28D8}" type="pres">
      <dgm:prSet presAssocID="{F8362D19-E67B-0145-9E79-F8214E379015}" presName="level2Shape" presStyleLbl="node2" presStyleIdx="0" presStyleCnt="2"/>
      <dgm:spPr/>
    </dgm:pt>
    <dgm:pt modelId="{50074A3C-0748-3C42-921F-F82BA316182F}" type="pres">
      <dgm:prSet presAssocID="{F8362D19-E67B-0145-9E79-F8214E379015}" presName="hierChild3" presStyleCnt="0"/>
      <dgm:spPr/>
    </dgm:pt>
    <dgm:pt modelId="{868222ED-ACF1-AB49-83A4-01829C010C92}" type="pres">
      <dgm:prSet presAssocID="{4E858970-7A35-7947-B26F-5A0D919F45BA}" presName="Name19" presStyleLbl="parChTrans1D3" presStyleIdx="0" presStyleCnt="4"/>
      <dgm:spPr/>
    </dgm:pt>
    <dgm:pt modelId="{EDC9B747-A95B-C64F-8CF7-41EE66EC9100}" type="pres">
      <dgm:prSet presAssocID="{86A39A32-BB13-9F4F-A967-351383AC816C}" presName="Name21" presStyleCnt="0"/>
      <dgm:spPr/>
    </dgm:pt>
    <dgm:pt modelId="{EEE08FA6-EA23-804E-8CBC-D755A365D6B6}" type="pres">
      <dgm:prSet presAssocID="{86A39A32-BB13-9F4F-A967-351383AC816C}" presName="level2Shape" presStyleLbl="node3" presStyleIdx="0" presStyleCnt="4" custScaleX="155913" custScaleY="75132"/>
      <dgm:spPr/>
    </dgm:pt>
    <dgm:pt modelId="{4576EE02-D8FA-AA42-AF80-58CDC65F6B33}" type="pres">
      <dgm:prSet presAssocID="{86A39A32-BB13-9F4F-A967-351383AC816C}" presName="hierChild3" presStyleCnt="0"/>
      <dgm:spPr/>
    </dgm:pt>
    <dgm:pt modelId="{95693706-03AE-2C4E-AD11-04778EB7DF7A}" type="pres">
      <dgm:prSet presAssocID="{986AB066-E851-7F44-9ACF-D24C68A571BD}" presName="Name19" presStyleLbl="parChTrans1D3" presStyleIdx="1" presStyleCnt="4"/>
      <dgm:spPr/>
    </dgm:pt>
    <dgm:pt modelId="{DD32D1EC-75BE-2E42-BC90-DC36AB149254}" type="pres">
      <dgm:prSet presAssocID="{3D1E2994-84D1-9743-A79A-796EE824442E}" presName="Name21" presStyleCnt="0"/>
      <dgm:spPr/>
    </dgm:pt>
    <dgm:pt modelId="{4CADAC82-D698-6D46-998A-49506D707540}" type="pres">
      <dgm:prSet presAssocID="{3D1E2994-84D1-9743-A79A-796EE824442E}" presName="level2Shape" presStyleLbl="node3" presStyleIdx="1" presStyleCnt="4" custScaleX="155913" custScaleY="75132"/>
      <dgm:spPr/>
    </dgm:pt>
    <dgm:pt modelId="{04365ED2-5E8F-7749-9DD8-85D1D4D9F178}" type="pres">
      <dgm:prSet presAssocID="{3D1E2994-84D1-9743-A79A-796EE824442E}" presName="hierChild3" presStyleCnt="0"/>
      <dgm:spPr/>
    </dgm:pt>
    <dgm:pt modelId="{6590F14A-73C0-0540-9332-4B1AADFA5DDA}" type="pres">
      <dgm:prSet presAssocID="{5AA2F8B5-875F-E04E-BE00-CC5B1857F35E}" presName="Name19" presStyleLbl="parChTrans1D2" presStyleIdx="1" presStyleCnt="2"/>
      <dgm:spPr/>
    </dgm:pt>
    <dgm:pt modelId="{4FA5A49E-8942-9641-858E-5E7F07D0C41C}" type="pres">
      <dgm:prSet presAssocID="{ADB4815B-CC78-8445-8AA0-62A14E1E3BAC}" presName="Name21" presStyleCnt="0"/>
      <dgm:spPr/>
    </dgm:pt>
    <dgm:pt modelId="{F2E9DE15-B1BC-0B43-BEC2-F066962243E1}" type="pres">
      <dgm:prSet presAssocID="{ADB4815B-CC78-8445-8AA0-62A14E1E3BAC}" presName="level2Shape" presStyleLbl="node2" presStyleIdx="1" presStyleCnt="2"/>
      <dgm:spPr/>
    </dgm:pt>
    <dgm:pt modelId="{644F5109-C04A-3145-9BB4-E8EA28F9CB01}" type="pres">
      <dgm:prSet presAssocID="{ADB4815B-CC78-8445-8AA0-62A14E1E3BAC}" presName="hierChild3" presStyleCnt="0"/>
      <dgm:spPr/>
    </dgm:pt>
    <dgm:pt modelId="{6309B7FC-F362-3D48-AD4E-448A5BDCA491}" type="pres">
      <dgm:prSet presAssocID="{BE07A4D6-2DA8-6D44-8D22-90E411C15E62}" presName="Name19" presStyleLbl="parChTrans1D3" presStyleIdx="2" presStyleCnt="4"/>
      <dgm:spPr/>
    </dgm:pt>
    <dgm:pt modelId="{D37BEE6B-D0DB-5B42-89C0-EEEA08C9299F}" type="pres">
      <dgm:prSet presAssocID="{BA4C19A0-FD58-734B-8AF7-731478FBC403}" presName="Name21" presStyleCnt="0"/>
      <dgm:spPr/>
    </dgm:pt>
    <dgm:pt modelId="{91476C5B-63BE-974B-BF3F-BFE27AC46780}" type="pres">
      <dgm:prSet presAssocID="{BA4C19A0-FD58-734B-8AF7-731478FBC403}" presName="level2Shape" presStyleLbl="node3" presStyleIdx="2" presStyleCnt="4" custScaleX="155913" custScaleY="75132"/>
      <dgm:spPr/>
    </dgm:pt>
    <dgm:pt modelId="{C3A5754F-ACBA-674A-B796-C184B8EB7821}" type="pres">
      <dgm:prSet presAssocID="{BA4C19A0-FD58-734B-8AF7-731478FBC403}" presName="hierChild3" presStyleCnt="0"/>
      <dgm:spPr/>
    </dgm:pt>
    <dgm:pt modelId="{BDB052DD-C251-EB49-9340-A5357D9FADB2}" type="pres">
      <dgm:prSet presAssocID="{5641E164-F2B4-7B4B-8431-B5A52B77A4B7}" presName="Name19" presStyleLbl="parChTrans1D3" presStyleIdx="3" presStyleCnt="4"/>
      <dgm:spPr/>
    </dgm:pt>
    <dgm:pt modelId="{962AE0B4-ACAB-654C-AA4F-B8E7B3AF1A67}" type="pres">
      <dgm:prSet presAssocID="{2A8E4ADC-B3B8-934D-BD8E-D268100C2629}" presName="Name21" presStyleCnt="0"/>
      <dgm:spPr/>
    </dgm:pt>
    <dgm:pt modelId="{CA26F07E-15C1-384B-A702-8195B96C821A}" type="pres">
      <dgm:prSet presAssocID="{2A8E4ADC-B3B8-934D-BD8E-D268100C2629}" presName="level2Shape" presStyleLbl="node3" presStyleIdx="3" presStyleCnt="4" custScaleX="155913" custScaleY="75132"/>
      <dgm:spPr/>
    </dgm:pt>
    <dgm:pt modelId="{55FEEAC9-85F8-5748-8844-3619C0D54107}" type="pres">
      <dgm:prSet presAssocID="{2A8E4ADC-B3B8-934D-BD8E-D268100C2629}" presName="hierChild3" presStyleCnt="0"/>
      <dgm:spPr/>
    </dgm:pt>
    <dgm:pt modelId="{9C7E2615-B005-E649-9FC5-29777F091119}" type="pres">
      <dgm:prSet presAssocID="{130C5596-9310-8D41-87DB-79CFD7F43ED1}" presName="bgShapesFlow" presStyleCnt="0"/>
      <dgm:spPr/>
    </dgm:pt>
  </dgm:ptLst>
  <dgm:cxnLst>
    <dgm:cxn modelId="{324A530B-C187-A84B-AE53-5C8205D9D10E}" type="presOf" srcId="{4E858970-7A35-7947-B26F-5A0D919F45BA}" destId="{868222ED-ACF1-AB49-83A4-01829C010C92}" srcOrd="0" destOrd="0" presId="urn:microsoft.com/office/officeart/2005/8/layout/hierarchy6"/>
    <dgm:cxn modelId="{AE0AF20C-9E57-B244-A970-E0544C6E5A05}" type="presOf" srcId="{5641E164-F2B4-7B4B-8431-B5A52B77A4B7}" destId="{BDB052DD-C251-EB49-9340-A5357D9FADB2}" srcOrd="0" destOrd="0" presId="urn:microsoft.com/office/officeart/2005/8/layout/hierarchy6"/>
    <dgm:cxn modelId="{3EC23E34-37E8-E34B-81A6-694441FD9D56}" type="presOf" srcId="{986AB066-E851-7F44-9ACF-D24C68A571BD}" destId="{95693706-03AE-2C4E-AD11-04778EB7DF7A}" srcOrd="0" destOrd="0" presId="urn:microsoft.com/office/officeart/2005/8/layout/hierarchy6"/>
    <dgm:cxn modelId="{67F7D634-9EF9-964A-B1CC-43151D995D93}" srcId="{0AEC49D1-2B5B-2A4F-A3C3-F35F7C9D34C9}" destId="{F8362D19-E67B-0145-9E79-F8214E379015}" srcOrd="0" destOrd="0" parTransId="{CA933C97-1ADE-9045-B183-1A9A0E2816BD}" sibTransId="{C8FDCCA4-D383-B641-823F-E2099FCE9224}"/>
    <dgm:cxn modelId="{D3FDAD35-838E-474F-9BC2-90398F5DBD1F}" type="presOf" srcId="{ADB4815B-CC78-8445-8AA0-62A14E1E3BAC}" destId="{F2E9DE15-B1BC-0B43-BEC2-F066962243E1}" srcOrd="0" destOrd="0" presId="urn:microsoft.com/office/officeart/2005/8/layout/hierarchy6"/>
    <dgm:cxn modelId="{B268A043-26EC-1A4E-8849-EDE43C2A5657}" srcId="{ADB4815B-CC78-8445-8AA0-62A14E1E3BAC}" destId="{2A8E4ADC-B3B8-934D-BD8E-D268100C2629}" srcOrd="1" destOrd="0" parTransId="{5641E164-F2B4-7B4B-8431-B5A52B77A4B7}" sibTransId="{12D050AB-3EF3-0246-8CE8-4CF7699F00D4}"/>
    <dgm:cxn modelId="{0C866E5F-DD5D-D440-AE3A-BF255ED803D9}" type="presOf" srcId="{F8362D19-E67B-0145-9E79-F8214E379015}" destId="{4F927399-A59A-D94A-B5A8-24C708AC28D8}" srcOrd="0" destOrd="0" presId="urn:microsoft.com/office/officeart/2005/8/layout/hierarchy6"/>
    <dgm:cxn modelId="{5AC0F95F-8649-964D-9848-D42384D520FE}" srcId="{F8362D19-E67B-0145-9E79-F8214E379015}" destId="{3D1E2994-84D1-9743-A79A-796EE824442E}" srcOrd="1" destOrd="0" parTransId="{986AB066-E851-7F44-9ACF-D24C68A571BD}" sibTransId="{EE020584-A15A-124A-9B0F-AA0884582126}"/>
    <dgm:cxn modelId="{C4F5E762-61BE-324B-85A7-DD08AD7E44AC}" type="presOf" srcId="{5AA2F8B5-875F-E04E-BE00-CC5B1857F35E}" destId="{6590F14A-73C0-0540-9332-4B1AADFA5DDA}" srcOrd="0" destOrd="0" presId="urn:microsoft.com/office/officeart/2005/8/layout/hierarchy6"/>
    <dgm:cxn modelId="{1E5E0F68-F73F-2A4A-A003-72D725E97FEB}" srcId="{F8362D19-E67B-0145-9E79-F8214E379015}" destId="{86A39A32-BB13-9F4F-A967-351383AC816C}" srcOrd="0" destOrd="0" parTransId="{4E858970-7A35-7947-B26F-5A0D919F45BA}" sibTransId="{4A1EC90C-BA74-C749-BF20-D57A29A36DBB}"/>
    <dgm:cxn modelId="{80E10F7B-7C7D-0E44-B3FB-5A7512C285E1}" type="presOf" srcId="{2A8E4ADC-B3B8-934D-BD8E-D268100C2629}" destId="{CA26F07E-15C1-384B-A702-8195B96C821A}" srcOrd="0" destOrd="0" presId="urn:microsoft.com/office/officeart/2005/8/layout/hierarchy6"/>
    <dgm:cxn modelId="{FEC52E8B-C6B2-4B40-BF36-F8F00B444908}" srcId="{ADB4815B-CC78-8445-8AA0-62A14E1E3BAC}" destId="{BA4C19A0-FD58-734B-8AF7-731478FBC403}" srcOrd="0" destOrd="0" parTransId="{BE07A4D6-2DA8-6D44-8D22-90E411C15E62}" sibTransId="{C079AF03-581D-BA48-B7EE-19E13CBFEE0E}"/>
    <dgm:cxn modelId="{6F5C519F-DE1F-F146-9409-24841162E85A}" type="presOf" srcId="{86A39A32-BB13-9F4F-A967-351383AC816C}" destId="{EEE08FA6-EA23-804E-8CBC-D755A365D6B6}" srcOrd="0" destOrd="0" presId="urn:microsoft.com/office/officeart/2005/8/layout/hierarchy6"/>
    <dgm:cxn modelId="{AC1770A0-472D-8441-B8A6-45DDCD924870}" type="presOf" srcId="{CA933C97-1ADE-9045-B183-1A9A0E2816BD}" destId="{87F031DE-DCB1-8F4F-B851-006A4066BABC}" srcOrd="0" destOrd="0" presId="urn:microsoft.com/office/officeart/2005/8/layout/hierarchy6"/>
    <dgm:cxn modelId="{083F7AA4-B2CD-1840-8291-959127EE0B4A}" srcId="{0AEC49D1-2B5B-2A4F-A3C3-F35F7C9D34C9}" destId="{ADB4815B-CC78-8445-8AA0-62A14E1E3BAC}" srcOrd="1" destOrd="0" parTransId="{5AA2F8B5-875F-E04E-BE00-CC5B1857F35E}" sibTransId="{7BD4571D-4AE2-5D4A-AA1C-41D0BBB87ABE}"/>
    <dgm:cxn modelId="{007015AF-745C-5346-BDAB-09E70AD9372D}" srcId="{130C5596-9310-8D41-87DB-79CFD7F43ED1}" destId="{0AEC49D1-2B5B-2A4F-A3C3-F35F7C9D34C9}" srcOrd="0" destOrd="0" parTransId="{7C66BAD0-24EE-D94A-A0C2-5D98819D6763}" sibTransId="{4BE7AE1E-2DDD-5847-A6CE-8A67818ECBC5}"/>
    <dgm:cxn modelId="{EBD119BA-4E10-A044-BD41-B63136F832A9}" type="presOf" srcId="{130C5596-9310-8D41-87DB-79CFD7F43ED1}" destId="{A4002A3A-1890-BD44-84EE-AB5DD3B55124}" srcOrd="0" destOrd="0" presId="urn:microsoft.com/office/officeart/2005/8/layout/hierarchy6"/>
    <dgm:cxn modelId="{5C2103BB-60D0-8B42-BC28-FFE768AAE68E}" type="presOf" srcId="{BE07A4D6-2DA8-6D44-8D22-90E411C15E62}" destId="{6309B7FC-F362-3D48-AD4E-448A5BDCA491}" srcOrd="0" destOrd="0" presId="urn:microsoft.com/office/officeart/2005/8/layout/hierarchy6"/>
    <dgm:cxn modelId="{9B6106C3-A34A-E345-ACC6-FCD12EAAB80C}" type="presOf" srcId="{3D1E2994-84D1-9743-A79A-796EE824442E}" destId="{4CADAC82-D698-6D46-998A-49506D707540}" srcOrd="0" destOrd="0" presId="urn:microsoft.com/office/officeart/2005/8/layout/hierarchy6"/>
    <dgm:cxn modelId="{3B1CA5C8-339D-8F46-A41F-4315D3E48EE5}" type="presOf" srcId="{BA4C19A0-FD58-734B-8AF7-731478FBC403}" destId="{91476C5B-63BE-974B-BF3F-BFE27AC46780}" srcOrd="0" destOrd="0" presId="urn:microsoft.com/office/officeart/2005/8/layout/hierarchy6"/>
    <dgm:cxn modelId="{285BD1E6-B18D-7A40-96E0-868DF958E91B}" type="presOf" srcId="{0AEC49D1-2B5B-2A4F-A3C3-F35F7C9D34C9}" destId="{B28F5E81-1641-BA48-90F8-2ED8396443BB}" srcOrd="0" destOrd="0" presId="urn:microsoft.com/office/officeart/2005/8/layout/hierarchy6"/>
    <dgm:cxn modelId="{DBF3CBF1-2E86-B84E-A503-8288BCB9C8CA}" type="presParOf" srcId="{A4002A3A-1890-BD44-84EE-AB5DD3B55124}" destId="{BF518245-B32D-1847-A13B-34B47A3E08B1}" srcOrd="0" destOrd="0" presId="urn:microsoft.com/office/officeart/2005/8/layout/hierarchy6"/>
    <dgm:cxn modelId="{8A28AC0C-A697-5C45-8621-0D34BFF2CB1B}" type="presParOf" srcId="{BF518245-B32D-1847-A13B-34B47A3E08B1}" destId="{122CC871-2BB8-9A4C-B819-0659B17E2BEB}" srcOrd="0" destOrd="0" presId="urn:microsoft.com/office/officeart/2005/8/layout/hierarchy6"/>
    <dgm:cxn modelId="{CDC65D34-D03A-E044-97A9-ACDF87FFC11C}" type="presParOf" srcId="{122CC871-2BB8-9A4C-B819-0659B17E2BEB}" destId="{CD34FC21-806B-6141-A0BF-AC9BD69A91DE}" srcOrd="0" destOrd="0" presId="urn:microsoft.com/office/officeart/2005/8/layout/hierarchy6"/>
    <dgm:cxn modelId="{495299E8-5DAB-E641-BEC5-B131FAE0F6B1}" type="presParOf" srcId="{CD34FC21-806B-6141-A0BF-AC9BD69A91DE}" destId="{B28F5E81-1641-BA48-90F8-2ED8396443BB}" srcOrd="0" destOrd="0" presId="urn:microsoft.com/office/officeart/2005/8/layout/hierarchy6"/>
    <dgm:cxn modelId="{89E6969B-908D-3E4D-A181-5C1C643E59E9}" type="presParOf" srcId="{CD34FC21-806B-6141-A0BF-AC9BD69A91DE}" destId="{F75F2877-77B3-C54C-90E2-69F49921BD5B}" srcOrd="1" destOrd="0" presId="urn:microsoft.com/office/officeart/2005/8/layout/hierarchy6"/>
    <dgm:cxn modelId="{A89A8CDD-D0D9-3A43-8928-C7C8D6BED088}" type="presParOf" srcId="{F75F2877-77B3-C54C-90E2-69F49921BD5B}" destId="{87F031DE-DCB1-8F4F-B851-006A4066BABC}" srcOrd="0" destOrd="0" presId="urn:microsoft.com/office/officeart/2005/8/layout/hierarchy6"/>
    <dgm:cxn modelId="{DBCE7FB2-DA6F-2141-AD5D-19A229756ECB}" type="presParOf" srcId="{F75F2877-77B3-C54C-90E2-69F49921BD5B}" destId="{F85B017F-D175-CF46-A543-1C702C60C1F7}" srcOrd="1" destOrd="0" presId="urn:microsoft.com/office/officeart/2005/8/layout/hierarchy6"/>
    <dgm:cxn modelId="{5C143442-A5DE-9345-90C1-91C92585D3F4}" type="presParOf" srcId="{F85B017F-D175-CF46-A543-1C702C60C1F7}" destId="{4F927399-A59A-D94A-B5A8-24C708AC28D8}" srcOrd="0" destOrd="0" presId="urn:microsoft.com/office/officeart/2005/8/layout/hierarchy6"/>
    <dgm:cxn modelId="{FB5D68DE-3E63-ED40-9B69-3BDB85685DDE}" type="presParOf" srcId="{F85B017F-D175-CF46-A543-1C702C60C1F7}" destId="{50074A3C-0748-3C42-921F-F82BA316182F}" srcOrd="1" destOrd="0" presId="urn:microsoft.com/office/officeart/2005/8/layout/hierarchy6"/>
    <dgm:cxn modelId="{EDFBB070-5BAC-B848-97DB-A5C748819F44}" type="presParOf" srcId="{50074A3C-0748-3C42-921F-F82BA316182F}" destId="{868222ED-ACF1-AB49-83A4-01829C010C92}" srcOrd="0" destOrd="0" presId="urn:microsoft.com/office/officeart/2005/8/layout/hierarchy6"/>
    <dgm:cxn modelId="{232456B0-53C0-3B46-B18C-70E837C86340}" type="presParOf" srcId="{50074A3C-0748-3C42-921F-F82BA316182F}" destId="{EDC9B747-A95B-C64F-8CF7-41EE66EC9100}" srcOrd="1" destOrd="0" presId="urn:microsoft.com/office/officeart/2005/8/layout/hierarchy6"/>
    <dgm:cxn modelId="{7428B520-3D3F-EE47-BEF2-1FC1DFA7391B}" type="presParOf" srcId="{EDC9B747-A95B-C64F-8CF7-41EE66EC9100}" destId="{EEE08FA6-EA23-804E-8CBC-D755A365D6B6}" srcOrd="0" destOrd="0" presId="urn:microsoft.com/office/officeart/2005/8/layout/hierarchy6"/>
    <dgm:cxn modelId="{5222B55B-C190-B547-BE60-0B3C97AAF690}" type="presParOf" srcId="{EDC9B747-A95B-C64F-8CF7-41EE66EC9100}" destId="{4576EE02-D8FA-AA42-AF80-58CDC65F6B33}" srcOrd="1" destOrd="0" presId="urn:microsoft.com/office/officeart/2005/8/layout/hierarchy6"/>
    <dgm:cxn modelId="{AFBFD254-E29C-E64D-8564-DF05E161DD97}" type="presParOf" srcId="{50074A3C-0748-3C42-921F-F82BA316182F}" destId="{95693706-03AE-2C4E-AD11-04778EB7DF7A}" srcOrd="2" destOrd="0" presId="urn:microsoft.com/office/officeart/2005/8/layout/hierarchy6"/>
    <dgm:cxn modelId="{919F5DAF-17B9-E543-98B7-ACB6B40C6076}" type="presParOf" srcId="{50074A3C-0748-3C42-921F-F82BA316182F}" destId="{DD32D1EC-75BE-2E42-BC90-DC36AB149254}" srcOrd="3" destOrd="0" presId="urn:microsoft.com/office/officeart/2005/8/layout/hierarchy6"/>
    <dgm:cxn modelId="{DA0DF831-BD8D-1B4D-9556-CFBE3B0275D2}" type="presParOf" srcId="{DD32D1EC-75BE-2E42-BC90-DC36AB149254}" destId="{4CADAC82-D698-6D46-998A-49506D707540}" srcOrd="0" destOrd="0" presId="urn:microsoft.com/office/officeart/2005/8/layout/hierarchy6"/>
    <dgm:cxn modelId="{CEF03123-786C-AD4F-80A3-4ECCED715358}" type="presParOf" srcId="{DD32D1EC-75BE-2E42-BC90-DC36AB149254}" destId="{04365ED2-5E8F-7749-9DD8-85D1D4D9F178}" srcOrd="1" destOrd="0" presId="urn:microsoft.com/office/officeart/2005/8/layout/hierarchy6"/>
    <dgm:cxn modelId="{BF36338E-9259-9741-9F53-FA3750FE0BBB}" type="presParOf" srcId="{F75F2877-77B3-C54C-90E2-69F49921BD5B}" destId="{6590F14A-73C0-0540-9332-4B1AADFA5DDA}" srcOrd="2" destOrd="0" presId="urn:microsoft.com/office/officeart/2005/8/layout/hierarchy6"/>
    <dgm:cxn modelId="{F11D8EC2-6782-7F4E-9F9E-29EC0A790800}" type="presParOf" srcId="{F75F2877-77B3-C54C-90E2-69F49921BD5B}" destId="{4FA5A49E-8942-9641-858E-5E7F07D0C41C}" srcOrd="3" destOrd="0" presId="urn:microsoft.com/office/officeart/2005/8/layout/hierarchy6"/>
    <dgm:cxn modelId="{E5D96F48-EF67-6B4A-8C66-2BB539DD704D}" type="presParOf" srcId="{4FA5A49E-8942-9641-858E-5E7F07D0C41C}" destId="{F2E9DE15-B1BC-0B43-BEC2-F066962243E1}" srcOrd="0" destOrd="0" presId="urn:microsoft.com/office/officeart/2005/8/layout/hierarchy6"/>
    <dgm:cxn modelId="{A7DBF3BF-3C13-584F-85EE-C399824074DD}" type="presParOf" srcId="{4FA5A49E-8942-9641-858E-5E7F07D0C41C}" destId="{644F5109-C04A-3145-9BB4-E8EA28F9CB01}" srcOrd="1" destOrd="0" presId="urn:microsoft.com/office/officeart/2005/8/layout/hierarchy6"/>
    <dgm:cxn modelId="{6B93D66B-6CA1-1145-BD41-609B8E95E413}" type="presParOf" srcId="{644F5109-C04A-3145-9BB4-E8EA28F9CB01}" destId="{6309B7FC-F362-3D48-AD4E-448A5BDCA491}" srcOrd="0" destOrd="0" presId="urn:microsoft.com/office/officeart/2005/8/layout/hierarchy6"/>
    <dgm:cxn modelId="{6380FFD9-AD11-E74D-A052-6F917199CFFE}" type="presParOf" srcId="{644F5109-C04A-3145-9BB4-E8EA28F9CB01}" destId="{D37BEE6B-D0DB-5B42-89C0-EEEA08C9299F}" srcOrd="1" destOrd="0" presId="urn:microsoft.com/office/officeart/2005/8/layout/hierarchy6"/>
    <dgm:cxn modelId="{07ECC4D6-0C82-6748-9FB3-CB5B54F464A5}" type="presParOf" srcId="{D37BEE6B-D0DB-5B42-89C0-EEEA08C9299F}" destId="{91476C5B-63BE-974B-BF3F-BFE27AC46780}" srcOrd="0" destOrd="0" presId="urn:microsoft.com/office/officeart/2005/8/layout/hierarchy6"/>
    <dgm:cxn modelId="{F5B7840A-43FF-654D-AB0E-F29A5FB506C4}" type="presParOf" srcId="{D37BEE6B-D0DB-5B42-89C0-EEEA08C9299F}" destId="{C3A5754F-ACBA-674A-B796-C184B8EB7821}" srcOrd="1" destOrd="0" presId="urn:microsoft.com/office/officeart/2005/8/layout/hierarchy6"/>
    <dgm:cxn modelId="{BC3D2909-C14A-6E40-A9B9-BDC39371FA8D}" type="presParOf" srcId="{644F5109-C04A-3145-9BB4-E8EA28F9CB01}" destId="{BDB052DD-C251-EB49-9340-A5357D9FADB2}" srcOrd="2" destOrd="0" presId="urn:microsoft.com/office/officeart/2005/8/layout/hierarchy6"/>
    <dgm:cxn modelId="{6497A40B-5597-6949-B79B-55C69BD29CEE}" type="presParOf" srcId="{644F5109-C04A-3145-9BB4-E8EA28F9CB01}" destId="{962AE0B4-ACAB-654C-AA4F-B8E7B3AF1A67}" srcOrd="3" destOrd="0" presId="urn:microsoft.com/office/officeart/2005/8/layout/hierarchy6"/>
    <dgm:cxn modelId="{E790A4C9-3B4A-5741-BE82-40CFBB8B7C5E}" type="presParOf" srcId="{962AE0B4-ACAB-654C-AA4F-B8E7B3AF1A67}" destId="{CA26F07E-15C1-384B-A702-8195B96C821A}" srcOrd="0" destOrd="0" presId="urn:microsoft.com/office/officeart/2005/8/layout/hierarchy6"/>
    <dgm:cxn modelId="{48D713E5-BA6A-8042-834F-5B9872B835F8}" type="presParOf" srcId="{962AE0B4-ACAB-654C-AA4F-B8E7B3AF1A67}" destId="{55FEEAC9-85F8-5748-8844-3619C0D54107}" srcOrd="1" destOrd="0" presId="urn:microsoft.com/office/officeart/2005/8/layout/hierarchy6"/>
    <dgm:cxn modelId="{AB104CCF-9DEF-4244-9802-49BC3DFE466F}" type="presParOf" srcId="{A4002A3A-1890-BD44-84EE-AB5DD3B55124}" destId="{9C7E2615-B005-E649-9FC5-29777F091119}"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51AE8B-4557-0144-A199-BF3CE47381D8}" type="doc">
      <dgm:prSet loTypeId="urn:microsoft.com/office/officeart/2005/8/layout/process5" loCatId="" qsTypeId="urn:microsoft.com/office/officeart/2005/8/quickstyle/simple1" qsCatId="simple" csTypeId="urn:microsoft.com/office/officeart/2005/8/colors/accent0_3" csCatId="mainScheme" phldr="1"/>
      <dgm:spPr/>
      <dgm:t>
        <a:bodyPr/>
        <a:lstStyle/>
        <a:p>
          <a:endParaRPr lang="en-US"/>
        </a:p>
      </dgm:t>
    </dgm:pt>
    <dgm:pt modelId="{6D6C8A5D-9DF5-AD4C-A651-B763399B4F9E}">
      <dgm:prSet phldrT="[Text]"/>
      <dgm:spPr/>
      <dgm:t>
        <a:bodyPr/>
        <a:lstStyle/>
        <a:p>
          <a:r>
            <a:rPr lang="en-IN" dirty="0"/>
            <a:t>List </a:t>
          </a:r>
          <a:r>
            <a:rPr lang="en-IN" b="1" dirty="0"/>
            <a:t>what you want to convey </a:t>
          </a:r>
          <a:r>
            <a:rPr lang="en-IN" dirty="0"/>
            <a:t>about the data. (remember the data relationships)</a:t>
          </a:r>
          <a:endParaRPr lang="en-US" dirty="0"/>
        </a:p>
      </dgm:t>
    </dgm:pt>
    <dgm:pt modelId="{26A0BEF3-5AD5-444B-B5EB-F1FD025E7370}" type="parTrans" cxnId="{4F6D2D27-C59A-2447-8623-B25A47E9FE42}">
      <dgm:prSet/>
      <dgm:spPr/>
      <dgm:t>
        <a:bodyPr/>
        <a:lstStyle/>
        <a:p>
          <a:endParaRPr lang="en-US"/>
        </a:p>
      </dgm:t>
    </dgm:pt>
    <dgm:pt modelId="{F9A8109E-AEFA-524E-8046-81752F810BAF}" type="sibTrans" cxnId="{4F6D2D27-C59A-2447-8623-B25A47E9FE42}">
      <dgm:prSet/>
      <dgm:spPr/>
      <dgm:t>
        <a:bodyPr/>
        <a:lstStyle/>
        <a:p>
          <a:endParaRPr lang="en-US"/>
        </a:p>
      </dgm:t>
    </dgm:pt>
    <dgm:pt modelId="{76C35924-FCC2-1C45-BE64-F47F21D6F235}">
      <dgm:prSet/>
      <dgm:spPr/>
      <dgm:t>
        <a:bodyPr/>
        <a:lstStyle/>
        <a:p>
          <a:r>
            <a:rPr lang="en-IN" dirty="0"/>
            <a:t>If multiple things, sort these in </a:t>
          </a:r>
          <a:r>
            <a:rPr lang="en-IN" b="1" dirty="0"/>
            <a:t>order of importance</a:t>
          </a:r>
        </a:p>
      </dgm:t>
    </dgm:pt>
    <dgm:pt modelId="{CEC34731-02FB-5648-972F-4550B958408D}" type="parTrans" cxnId="{B3FA61EC-19B2-E24C-AE09-5B24967FC13B}">
      <dgm:prSet/>
      <dgm:spPr/>
      <dgm:t>
        <a:bodyPr/>
        <a:lstStyle/>
        <a:p>
          <a:endParaRPr lang="en-US"/>
        </a:p>
      </dgm:t>
    </dgm:pt>
    <dgm:pt modelId="{F053336D-29EC-EC44-87EF-FFBE92EFC309}" type="sibTrans" cxnId="{B3FA61EC-19B2-E24C-AE09-5B24967FC13B}">
      <dgm:prSet/>
      <dgm:spPr/>
      <dgm:t>
        <a:bodyPr/>
        <a:lstStyle/>
        <a:p>
          <a:endParaRPr lang="en-US"/>
        </a:p>
      </dgm:t>
    </dgm:pt>
    <dgm:pt modelId="{0358A8A7-6ED3-5A47-945B-4F211127CD2E}">
      <dgm:prSet custT="1"/>
      <dgm:spPr/>
      <dgm:t>
        <a:bodyPr/>
        <a:lstStyle/>
        <a:p>
          <a:r>
            <a:rPr lang="en-IN" sz="1400" dirty="0"/>
            <a:t>Shortlist the </a:t>
          </a:r>
          <a:r>
            <a:rPr lang="en-IN" sz="1400" b="1" dirty="0"/>
            <a:t>pre attentive attributes</a:t>
          </a:r>
          <a:r>
            <a:rPr lang="en-IN" sz="1400" dirty="0"/>
            <a:t> that  can be used for the above relationships. </a:t>
          </a:r>
        </a:p>
      </dgm:t>
    </dgm:pt>
    <dgm:pt modelId="{38DCF9A1-E2D0-BF4A-B8C8-142E21D04613}" type="parTrans" cxnId="{12B2D404-FA50-4949-81CE-1449ECCED854}">
      <dgm:prSet/>
      <dgm:spPr/>
      <dgm:t>
        <a:bodyPr/>
        <a:lstStyle/>
        <a:p>
          <a:endParaRPr lang="en-US"/>
        </a:p>
      </dgm:t>
    </dgm:pt>
    <dgm:pt modelId="{C055A80C-74DB-D143-A46B-588B583C8736}" type="sibTrans" cxnId="{12B2D404-FA50-4949-81CE-1449ECCED854}">
      <dgm:prSet/>
      <dgm:spPr/>
      <dgm:t>
        <a:bodyPr/>
        <a:lstStyle/>
        <a:p>
          <a:endParaRPr lang="en-US"/>
        </a:p>
      </dgm:t>
    </dgm:pt>
    <dgm:pt modelId="{8942D6EA-2E43-D741-9D5E-29E1E82AF186}">
      <dgm:prSet/>
      <dgm:spPr/>
      <dgm:t>
        <a:bodyPr/>
        <a:lstStyle/>
        <a:p>
          <a:r>
            <a:rPr lang="en-IN" dirty="0"/>
            <a:t>Map these </a:t>
          </a:r>
          <a:r>
            <a:rPr lang="en-IN" b="1" dirty="0"/>
            <a:t>attributes to the messages</a:t>
          </a:r>
          <a:r>
            <a:rPr lang="en-IN" dirty="0"/>
            <a:t>.</a:t>
          </a:r>
        </a:p>
      </dgm:t>
    </dgm:pt>
    <dgm:pt modelId="{E28CD70E-0713-0B4A-8165-CDFED6CA8F91}" type="parTrans" cxnId="{9B65AE2C-F8E4-8A4C-B7A8-2BC06883FE84}">
      <dgm:prSet/>
      <dgm:spPr/>
      <dgm:t>
        <a:bodyPr/>
        <a:lstStyle/>
        <a:p>
          <a:endParaRPr lang="en-US"/>
        </a:p>
      </dgm:t>
    </dgm:pt>
    <dgm:pt modelId="{3BDB0DC1-DEF2-6C46-9A52-7662288F2228}" type="sibTrans" cxnId="{9B65AE2C-F8E4-8A4C-B7A8-2BC06883FE84}">
      <dgm:prSet/>
      <dgm:spPr/>
      <dgm:t>
        <a:bodyPr/>
        <a:lstStyle/>
        <a:p>
          <a:endParaRPr lang="en-US"/>
        </a:p>
      </dgm:t>
    </dgm:pt>
    <dgm:pt modelId="{9C94E2CA-2605-0E48-80D4-87BC1BE33321}">
      <dgm:prSet/>
      <dgm:spPr/>
      <dgm:t>
        <a:bodyPr/>
        <a:lstStyle/>
        <a:p>
          <a:r>
            <a:rPr lang="en-IN" dirty="0"/>
            <a:t>Quick </a:t>
          </a:r>
          <a:r>
            <a:rPr lang="en-IN" b="1" dirty="0"/>
            <a:t>validation </a:t>
          </a:r>
          <a:r>
            <a:rPr lang="en-IN" dirty="0"/>
            <a:t>- self &amp; with team</a:t>
          </a:r>
        </a:p>
      </dgm:t>
    </dgm:pt>
    <dgm:pt modelId="{BF26BD83-95A9-E645-A609-AEA1CBAEE7BD}" type="parTrans" cxnId="{365EB5FE-CBA2-E144-84B8-0B16034698CF}">
      <dgm:prSet/>
      <dgm:spPr/>
      <dgm:t>
        <a:bodyPr/>
        <a:lstStyle/>
        <a:p>
          <a:endParaRPr lang="en-US"/>
        </a:p>
      </dgm:t>
    </dgm:pt>
    <dgm:pt modelId="{453E2E8D-E53D-FB49-8928-1E5F5BCF3761}" type="sibTrans" cxnId="{365EB5FE-CBA2-E144-84B8-0B16034698CF}">
      <dgm:prSet/>
      <dgm:spPr/>
      <dgm:t>
        <a:bodyPr/>
        <a:lstStyle/>
        <a:p>
          <a:endParaRPr lang="en-US"/>
        </a:p>
      </dgm:t>
    </dgm:pt>
    <dgm:pt modelId="{93677849-3D00-CB46-9A01-749EB494A86B}" type="pres">
      <dgm:prSet presAssocID="{2A51AE8B-4557-0144-A199-BF3CE47381D8}" presName="diagram" presStyleCnt="0">
        <dgm:presLayoutVars>
          <dgm:dir/>
          <dgm:resizeHandles val="exact"/>
        </dgm:presLayoutVars>
      </dgm:prSet>
      <dgm:spPr/>
    </dgm:pt>
    <dgm:pt modelId="{C51D396C-4574-BF49-9F2D-60C3AF16EEF8}" type="pres">
      <dgm:prSet presAssocID="{6D6C8A5D-9DF5-AD4C-A651-B763399B4F9E}" presName="node" presStyleLbl="node1" presStyleIdx="0" presStyleCnt="5">
        <dgm:presLayoutVars>
          <dgm:bulletEnabled val="1"/>
        </dgm:presLayoutVars>
      </dgm:prSet>
      <dgm:spPr/>
    </dgm:pt>
    <dgm:pt modelId="{16C0D510-4BE0-2445-B487-7E3DF9260DB1}" type="pres">
      <dgm:prSet presAssocID="{F9A8109E-AEFA-524E-8046-81752F810BAF}" presName="sibTrans" presStyleLbl="sibTrans2D1" presStyleIdx="0" presStyleCnt="4"/>
      <dgm:spPr/>
    </dgm:pt>
    <dgm:pt modelId="{47249B3D-C2A0-2340-BA38-DBCAC0ED1AF8}" type="pres">
      <dgm:prSet presAssocID="{F9A8109E-AEFA-524E-8046-81752F810BAF}" presName="connectorText" presStyleLbl="sibTrans2D1" presStyleIdx="0" presStyleCnt="4"/>
      <dgm:spPr/>
    </dgm:pt>
    <dgm:pt modelId="{CE06D651-77D5-A946-89EB-F52A7B186CBE}" type="pres">
      <dgm:prSet presAssocID="{76C35924-FCC2-1C45-BE64-F47F21D6F235}" presName="node" presStyleLbl="node1" presStyleIdx="1" presStyleCnt="5">
        <dgm:presLayoutVars>
          <dgm:bulletEnabled val="1"/>
        </dgm:presLayoutVars>
      </dgm:prSet>
      <dgm:spPr/>
    </dgm:pt>
    <dgm:pt modelId="{36C8E0A6-A6DD-BC49-BE4A-5D01ECB66E34}" type="pres">
      <dgm:prSet presAssocID="{F053336D-29EC-EC44-87EF-FFBE92EFC309}" presName="sibTrans" presStyleLbl="sibTrans2D1" presStyleIdx="1" presStyleCnt="4"/>
      <dgm:spPr/>
    </dgm:pt>
    <dgm:pt modelId="{787678D1-9380-4F47-A389-182CC7661FAC}" type="pres">
      <dgm:prSet presAssocID="{F053336D-29EC-EC44-87EF-FFBE92EFC309}" presName="connectorText" presStyleLbl="sibTrans2D1" presStyleIdx="1" presStyleCnt="4"/>
      <dgm:spPr/>
    </dgm:pt>
    <dgm:pt modelId="{88FEA2C4-4549-9047-9FE7-82344A507B1F}" type="pres">
      <dgm:prSet presAssocID="{0358A8A7-6ED3-5A47-945B-4F211127CD2E}" presName="node" presStyleLbl="node1" presStyleIdx="2" presStyleCnt="5">
        <dgm:presLayoutVars>
          <dgm:bulletEnabled val="1"/>
        </dgm:presLayoutVars>
      </dgm:prSet>
      <dgm:spPr/>
    </dgm:pt>
    <dgm:pt modelId="{D664630B-AC34-454A-8983-FB284D58A57F}" type="pres">
      <dgm:prSet presAssocID="{C055A80C-74DB-D143-A46B-588B583C8736}" presName="sibTrans" presStyleLbl="sibTrans2D1" presStyleIdx="2" presStyleCnt="4"/>
      <dgm:spPr/>
    </dgm:pt>
    <dgm:pt modelId="{0B45B256-7F63-2F4E-BB73-EE8F3ABD527B}" type="pres">
      <dgm:prSet presAssocID="{C055A80C-74DB-D143-A46B-588B583C8736}" presName="connectorText" presStyleLbl="sibTrans2D1" presStyleIdx="2" presStyleCnt="4"/>
      <dgm:spPr/>
    </dgm:pt>
    <dgm:pt modelId="{37965B5C-96C9-474E-ADD9-5A9E1B5697FF}" type="pres">
      <dgm:prSet presAssocID="{8942D6EA-2E43-D741-9D5E-29E1E82AF186}" presName="node" presStyleLbl="node1" presStyleIdx="3" presStyleCnt="5">
        <dgm:presLayoutVars>
          <dgm:bulletEnabled val="1"/>
        </dgm:presLayoutVars>
      </dgm:prSet>
      <dgm:spPr/>
    </dgm:pt>
    <dgm:pt modelId="{0ADF50A0-E625-E042-893A-A69ABD7D80D0}" type="pres">
      <dgm:prSet presAssocID="{3BDB0DC1-DEF2-6C46-9A52-7662288F2228}" presName="sibTrans" presStyleLbl="sibTrans2D1" presStyleIdx="3" presStyleCnt="4"/>
      <dgm:spPr/>
    </dgm:pt>
    <dgm:pt modelId="{9BDC1FE6-9D70-2B4D-8966-B358422928F6}" type="pres">
      <dgm:prSet presAssocID="{3BDB0DC1-DEF2-6C46-9A52-7662288F2228}" presName="connectorText" presStyleLbl="sibTrans2D1" presStyleIdx="3" presStyleCnt="4"/>
      <dgm:spPr/>
    </dgm:pt>
    <dgm:pt modelId="{ACAA4F4B-C0A6-7C40-8A5D-41B3FA2DB9FA}" type="pres">
      <dgm:prSet presAssocID="{9C94E2CA-2605-0E48-80D4-87BC1BE33321}" presName="node" presStyleLbl="node1" presStyleIdx="4" presStyleCnt="5">
        <dgm:presLayoutVars>
          <dgm:bulletEnabled val="1"/>
        </dgm:presLayoutVars>
      </dgm:prSet>
      <dgm:spPr/>
    </dgm:pt>
  </dgm:ptLst>
  <dgm:cxnLst>
    <dgm:cxn modelId="{12B2D404-FA50-4949-81CE-1449ECCED854}" srcId="{2A51AE8B-4557-0144-A199-BF3CE47381D8}" destId="{0358A8A7-6ED3-5A47-945B-4F211127CD2E}" srcOrd="2" destOrd="0" parTransId="{38DCF9A1-E2D0-BF4A-B8C8-142E21D04613}" sibTransId="{C055A80C-74DB-D143-A46B-588B583C8736}"/>
    <dgm:cxn modelId="{3D439B07-6217-BF4A-93E1-DFD4805B8247}" type="presOf" srcId="{8942D6EA-2E43-D741-9D5E-29E1E82AF186}" destId="{37965B5C-96C9-474E-ADD9-5A9E1B5697FF}" srcOrd="0" destOrd="0" presId="urn:microsoft.com/office/officeart/2005/8/layout/process5"/>
    <dgm:cxn modelId="{95D0531D-98BB-E24B-A129-F1F285AFF497}" type="presOf" srcId="{F053336D-29EC-EC44-87EF-FFBE92EFC309}" destId="{36C8E0A6-A6DD-BC49-BE4A-5D01ECB66E34}" srcOrd="0" destOrd="0" presId="urn:microsoft.com/office/officeart/2005/8/layout/process5"/>
    <dgm:cxn modelId="{4F6D2D27-C59A-2447-8623-B25A47E9FE42}" srcId="{2A51AE8B-4557-0144-A199-BF3CE47381D8}" destId="{6D6C8A5D-9DF5-AD4C-A651-B763399B4F9E}" srcOrd="0" destOrd="0" parTransId="{26A0BEF3-5AD5-444B-B5EB-F1FD025E7370}" sibTransId="{F9A8109E-AEFA-524E-8046-81752F810BAF}"/>
    <dgm:cxn modelId="{37FFD928-E3B3-5D44-ABAE-095FE0F7F5A0}" type="presOf" srcId="{6D6C8A5D-9DF5-AD4C-A651-B763399B4F9E}" destId="{C51D396C-4574-BF49-9F2D-60C3AF16EEF8}" srcOrd="0" destOrd="0" presId="urn:microsoft.com/office/officeart/2005/8/layout/process5"/>
    <dgm:cxn modelId="{9B65AE2C-F8E4-8A4C-B7A8-2BC06883FE84}" srcId="{2A51AE8B-4557-0144-A199-BF3CE47381D8}" destId="{8942D6EA-2E43-D741-9D5E-29E1E82AF186}" srcOrd="3" destOrd="0" parTransId="{E28CD70E-0713-0B4A-8165-CDFED6CA8F91}" sibTransId="{3BDB0DC1-DEF2-6C46-9A52-7662288F2228}"/>
    <dgm:cxn modelId="{1B513C31-DFE8-CA4B-9D89-DA36CF3EDA79}" type="presOf" srcId="{F9A8109E-AEFA-524E-8046-81752F810BAF}" destId="{47249B3D-C2A0-2340-BA38-DBCAC0ED1AF8}" srcOrd="1" destOrd="0" presId="urn:microsoft.com/office/officeart/2005/8/layout/process5"/>
    <dgm:cxn modelId="{CA77973A-788E-3243-8E14-D366C426AF2D}" type="presOf" srcId="{F9A8109E-AEFA-524E-8046-81752F810BAF}" destId="{16C0D510-4BE0-2445-B487-7E3DF9260DB1}" srcOrd="0" destOrd="0" presId="urn:microsoft.com/office/officeart/2005/8/layout/process5"/>
    <dgm:cxn modelId="{6824A65D-7863-0C4A-8F75-4B0BA64A6263}" type="presOf" srcId="{C055A80C-74DB-D143-A46B-588B583C8736}" destId="{0B45B256-7F63-2F4E-BB73-EE8F3ABD527B}" srcOrd="1" destOrd="0" presId="urn:microsoft.com/office/officeart/2005/8/layout/process5"/>
    <dgm:cxn modelId="{5EF6155E-CF98-5F47-90A5-E2E8D88DD028}" type="presOf" srcId="{9C94E2CA-2605-0E48-80D4-87BC1BE33321}" destId="{ACAA4F4B-C0A6-7C40-8A5D-41B3FA2DB9FA}" srcOrd="0" destOrd="0" presId="urn:microsoft.com/office/officeart/2005/8/layout/process5"/>
    <dgm:cxn modelId="{EF232362-4F27-F54C-A0D3-8CDC8D0D7B7E}" type="presOf" srcId="{76C35924-FCC2-1C45-BE64-F47F21D6F235}" destId="{CE06D651-77D5-A946-89EB-F52A7B186CBE}" srcOrd="0" destOrd="0" presId="urn:microsoft.com/office/officeart/2005/8/layout/process5"/>
    <dgm:cxn modelId="{AAE9A46B-63E3-6C42-89F1-6F20FE32FB2B}" type="presOf" srcId="{3BDB0DC1-DEF2-6C46-9A52-7662288F2228}" destId="{0ADF50A0-E625-E042-893A-A69ABD7D80D0}" srcOrd="0" destOrd="0" presId="urn:microsoft.com/office/officeart/2005/8/layout/process5"/>
    <dgm:cxn modelId="{7686487A-F762-514F-B21A-5DC11FDBFB90}" type="presOf" srcId="{3BDB0DC1-DEF2-6C46-9A52-7662288F2228}" destId="{9BDC1FE6-9D70-2B4D-8966-B358422928F6}" srcOrd="1" destOrd="0" presId="urn:microsoft.com/office/officeart/2005/8/layout/process5"/>
    <dgm:cxn modelId="{CE176AAB-EF8C-CD47-9623-ED4BFCCD2EA3}" type="presOf" srcId="{2A51AE8B-4557-0144-A199-BF3CE47381D8}" destId="{93677849-3D00-CB46-9A01-749EB494A86B}" srcOrd="0" destOrd="0" presId="urn:microsoft.com/office/officeart/2005/8/layout/process5"/>
    <dgm:cxn modelId="{AD4C05C3-5C7B-3D41-9B7B-A16F64003AF9}" type="presOf" srcId="{C055A80C-74DB-D143-A46B-588B583C8736}" destId="{D664630B-AC34-454A-8983-FB284D58A57F}" srcOrd="0" destOrd="0" presId="urn:microsoft.com/office/officeart/2005/8/layout/process5"/>
    <dgm:cxn modelId="{5DCB5ACC-5467-6D4A-A4DE-EC7420B2B06D}" type="presOf" srcId="{F053336D-29EC-EC44-87EF-FFBE92EFC309}" destId="{787678D1-9380-4F47-A389-182CC7661FAC}" srcOrd="1" destOrd="0" presId="urn:microsoft.com/office/officeart/2005/8/layout/process5"/>
    <dgm:cxn modelId="{076A4EEA-E044-D749-AFBD-B2427FAAC710}" type="presOf" srcId="{0358A8A7-6ED3-5A47-945B-4F211127CD2E}" destId="{88FEA2C4-4549-9047-9FE7-82344A507B1F}" srcOrd="0" destOrd="0" presId="urn:microsoft.com/office/officeart/2005/8/layout/process5"/>
    <dgm:cxn modelId="{B3FA61EC-19B2-E24C-AE09-5B24967FC13B}" srcId="{2A51AE8B-4557-0144-A199-BF3CE47381D8}" destId="{76C35924-FCC2-1C45-BE64-F47F21D6F235}" srcOrd="1" destOrd="0" parTransId="{CEC34731-02FB-5648-972F-4550B958408D}" sibTransId="{F053336D-29EC-EC44-87EF-FFBE92EFC309}"/>
    <dgm:cxn modelId="{365EB5FE-CBA2-E144-84B8-0B16034698CF}" srcId="{2A51AE8B-4557-0144-A199-BF3CE47381D8}" destId="{9C94E2CA-2605-0E48-80D4-87BC1BE33321}" srcOrd="4" destOrd="0" parTransId="{BF26BD83-95A9-E645-A609-AEA1CBAEE7BD}" sibTransId="{453E2E8D-E53D-FB49-8928-1E5F5BCF3761}"/>
    <dgm:cxn modelId="{938A3F70-F386-5C48-8397-B3DD5E2BF043}" type="presParOf" srcId="{93677849-3D00-CB46-9A01-749EB494A86B}" destId="{C51D396C-4574-BF49-9F2D-60C3AF16EEF8}" srcOrd="0" destOrd="0" presId="urn:microsoft.com/office/officeart/2005/8/layout/process5"/>
    <dgm:cxn modelId="{32CEDDD2-9334-D54B-9243-38452B1749A9}" type="presParOf" srcId="{93677849-3D00-CB46-9A01-749EB494A86B}" destId="{16C0D510-4BE0-2445-B487-7E3DF9260DB1}" srcOrd="1" destOrd="0" presId="urn:microsoft.com/office/officeart/2005/8/layout/process5"/>
    <dgm:cxn modelId="{05310807-1605-6C4C-973B-CB159189C10C}" type="presParOf" srcId="{16C0D510-4BE0-2445-B487-7E3DF9260DB1}" destId="{47249B3D-C2A0-2340-BA38-DBCAC0ED1AF8}" srcOrd="0" destOrd="0" presId="urn:microsoft.com/office/officeart/2005/8/layout/process5"/>
    <dgm:cxn modelId="{D1E8563A-9CF1-FF4F-B7E7-F1BB0AD70BBC}" type="presParOf" srcId="{93677849-3D00-CB46-9A01-749EB494A86B}" destId="{CE06D651-77D5-A946-89EB-F52A7B186CBE}" srcOrd="2" destOrd="0" presId="urn:microsoft.com/office/officeart/2005/8/layout/process5"/>
    <dgm:cxn modelId="{A1239BEE-A1A8-664A-9E8E-1BEE1CE39748}" type="presParOf" srcId="{93677849-3D00-CB46-9A01-749EB494A86B}" destId="{36C8E0A6-A6DD-BC49-BE4A-5D01ECB66E34}" srcOrd="3" destOrd="0" presId="urn:microsoft.com/office/officeart/2005/8/layout/process5"/>
    <dgm:cxn modelId="{BE08E8BD-EF10-174B-B270-5553C114A119}" type="presParOf" srcId="{36C8E0A6-A6DD-BC49-BE4A-5D01ECB66E34}" destId="{787678D1-9380-4F47-A389-182CC7661FAC}" srcOrd="0" destOrd="0" presId="urn:microsoft.com/office/officeart/2005/8/layout/process5"/>
    <dgm:cxn modelId="{44BFD8D4-8513-F74E-9C00-F416E7603ED9}" type="presParOf" srcId="{93677849-3D00-CB46-9A01-749EB494A86B}" destId="{88FEA2C4-4549-9047-9FE7-82344A507B1F}" srcOrd="4" destOrd="0" presId="urn:microsoft.com/office/officeart/2005/8/layout/process5"/>
    <dgm:cxn modelId="{1B3B8515-475A-A346-946B-1298DA3519B4}" type="presParOf" srcId="{93677849-3D00-CB46-9A01-749EB494A86B}" destId="{D664630B-AC34-454A-8983-FB284D58A57F}" srcOrd="5" destOrd="0" presId="urn:microsoft.com/office/officeart/2005/8/layout/process5"/>
    <dgm:cxn modelId="{F4B4D3A6-EC72-674F-8B77-D1CCC930A82D}" type="presParOf" srcId="{D664630B-AC34-454A-8983-FB284D58A57F}" destId="{0B45B256-7F63-2F4E-BB73-EE8F3ABD527B}" srcOrd="0" destOrd="0" presId="urn:microsoft.com/office/officeart/2005/8/layout/process5"/>
    <dgm:cxn modelId="{2826A9FE-2B9B-6C48-9613-6017D2BA902B}" type="presParOf" srcId="{93677849-3D00-CB46-9A01-749EB494A86B}" destId="{37965B5C-96C9-474E-ADD9-5A9E1B5697FF}" srcOrd="6" destOrd="0" presId="urn:microsoft.com/office/officeart/2005/8/layout/process5"/>
    <dgm:cxn modelId="{1BF128E8-7036-B542-A420-55CCEC738B84}" type="presParOf" srcId="{93677849-3D00-CB46-9A01-749EB494A86B}" destId="{0ADF50A0-E625-E042-893A-A69ABD7D80D0}" srcOrd="7" destOrd="0" presId="urn:microsoft.com/office/officeart/2005/8/layout/process5"/>
    <dgm:cxn modelId="{BF332E1C-6AD1-3B4E-B06E-089841222F47}" type="presParOf" srcId="{0ADF50A0-E625-E042-893A-A69ABD7D80D0}" destId="{9BDC1FE6-9D70-2B4D-8966-B358422928F6}" srcOrd="0" destOrd="0" presId="urn:microsoft.com/office/officeart/2005/8/layout/process5"/>
    <dgm:cxn modelId="{F62A4072-4CE6-A341-9269-3D7C20FF30DF}" type="presParOf" srcId="{93677849-3D00-CB46-9A01-749EB494A86B}" destId="{ACAA4F4B-C0A6-7C40-8A5D-41B3FA2DB9FA}"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8F5E81-1641-BA48-90F8-2ED8396443BB}">
      <dsp:nvSpPr>
        <dsp:cNvPr id="0" name=""/>
        <dsp:cNvSpPr/>
      </dsp:nvSpPr>
      <dsp:spPr>
        <a:xfrm>
          <a:off x="3631496" y="64657"/>
          <a:ext cx="1181292" cy="787528"/>
        </a:xfrm>
        <a:prstGeom prst="roundRect">
          <a:avLst>
            <a:gd name="adj" fmla="val 10000"/>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Data</a:t>
          </a:r>
        </a:p>
      </dsp:txBody>
      <dsp:txXfrm>
        <a:off x="3654562" y="87723"/>
        <a:ext cx="1135160" cy="741396"/>
      </dsp:txXfrm>
    </dsp:sp>
    <dsp:sp modelId="{87F031DE-DCB1-8F4F-B851-006A4066BABC}">
      <dsp:nvSpPr>
        <dsp:cNvPr id="0" name=""/>
        <dsp:cNvSpPr/>
      </dsp:nvSpPr>
      <dsp:spPr>
        <a:xfrm>
          <a:off x="2025965" y="852186"/>
          <a:ext cx="2196176" cy="315011"/>
        </a:xfrm>
        <a:custGeom>
          <a:avLst/>
          <a:gdLst/>
          <a:ahLst/>
          <a:cxnLst/>
          <a:rect l="0" t="0" r="0" b="0"/>
          <a:pathLst>
            <a:path>
              <a:moveTo>
                <a:pt x="2196176" y="0"/>
              </a:moveTo>
              <a:lnTo>
                <a:pt x="2196176" y="157505"/>
              </a:lnTo>
              <a:lnTo>
                <a:pt x="0" y="157505"/>
              </a:lnTo>
              <a:lnTo>
                <a:pt x="0" y="315011"/>
              </a:lnTo>
            </a:path>
          </a:pathLst>
        </a:custGeom>
        <a:noFill/>
        <a:ln w="12700" cap="flat" cmpd="sng" algn="ctr">
          <a:solidFill>
            <a:schemeClr val="bg1">
              <a:lumMod val="65000"/>
            </a:schemeClr>
          </a:solidFill>
          <a:prstDash val="solid"/>
          <a:miter lim="800000"/>
        </a:ln>
        <a:effectLst/>
      </dsp:spPr>
      <dsp:style>
        <a:lnRef idx="2">
          <a:scrgbClr r="0" g="0" b="0"/>
        </a:lnRef>
        <a:fillRef idx="0">
          <a:scrgbClr r="0" g="0" b="0"/>
        </a:fillRef>
        <a:effectRef idx="0">
          <a:scrgbClr r="0" g="0" b="0"/>
        </a:effectRef>
        <a:fontRef idx="minor"/>
      </dsp:style>
    </dsp:sp>
    <dsp:sp modelId="{4F927399-A59A-D94A-B5A8-24C708AC28D8}">
      <dsp:nvSpPr>
        <dsp:cNvPr id="0" name=""/>
        <dsp:cNvSpPr/>
      </dsp:nvSpPr>
      <dsp:spPr>
        <a:xfrm>
          <a:off x="1435319" y="1167197"/>
          <a:ext cx="1181292" cy="787528"/>
        </a:xfrm>
        <a:prstGeom prst="roundRect">
          <a:avLst>
            <a:gd name="adj" fmla="val 10000"/>
          </a:avLst>
        </a:prstGeom>
        <a:solidFill>
          <a:srgbClr val="1599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Quantitative</a:t>
          </a:r>
        </a:p>
      </dsp:txBody>
      <dsp:txXfrm>
        <a:off x="1458385" y="1190263"/>
        <a:ext cx="1135160" cy="741396"/>
      </dsp:txXfrm>
    </dsp:sp>
    <dsp:sp modelId="{868222ED-ACF1-AB49-83A4-01829C010C92}">
      <dsp:nvSpPr>
        <dsp:cNvPr id="0" name=""/>
        <dsp:cNvSpPr/>
      </dsp:nvSpPr>
      <dsp:spPr>
        <a:xfrm>
          <a:off x="927877" y="1954726"/>
          <a:ext cx="1098088" cy="315011"/>
        </a:xfrm>
        <a:custGeom>
          <a:avLst/>
          <a:gdLst/>
          <a:ahLst/>
          <a:cxnLst/>
          <a:rect l="0" t="0" r="0" b="0"/>
          <a:pathLst>
            <a:path>
              <a:moveTo>
                <a:pt x="1098088" y="0"/>
              </a:moveTo>
              <a:lnTo>
                <a:pt x="1098088" y="157505"/>
              </a:lnTo>
              <a:lnTo>
                <a:pt x="0" y="157505"/>
              </a:lnTo>
              <a:lnTo>
                <a:pt x="0" y="315011"/>
              </a:lnTo>
            </a:path>
          </a:pathLst>
        </a:custGeom>
        <a:noFill/>
        <a:ln w="12700" cap="flat" cmpd="sng" algn="ctr">
          <a:solidFill>
            <a:schemeClr val="bg1">
              <a:lumMod val="65000"/>
            </a:schemeClr>
          </a:solidFill>
          <a:prstDash val="solid"/>
          <a:miter lim="800000"/>
        </a:ln>
        <a:effectLst/>
      </dsp:spPr>
      <dsp:style>
        <a:lnRef idx="2">
          <a:scrgbClr r="0" g="0" b="0"/>
        </a:lnRef>
        <a:fillRef idx="0">
          <a:scrgbClr r="0" g="0" b="0"/>
        </a:fillRef>
        <a:effectRef idx="0">
          <a:scrgbClr r="0" g="0" b="0"/>
        </a:effectRef>
        <a:fontRef idx="minor"/>
      </dsp:style>
    </dsp:sp>
    <dsp:sp modelId="{EEE08FA6-EA23-804E-8CBC-D755A365D6B6}">
      <dsp:nvSpPr>
        <dsp:cNvPr id="0" name=""/>
        <dsp:cNvSpPr/>
      </dsp:nvSpPr>
      <dsp:spPr>
        <a:xfrm>
          <a:off x="6982" y="2269737"/>
          <a:ext cx="1841789" cy="591685"/>
        </a:xfrm>
        <a:prstGeom prst="roundRect">
          <a:avLst>
            <a:gd name="adj" fmla="val 10000"/>
          </a:avLst>
        </a:prstGeom>
        <a:solidFill>
          <a:srgbClr val="1599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Discrete</a:t>
          </a:r>
        </a:p>
      </dsp:txBody>
      <dsp:txXfrm>
        <a:off x="24312" y="2287067"/>
        <a:ext cx="1807129" cy="557025"/>
      </dsp:txXfrm>
    </dsp:sp>
    <dsp:sp modelId="{95693706-03AE-2C4E-AD11-04778EB7DF7A}">
      <dsp:nvSpPr>
        <dsp:cNvPr id="0" name=""/>
        <dsp:cNvSpPr/>
      </dsp:nvSpPr>
      <dsp:spPr>
        <a:xfrm>
          <a:off x="2025965" y="1954726"/>
          <a:ext cx="1098088" cy="315011"/>
        </a:xfrm>
        <a:custGeom>
          <a:avLst/>
          <a:gdLst/>
          <a:ahLst/>
          <a:cxnLst/>
          <a:rect l="0" t="0" r="0" b="0"/>
          <a:pathLst>
            <a:path>
              <a:moveTo>
                <a:pt x="0" y="0"/>
              </a:moveTo>
              <a:lnTo>
                <a:pt x="0" y="157505"/>
              </a:lnTo>
              <a:lnTo>
                <a:pt x="1098088" y="157505"/>
              </a:lnTo>
              <a:lnTo>
                <a:pt x="1098088" y="315011"/>
              </a:lnTo>
            </a:path>
          </a:pathLst>
        </a:custGeom>
        <a:noFill/>
        <a:ln w="12700" cap="flat" cmpd="sng" algn="ctr">
          <a:solidFill>
            <a:schemeClr val="bg1">
              <a:lumMod val="65000"/>
            </a:schemeClr>
          </a:solidFill>
          <a:prstDash val="solid"/>
          <a:miter lim="800000"/>
        </a:ln>
        <a:effectLst/>
      </dsp:spPr>
      <dsp:style>
        <a:lnRef idx="2">
          <a:scrgbClr r="0" g="0" b="0"/>
        </a:lnRef>
        <a:fillRef idx="0">
          <a:scrgbClr r="0" g="0" b="0"/>
        </a:fillRef>
        <a:effectRef idx="0">
          <a:scrgbClr r="0" g="0" b="0"/>
        </a:effectRef>
        <a:fontRef idx="minor"/>
      </dsp:style>
    </dsp:sp>
    <dsp:sp modelId="{4CADAC82-D698-6D46-998A-49506D707540}">
      <dsp:nvSpPr>
        <dsp:cNvPr id="0" name=""/>
        <dsp:cNvSpPr/>
      </dsp:nvSpPr>
      <dsp:spPr>
        <a:xfrm>
          <a:off x="2203159" y="2269737"/>
          <a:ext cx="1841789" cy="591685"/>
        </a:xfrm>
        <a:prstGeom prst="roundRect">
          <a:avLst>
            <a:gd name="adj" fmla="val 10000"/>
          </a:avLst>
        </a:prstGeom>
        <a:solidFill>
          <a:srgbClr val="1599C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Continuous</a:t>
          </a:r>
        </a:p>
      </dsp:txBody>
      <dsp:txXfrm>
        <a:off x="2220489" y="2287067"/>
        <a:ext cx="1807129" cy="557025"/>
      </dsp:txXfrm>
    </dsp:sp>
    <dsp:sp modelId="{6590F14A-73C0-0540-9332-4B1AADFA5DDA}">
      <dsp:nvSpPr>
        <dsp:cNvPr id="0" name=""/>
        <dsp:cNvSpPr/>
      </dsp:nvSpPr>
      <dsp:spPr>
        <a:xfrm>
          <a:off x="4222142" y="852186"/>
          <a:ext cx="2196176" cy="315011"/>
        </a:xfrm>
        <a:custGeom>
          <a:avLst/>
          <a:gdLst/>
          <a:ahLst/>
          <a:cxnLst/>
          <a:rect l="0" t="0" r="0" b="0"/>
          <a:pathLst>
            <a:path>
              <a:moveTo>
                <a:pt x="0" y="0"/>
              </a:moveTo>
              <a:lnTo>
                <a:pt x="0" y="157505"/>
              </a:lnTo>
              <a:lnTo>
                <a:pt x="2196176" y="157505"/>
              </a:lnTo>
              <a:lnTo>
                <a:pt x="2196176" y="315011"/>
              </a:lnTo>
            </a:path>
          </a:pathLst>
        </a:custGeom>
        <a:noFill/>
        <a:ln w="12700" cap="flat" cmpd="sng" algn="ctr">
          <a:solidFill>
            <a:schemeClr val="bg1">
              <a:lumMod val="65000"/>
            </a:schemeClr>
          </a:solidFill>
          <a:prstDash val="solid"/>
          <a:miter lim="800000"/>
        </a:ln>
        <a:effectLst/>
      </dsp:spPr>
      <dsp:style>
        <a:lnRef idx="2">
          <a:scrgbClr r="0" g="0" b="0"/>
        </a:lnRef>
        <a:fillRef idx="0">
          <a:scrgbClr r="0" g="0" b="0"/>
        </a:fillRef>
        <a:effectRef idx="0">
          <a:scrgbClr r="0" g="0" b="0"/>
        </a:effectRef>
        <a:fontRef idx="minor"/>
      </dsp:style>
    </dsp:sp>
    <dsp:sp modelId="{F2E9DE15-B1BC-0B43-BEC2-F066962243E1}">
      <dsp:nvSpPr>
        <dsp:cNvPr id="0" name=""/>
        <dsp:cNvSpPr/>
      </dsp:nvSpPr>
      <dsp:spPr>
        <a:xfrm>
          <a:off x="5827672" y="1167197"/>
          <a:ext cx="1181292" cy="787528"/>
        </a:xfrm>
        <a:prstGeom prst="roundRect">
          <a:avLst>
            <a:gd name="adj" fmla="val 10000"/>
          </a:avLst>
        </a:prstGeom>
        <a:solidFill>
          <a:srgbClr val="8AB5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Categorical</a:t>
          </a:r>
        </a:p>
      </dsp:txBody>
      <dsp:txXfrm>
        <a:off x="5850738" y="1190263"/>
        <a:ext cx="1135160" cy="741396"/>
      </dsp:txXfrm>
    </dsp:sp>
    <dsp:sp modelId="{6309B7FC-F362-3D48-AD4E-448A5BDCA491}">
      <dsp:nvSpPr>
        <dsp:cNvPr id="0" name=""/>
        <dsp:cNvSpPr/>
      </dsp:nvSpPr>
      <dsp:spPr>
        <a:xfrm>
          <a:off x="5320230" y="1954726"/>
          <a:ext cx="1098088" cy="315011"/>
        </a:xfrm>
        <a:custGeom>
          <a:avLst/>
          <a:gdLst/>
          <a:ahLst/>
          <a:cxnLst/>
          <a:rect l="0" t="0" r="0" b="0"/>
          <a:pathLst>
            <a:path>
              <a:moveTo>
                <a:pt x="1098088" y="0"/>
              </a:moveTo>
              <a:lnTo>
                <a:pt x="1098088" y="157505"/>
              </a:lnTo>
              <a:lnTo>
                <a:pt x="0" y="157505"/>
              </a:lnTo>
              <a:lnTo>
                <a:pt x="0" y="315011"/>
              </a:lnTo>
            </a:path>
          </a:pathLst>
        </a:custGeom>
        <a:noFill/>
        <a:ln w="12700" cap="flat" cmpd="sng" algn="ctr">
          <a:solidFill>
            <a:schemeClr val="bg1">
              <a:lumMod val="65000"/>
            </a:schemeClr>
          </a:solidFill>
          <a:prstDash val="solid"/>
          <a:miter lim="800000"/>
        </a:ln>
        <a:effectLst/>
      </dsp:spPr>
      <dsp:style>
        <a:lnRef idx="2">
          <a:scrgbClr r="0" g="0" b="0"/>
        </a:lnRef>
        <a:fillRef idx="0">
          <a:scrgbClr r="0" g="0" b="0"/>
        </a:fillRef>
        <a:effectRef idx="0">
          <a:scrgbClr r="0" g="0" b="0"/>
        </a:effectRef>
        <a:fontRef idx="minor"/>
      </dsp:style>
    </dsp:sp>
    <dsp:sp modelId="{91476C5B-63BE-974B-BF3F-BFE27AC46780}">
      <dsp:nvSpPr>
        <dsp:cNvPr id="0" name=""/>
        <dsp:cNvSpPr/>
      </dsp:nvSpPr>
      <dsp:spPr>
        <a:xfrm>
          <a:off x="4399336" y="2269737"/>
          <a:ext cx="1841789" cy="591685"/>
        </a:xfrm>
        <a:prstGeom prst="roundRect">
          <a:avLst>
            <a:gd name="adj" fmla="val 10000"/>
          </a:avLst>
        </a:prstGeom>
        <a:solidFill>
          <a:srgbClr val="8AB5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Nominal</a:t>
          </a:r>
        </a:p>
      </dsp:txBody>
      <dsp:txXfrm>
        <a:off x="4416666" y="2287067"/>
        <a:ext cx="1807129" cy="557025"/>
      </dsp:txXfrm>
    </dsp:sp>
    <dsp:sp modelId="{BDB052DD-C251-EB49-9340-A5357D9FADB2}">
      <dsp:nvSpPr>
        <dsp:cNvPr id="0" name=""/>
        <dsp:cNvSpPr/>
      </dsp:nvSpPr>
      <dsp:spPr>
        <a:xfrm>
          <a:off x="6418319" y="1954726"/>
          <a:ext cx="1098088" cy="315011"/>
        </a:xfrm>
        <a:custGeom>
          <a:avLst/>
          <a:gdLst/>
          <a:ahLst/>
          <a:cxnLst/>
          <a:rect l="0" t="0" r="0" b="0"/>
          <a:pathLst>
            <a:path>
              <a:moveTo>
                <a:pt x="0" y="0"/>
              </a:moveTo>
              <a:lnTo>
                <a:pt x="0" y="157505"/>
              </a:lnTo>
              <a:lnTo>
                <a:pt x="1098088" y="157505"/>
              </a:lnTo>
              <a:lnTo>
                <a:pt x="1098088" y="315011"/>
              </a:lnTo>
            </a:path>
          </a:pathLst>
        </a:custGeom>
        <a:noFill/>
        <a:ln w="12700" cap="flat" cmpd="sng" algn="ctr">
          <a:solidFill>
            <a:schemeClr val="bg1">
              <a:lumMod val="65000"/>
            </a:schemeClr>
          </a:solidFill>
          <a:prstDash val="solid"/>
          <a:miter lim="800000"/>
        </a:ln>
        <a:effectLst/>
      </dsp:spPr>
      <dsp:style>
        <a:lnRef idx="2">
          <a:scrgbClr r="0" g="0" b="0"/>
        </a:lnRef>
        <a:fillRef idx="0">
          <a:scrgbClr r="0" g="0" b="0"/>
        </a:fillRef>
        <a:effectRef idx="0">
          <a:scrgbClr r="0" g="0" b="0"/>
        </a:effectRef>
        <a:fontRef idx="minor"/>
      </dsp:style>
    </dsp:sp>
    <dsp:sp modelId="{CA26F07E-15C1-384B-A702-8195B96C821A}">
      <dsp:nvSpPr>
        <dsp:cNvPr id="0" name=""/>
        <dsp:cNvSpPr/>
      </dsp:nvSpPr>
      <dsp:spPr>
        <a:xfrm>
          <a:off x="6595513" y="2269737"/>
          <a:ext cx="1841789" cy="591685"/>
        </a:xfrm>
        <a:prstGeom prst="roundRect">
          <a:avLst>
            <a:gd name="adj" fmla="val 10000"/>
          </a:avLst>
        </a:prstGeom>
        <a:solidFill>
          <a:srgbClr val="8AB54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Ordinal</a:t>
          </a:r>
        </a:p>
      </dsp:txBody>
      <dsp:txXfrm>
        <a:off x="6612843" y="2287067"/>
        <a:ext cx="1807129" cy="5570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D396C-4574-BF49-9F2D-60C3AF16EEF8}">
      <dsp:nvSpPr>
        <dsp:cNvPr id="0" name=""/>
        <dsp:cNvSpPr/>
      </dsp:nvSpPr>
      <dsp:spPr>
        <a:xfrm>
          <a:off x="7492" y="880206"/>
          <a:ext cx="2239444" cy="134366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List </a:t>
          </a:r>
          <a:r>
            <a:rPr lang="en-IN" sz="1700" b="1" kern="1200" dirty="0"/>
            <a:t>what you want to convey </a:t>
          </a:r>
          <a:r>
            <a:rPr lang="en-IN" sz="1700" kern="1200" dirty="0"/>
            <a:t>about the data. (remember the data relationships)</a:t>
          </a:r>
          <a:endParaRPr lang="en-US" sz="1700" kern="1200" dirty="0"/>
        </a:p>
      </dsp:txBody>
      <dsp:txXfrm>
        <a:off x="46847" y="919561"/>
        <a:ext cx="2160734" cy="1264956"/>
      </dsp:txXfrm>
    </dsp:sp>
    <dsp:sp modelId="{16C0D510-4BE0-2445-B487-7E3DF9260DB1}">
      <dsp:nvSpPr>
        <dsp:cNvPr id="0" name=""/>
        <dsp:cNvSpPr/>
      </dsp:nvSpPr>
      <dsp:spPr>
        <a:xfrm>
          <a:off x="2444008" y="1274349"/>
          <a:ext cx="474762" cy="5553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444008" y="1385425"/>
        <a:ext cx="332333" cy="333230"/>
      </dsp:txXfrm>
    </dsp:sp>
    <dsp:sp modelId="{CE06D651-77D5-A946-89EB-F52A7B186CBE}">
      <dsp:nvSpPr>
        <dsp:cNvPr id="0" name=""/>
        <dsp:cNvSpPr/>
      </dsp:nvSpPr>
      <dsp:spPr>
        <a:xfrm>
          <a:off x="3142715" y="880206"/>
          <a:ext cx="2239444" cy="134366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If multiple things, sort these in </a:t>
          </a:r>
          <a:r>
            <a:rPr lang="en-IN" sz="1700" b="1" kern="1200" dirty="0"/>
            <a:t>order of importance</a:t>
          </a:r>
        </a:p>
      </dsp:txBody>
      <dsp:txXfrm>
        <a:off x="3182070" y="919561"/>
        <a:ext cx="2160734" cy="1264956"/>
      </dsp:txXfrm>
    </dsp:sp>
    <dsp:sp modelId="{36C8E0A6-A6DD-BC49-BE4A-5D01ECB66E34}">
      <dsp:nvSpPr>
        <dsp:cNvPr id="0" name=""/>
        <dsp:cNvSpPr/>
      </dsp:nvSpPr>
      <dsp:spPr>
        <a:xfrm>
          <a:off x="5579230" y="1274349"/>
          <a:ext cx="474762" cy="5553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79230" y="1385425"/>
        <a:ext cx="332333" cy="333230"/>
      </dsp:txXfrm>
    </dsp:sp>
    <dsp:sp modelId="{88FEA2C4-4549-9047-9FE7-82344A507B1F}">
      <dsp:nvSpPr>
        <dsp:cNvPr id="0" name=""/>
        <dsp:cNvSpPr/>
      </dsp:nvSpPr>
      <dsp:spPr>
        <a:xfrm>
          <a:off x="6277937" y="880206"/>
          <a:ext cx="2239444" cy="134366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Shortlist the </a:t>
          </a:r>
          <a:r>
            <a:rPr lang="en-IN" sz="1400" b="1" kern="1200" dirty="0"/>
            <a:t>pre attentive attributes</a:t>
          </a:r>
          <a:r>
            <a:rPr lang="en-IN" sz="1400" kern="1200" dirty="0"/>
            <a:t> that  can be used for the above relationships. </a:t>
          </a:r>
        </a:p>
      </dsp:txBody>
      <dsp:txXfrm>
        <a:off x="6317292" y="919561"/>
        <a:ext cx="2160734" cy="1264956"/>
      </dsp:txXfrm>
    </dsp:sp>
    <dsp:sp modelId="{D664630B-AC34-454A-8983-FB284D58A57F}">
      <dsp:nvSpPr>
        <dsp:cNvPr id="0" name=""/>
        <dsp:cNvSpPr/>
      </dsp:nvSpPr>
      <dsp:spPr>
        <a:xfrm rot="5400000">
          <a:off x="7160278" y="2380634"/>
          <a:ext cx="474762" cy="5553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7231045" y="2420944"/>
        <a:ext cx="333230" cy="332333"/>
      </dsp:txXfrm>
    </dsp:sp>
    <dsp:sp modelId="{37965B5C-96C9-474E-ADD9-5A9E1B5697FF}">
      <dsp:nvSpPr>
        <dsp:cNvPr id="0" name=""/>
        <dsp:cNvSpPr/>
      </dsp:nvSpPr>
      <dsp:spPr>
        <a:xfrm>
          <a:off x="6277937" y="3119651"/>
          <a:ext cx="2239444" cy="134366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Map these </a:t>
          </a:r>
          <a:r>
            <a:rPr lang="en-IN" sz="1700" b="1" kern="1200" dirty="0"/>
            <a:t>attributes to the messages</a:t>
          </a:r>
          <a:r>
            <a:rPr lang="en-IN" sz="1700" kern="1200" dirty="0"/>
            <a:t>.</a:t>
          </a:r>
        </a:p>
      </dsp:txBody>
      <dsp:txXfrm>
        <a:off x="6317292" y="3159006"/>
        <a:ext cx="2160734" cy="1264956"/>
      </dsp:txXfrm>
    </dsp:sp>
    <dsp:sp modelId="{0ADF50A0-E625-E042-893A-A69ABD7D80D0}">
      <dsp:nvSpPr>
        <dsp:cNvPr id="0" name=""/>
        <dsp:cNvSpPr/>
      </dsp:nvSpPr>
      <dsp:spPr>
        <a:xfrm rot="10800000">
          <a:off x="5606104" y="3513793"/>
          <a:ext cx="474762" cy="55538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748533" y="3624869"/>
        <a:ext cx="332333" cy="333230"/>
      </dsp:txXfrm>
    </dsp:sp>
    <dsp:sp modelId="{ACAA4F4B-C0A6-7C40-8A5D-41B3FA2DB9FA}">
      <dsp:nvSpPr>
        <dsp:cNvPr id="0" name=""/>
        <dsp:cNvSpPr/>
      </dsp:nvSpPr>
      <dsp:spPr>
        <a:xfrm>
          <a:off x="3142715" y="3119651"/>
          <a:ext cx="2239444" cy="134366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Quick </a:t>
          </a:r>
          <a:r>
            <a:rPr lang="en-IN" sz="1700" b="1" kern="1200" dirty="0"/>
            <a:t>validation </a:t>
          </a:r>
          <a:r>
            <a:rPr lang="en-IN" sz="1700" kern="1200" dirty="0"/>
            <a:t>- self &amp; with team</a:t>
          </a:r>
        </a:p>
      </dsp:txBody>
      <dsp:txXfrm>
        <a:off x="3182070" y="3159006"/>
        <a:ext cx="2160734" cy="126495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05933C-1027-E143-B089-CA5A981D7A1D}" type="datetimeFigureOut">
              <a:rPr lang="en-US" smtClean="0"/>
              <a:t>8/2/23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81E825-E3A8-C04D-AB8C-18D0B95656B9}" type="slidenum">
              <a:rPr lang="en-US" smtClean="0"/>
              <a:t>‹#›</a:t>
            </a:fld>
            <a:endParaRPr lang="en-US"/>
          </a:p>
        </p:txBody>
      </p:sp>
    </p:spTree>
    <p:extLst>
      <p:ext uri="{BB962C8B-B14F-4D97-AF65-F5344CB8AC3E}">
        <p14:creationId xmlns:p14="http://schemas.microsoft.com/office/powerpoint/2010/main" val="318161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CACC9-C127-4061-895E-0E0BCE97BAEF}" type="slidenum">
              <a:rPr lang="en-IN" smtClean="0"/>
              <a:t>3</a:t>
            </a:fld>
            <a:endParaRPr lang="en-IN"/>
          </a:p>
        </p:txBody>
      </p:sp>
    </p:spTree>
    <p:extLst>
      <p:ext uri="{BB962C8B-B14F-4D97-AF65-F5344CB8AC3E}">
        <p14:creationId xmlns:p14="http://schemas.microsoft.com/office/powerpoint/2010/main" val="1645067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Instructors</a:t>
            </a:r>
            <a:r>
              <a:rPr lang="en-US" sz="1200" dirty="0"/>
              <a:t>: Give the audience 2 minutes to write down supporting material. Ask 1 person to read it out. Apply the checklist. Debate with them whether each point is necessary: “</a:t>
            </a:r>
            <a:r>
              <a:rPr lang="en-US" sz="1200" i="1" dirty="0"/>
              <a:t>How</a:t>
            </a:r>
            <a:r>
              <a:rPr lang="en-US" sz="1200" dirty="0"/>
              <a:t> does it support the takeaway?” Check if the analyses, when put together, logically prove the takeaway. There must be no alternative conclusion possible. If not, we need additional material to prove the takeaway.</a:t>
            </a:r>
          </a:p>
        </p:txBody>
      </p:sp>
      <p:sp>
        <p:nvSpPr>
          <p:cNvPr id="4" name="Slide Number Placeholder 3"/>
          <p:cNvSpPr>
            <a:spLocks noGrp="1"/>
          </p:cNvSpPr>
          <p:nvPr>
            <p:ph type="sldNum" sz="quarter" idx="5"/>
          </p:nvPr>
        </p:nvSpPr>
        <p:spPr/>
        <p:txBody>
          <a:bodyPr/>
          <a:lstStyle/>
          <a:p>
            <a:fld id="{5E50AFAD-4E2D-9548-AAE0-17D6FB9F2E1C}" type="slidenum">
              <a:rPr lang="en-US" smtClean="0"/>
              <a:t>16</a:t>
            </a:fld>
            <a:endParaRPr lang="en-US"/>
          </a:p>
        </p:txBody>
      </p:sp>
    </p:spTree>
    <p:extLst>
      <p:ext uri="{BB962C8B-B14F-4D97-AF65-F5344CB8AC3E}">
        <p14:creationId xmlns:p14="http://schemas.microsoft.com/office/powerpoint/2010/main" val="3842409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Instructors</a:t>
            </a:r>
            <a:r>
              <a:rPr lang="en-US" sz="1200" dirty="0"/>
              <a:t>: Give the audience 2 minutes to expand on the context for any one analysis. Ask 1-2 people to read it out. Apply the checklist. Debate with them how they could make the point clearer and meaningful to the audience.. Explore alternatives, using comparisons, analogies or interpretation. </a:t>
            </a:r>
          </a:p>
        </p:txBody>
      </p:sp>
      <p:sp>
        <p:nvSpPr>
          <p:cNvPr id="4" name="Slide Number Placeholder 3"/>
          <p:cNvSpPr>
            <a:spLocks noGrp="1"/>
          </p:cNvSpPr>
          <p:nvPr>
            <p:ph type="sldNum" sz="quarter" idx="5"/>
          </p:nvPr>
        </p:nvSpPr>
        <p:spPr/>
        <p:txBody>
          <a:bodyPr/>
          <a:lstStyle/>
          <a:p>
            <a:fld id="{5E50AFAD-4E2D-9548-AAE0-17D6FB9F2E1C}" type="slidenum">
              <a:rPr lang="en-US" smtClean="0"/>
              <a:t>17</a:t>
            </a:fld>
            <a:endParaRPr lang="en-US"/>
          </a:p>
        </p:txBody>
      </p:sp>
    </p:spTree>
    <p:extLst>
      <p:ext uri="{BB962C8B-B14F-4D97-AF65-F5344CB8AC3E}">
        <p14:creationId xmlns:p14="http://schemas.microsoft.com/office/powerpoint/2010/main" val="770575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Instructors</a:t>
            </a:r>
            <a:r>
              <a:rPr lang="en-US" sz="1200" dirty="0"/>
              <a:t>: Ask 1-2 people from the audience to add supporting points to their takeaway or any message. Ask others to debate whether these points are necessary and sufficient to prove the parent message. Ask the audience if some of them are sub-bullets to a supporting point.</a:t>
            </a:r>
            <a:endParaRPr lang="en-US" dirty="0"/>
          </a:p>
        </p:txBody>
      </p:sp>
      <p:sp>
        <p:nvSpPr>
          <p:cNvPr id="4" name="Slide Number Placeholder 3"/>
          <p:cNvSpPr>
            <a:spLocks noGrp="1"/>
          </p:cNvSpPr>
          <p:nvPr>
            <p:ph type="sldNum" sz="quarter" idx="5"/>
          </p:nvPr>
        </p:nvSpPr>
        <p:spPr/>
        <p:txBody>
          <a:bodyPr/>
          <a:lstStyle/>
          <a:p>
            <a:fld id="{5E50AFAD-4E2D-9548-AAE0-17D6FB9F2E1C}" type="slidenum">
              <a:rPr lang="en-US" smtClean="0"/>
              <a:t>18</a:t>
            </a:fld>
            <a:endParaRPr lang="en-US"/>
          </a:p>
        </p:txBody>
      </p:sp>
    </p:spTree>
    <p:extLst>
      <p:ext uri="{BB962C8B-B14F-4D97-AF65-F5344CB8AC3E}">
        <p14:creationId xmlns:p14="http://schemas.microsoft.com/office/powerpoint/2010/main" val="1302258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Instructors</a:t>
            </a:r>
            <a:r>
              <a:rPr lang="en-US" dirty="0"/>
              <a:t>: The emotional arc is an interesting device and can attract questions. Clarify a few points. It’s not a graph of the data. It’s a graph of the EMOTION the graph triggers. There’s no right or wrong level to the emotion arc. It’s subjective, and audience driven. It’s important to ensure high contrast, and end with the feeling you want to deliver. That’s all. What most people are afraid to do is deliver bad news. Encourage the audience to deliver bad news as a vehicle to make the good news look better.</a:t>
            </a:r>
            <a:br>
              <a:rPr lang="en-US" dirty="0"/>
            </a:br>
            <a:br>
              <a:rPr lang="en-US" dirty="0"/>
            </a:br>
            <a:r>
              <a:rPr lang="en-US" dirty="0"/>
              <a:t>Practice this by asking people for examples of related good and bad news. Then ask how they would word it so that the good news looks better.</a:t>
            </a:r>
          </a:p>
          <a:p>
            <a:r>
              <a:rPr lang="en-US" dirty="0"/>
              <a:t>For example, “Sales fell. Margins improved” can become “Despite lower sales, our profits have not worsened proportionally, thanks to a significant improvement in our margins.”</a:t>
            </a:r>
          </a:p>
        </p:txBody>
      </p:sp>
      <p:sp>
        <p:nvSpPr>
          <p:cNvPr id="4" name="Slide Number Placeholder 3"/>
          <p:cNvSpPr>
            <a:spLocks noGrp="1"/>
          </p:cNvSpPr>
          <p:nvPr>
            <p:ph type="sldNum" sz="quarter" idx="5"/>
          </p:nvPr>
        </p:nvSpPr>
        <p:spPr/>
        <p:txBody>
          <a:bodyPr/>
          <a:lstStyle/>
          <a:p>
            <a:fld id="{5E50AFAD-4E2D-9548-AAE0-17D6FB9F2E1C}" type="slidenum">
              <a:rPr lang="en-US" smtClean="0"/>
              <a:t>19</a:t>
            </a:fld>
            <a:endParaRPr lang="en-US"/>
          </a:p>
        </p:txBody>
      </p:sp>
    </p:spTree>
    <p:extLst>
      <p:ext uri="{BB962C8B-B14F-4D97-AF65-F5344CB8AC3E}">
        <p14:creationId xmlns:p14="http://schemas.microsoft.com/office/powerpoint/2010/main" val="1871258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FAD-4E2D-9548-AAE0-17D6FB9F2E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675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E27A1-4F78-45C4-A1C2-F06FD44B95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10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table shows the</a:t>
            </a:r>
            <a:r>
              <a:rPr lang="en-US" baseline="0" dirty="0"/>
              <a:t> complete set of encodings ranked in the same order as the ease of processing by the brain. Their applicability across the different data properties of Quantitative, Ordinal, Categorical and Relational is shown.</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069ADC-C471-4C37-8B9A-09ED806281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363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81E825-E3A8-C04D-AB8C-18D0B95656B9}" type="slidenum">
              <a:rPr lang="en-US" smtClean="0"/>
              <a:t>33</a:t>
            </a:fld>
            <a:endParaRPr lang="en-US"/>
          </a:p>
        </p:txBody>
      </p:sp>
    </p:spTree>
    <p:extLst>
      <p:ext uri="{BB962C8B-B14F-4D97-AF65-F5344CB8AC3E}">
        <p14:creationId xmlns:p14="http://schemas.microsoft.com/office/powerpoint/2010/main" val="3624386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5D6A8E-103C-8643-B133-E7F257C67D7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53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Specificity? Structure?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FAD-4E2D-9548-AAE0-17D6FB9F2E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39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31CACC9-C127-4061-895E-0E0BCE97BAEF}" type="slidenum">
              <a:rPr lang="en-IN" smtClean="0"/>
              <a:t>4</a:t>
            </a:fld>
            <a:endParaRPr lang="en-IN"/>
          </a:p>
        </p:txBody>
      </p:sp>
    </p:spTree>
    <p:extLst>
      <p:ext uri="{BB962C8B-B14F-4D97-AF65-F5344CB8AC3E}">
        <p14:creationId xmlns:p14="http://schemas.microsoft.com/office/powerpoint/2010/main" val="3374121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50AFAD-4E2D-9548-AAE0-17D6FB9F2E1C}" type="slidenum">
              <a:rPr lang="en-US" smtClean="0"/>
              <a:t>46</a:t>
            </a:fld>
            <a:endParaRPr lang="en-US"/>
          </a:p>
        </p:txBody>
      </p:sp>
    </p:spTree>
    <p:extLst>
      <p:ext uri="{BB962C8B-B14F-4D97-AF65-F5344CB8AC3E}">
        <p14:creationId xmlns:p14="http://schemas.microsoft.com/office/powerpoint/2010/main" val="3377623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sz="1200" dirty="0">
                <a:solidFill>
                  <a:schemeClr val="tx1"/>
                </a:solidFill>
              </a:rPr>
              <a:t>A leading European brewery’s plants purchased commodity raw materials from several vendors each – and had </a:t>
            </a:r>
            <a:r>
              <a:rPr lang="en-US" sz="1200" i="1" dirty="0">
                <a:solidFill>
                  <a:schemeClr val="accent2"/>
                </a:solidFill>
              </a:rPr>
              <a:t>low volume discounts</a:t>
            </a:r>
            <a:r>
              <a:rPr lang="en-US" sz="1200" dirty="0">
                <a:solidFill>
                  <a:schemeClr val="tx1"/>
                </a:solidFill>
              </a:rPr>
              <a:t>.</a:t>
            </a:r>
          </a:p>
          <a:p>
            <a:pPr>
              <a:spcBef>
                <a:spcPts val="1200"/>
              </a:spcBef>
            </a:pPr>
            <a:r>
              <a:rPr lang="en-US" sz="1200" dirty="0">
                <a:solidFill>
                  <a:schemeClr val="tx1"/>
                </a:solidFill>
              </a:rPr>
              <a:t>Plants also placed multiple orders placed every week, leading to </a:t>
            </a:r>
            <a:r>
              <a:rPr lang="en-US" sz="1200" i="1" dirty="0">
                <a:solidFill>
                  <a:schemeClr val="accent2"/>
                </a:solidFill>
              </a:rPr>
              <a:t>higher logistics cost</a:t>
            </a:r>
            <a:r>
              <a:rPr lang="en-US" sz="1200" dirty="0">
                <a:solidFill>
                  <a:schemeClr val="tx1"/>
                </a:solidFill>
              </a:rPr>
              <a:t>.</a:t>
            </a:r>
          </a:p>
          <a:p>
            <a:pPr>
              <a:spcBef>
                <a:spcPts val="1200"/>
              </a:spcBef>
            </a:pPr>
            <a:r>
              <a:rPr lang="en-US" sz="1200" dirty="0">
                <a:solidFill>
                  <a:schemeClr val="tx1"/>
                </a:solidFill>
              </a:rPr>
              <a:t>When plant managers were shown the data, they objected, saying “That’s not always the case.” Or, “That’s the only way– no one else does better.”</a:t>
            </a:r>
          </a:p>
          <a:p>
            <a:pPr>
              <a:spcBef>
                <a:spcPts val="1200"/>
              </a:spcBef>
            </a:pPr>
            <a:r>
              <a:rPr lang="en-US" sz="1200" dirty="0">
                <a:solidFill>
                  <a:schemeClr val="tx1"/>
                </a:solidFill>
              </a:rPr>
              <a:t>Gramener built a custom analytics solution that sourced their SAP order data, automatically identified which plants ordered which commodities the most from multiple vendors – and when.</a:t>
            </a:r>
          </a:p>
          <a:p>
            <a:pPr>
              <a:spcBef>
                <a:spcPts val="1200"/>
              </a:spcBef>
            </a:pPr>
            <a:r>
              <a:rPr lang="en-US" sz="1200" dirty="0">
                <a:solidFill>
                  <a:schemeClr val="tx1"/>
                </a:solidFill>
              </a:rPr>
              <a:t>It showed how each plant performed </a:t>
            </a:r>
            <a:r>
              <a:rPr lang="en-US" sz="1200" i="1" dirty="0">
                <a:solidFill>
                  <a:schemeClr val="accent2"/>
                </a:solidFill>
              </a:rPr>
              <a:t>compared to peers</a:t>
            </a:r>
            <a:r>
              <a:rPr lang="en-US" sz="1200" dirty="0">
                <a:solidFill>
                  <a:schemeClr val="tx1"/>
                </a:solidFill>
              </a:rPr>
              <a:t> – shaming those with poor performance.</a:t>
            </a:r>
          </a:p>
          <a:p>
            <a:pPr>
              <a:spcBef>
                <a:spcPts val="1200"/>
              </a:spcBef>
            </a:pPr>
            <a:r>
              <a:rPr lang="en-US" sz="1200" dirty="0">
                <a:solidFill>
                  <a:schemeClr val="tx1"/>
                </a:solidFill>
              </a:rPr>
              <a:t>With this, they identified savings of €15 m — which the plant managers couldn’t refute.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FAD-4E2D-9548-AAE0-17D6FB9F2E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781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FAD-4E2D-9548-AAE0-17D6FB9F2E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394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FAD-4E2D-9548-AAE0-17D6FB9F2E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252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FAD-4E2D-9548-AAE0-17D6FB9F2E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270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good anecdotes 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50AFAD-4E2D-9548-AAE0-17D6FB9F2E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374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50AFAD-4E2D-9548-AAE0-17D6FB9F2E1C}" type="slidenum">
              <a:rPr lang="en-US" smtClean="0"/>
              <a:t>14</a:t>
            </a:fld>
            <a:endParaRPr lang="en-US"/>
          </a:p>
        </p:txBody>
      </p:sp>
    </p:spTree>
    <p:extLst>
      <p:ext uri="{BB962C8B-B14F-4D97-AF65-F5344CB8AC3E}">
        <p14:creationId xmlns:p14="http://schemas.microsoft.com/office/powerpoint/2010/main" val="3204912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Instructors</a:t>
            </a:r>
            <a:r>
              <a:rPr lang="en-US" sz="1200" dirty="0"/>
              <a:t>: Give the audience 1 minute to write down a one-sentence takeaway. Ask 2 people to read it out. Apply the checklist. If they don’t meet the checklist, prompt them to revise it. Allow them to struggle through it before taking help.</a:t>
            </a:r>
          </a:p>
          <a:p>
            <a:endParaRPr lang="en-US" dirty="0"/>
          </a:p>
        </p:txBody>
      </p:sp>
      <p:sp>
        <p:nvSpPr>
          <p:cNvPr id="4" name="Slide Number Placeholder 3"/>
          <p:cNvSpPr>
            <a:spLocks noGrp="1"/>
          </p:cNvSpPr>
          <p:nvPr>
            <p:ph type="sldNum" sz="quarter" idx="5"/>
          </p:nvPr>
        </p:nvSpPr>
        <p:spPr/>
        <p:txBody>
          <a:bodyPr/>
          <a:lstStyle/>
          <a:p>
            <a:fld id="{5E50AFAD-4E2D-9548-AAE0-17D6FB9F2E1C}" type="slidenum">
              <a:rPr lang="en-US" smtClean="0"/>
              <a:t>15</a:t>
            </a:fld>
            <a:endParaRPr lang="en-US"/>
          </a:p>
        </p:txBody>
      </p:sp>
    </p:spTree>
    <p:extLst>
      <p:ext uri="{BB962C8B-B14F-4D97-AF65-F5344CB8AC3E}">
        <p14:creationId xmlns:p14="http://schemas.microsoft.com/office/powerpoint/2010/main" val="2803780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forms.gle/YXpEYEMBLp44wZxM7" TargetMode="External"/><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hyperlink" Target="https://forms.gle/YXpEYEMBLp44wZxM7"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hyperlink" Target="https://forms.gle/YXpEYEMBLp44wZxM7"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forms.gle/YXpEYEMBLp44wZxM7" TargetMode="External"/><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17488" y="1122363"/>
            <a:ext cx="7557025" cy="3832696"/>
          </a:xfrm>
        </p:spPr>
        <p:txBody>
          <a:bodyPr anchor="t">
            <a:normAutofit/>
          </a:bodyPr>
          <a:lstStyle>
            <a:lvl1pPr algn="l">
              <a:defRPr sz="6600"/>
            </a:lvl1pPr>
          </a:lstStyle>
          <a:p>
            <a:r>
              <a:rPr lang="en-US"/>
              <a:t>Click to edit Master title style</a:t>
            </a:r>
          </a:p>
        </p:txBody>
      </p:sp>
      <p:sp>
        <p:nvSpPr>
          <p:cNvPr id="3" name="Subtitle 2"/>
          <p:cNvSpPr>
            <a:spLocks noGrp="1"/>
          </p:cNvSpPr>
          <p:nvPr>
            <p:ph type="subTitle" idx="1"/>
          </p:nvPr>
        </p:nvSpPr>
        <p:spPr>
          <a:xfrm>
            <a:off x="2318813" y="5401399"/>
            <a:ext cx="7557025" cy="849667"/>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9478853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F7EB65-8599-6E48-99B1-3DF0AEDF8ED6}"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6362414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98939191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7439862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3839" y="91439"/>
            <a:ext cx="11704323" cy="640080"/>
          </a:xfrm>
        </p:spPr>
        <p:txBody>
          <a:bodyPr/>
          <a:lstStyle>
            <a:lvl1pPr>
              <a:defRPr>
                <a:solidFill>
                  <a:schemeClr val="tx1">
                    <a:lumMod val="75000"/>
                    <a:lumOff val="25000"/>
                  </a:schemeClr>
                </a:solidFill>
              </a:defRPr>
            </a:lvl1pPr>
          </a:lstStyle>
          <a:p>
            <a:r>
              <a:rPr lang="en-US" dirty="0"/>
              <a:t>Summarize the slide’s message</a:t>
            </a:r>
          </a:p>
        </p:txBody>
      </p:sp>
      <p:sp>
        <p:nvSpPr>
          <p:cNvPr id="3" name="Date Placeholder 2"/>
          <p:cNvSpPr>
            <a:spLocks noGrp="1"/>
          </p:cNvSpPr>
          <p:nvPr>
            <p:ph type="dt" sz="half" idx="10"/>
          </p:nvPr>
        </p:nvSpPr>
        <p:spPr/>
        <p:txBody>
          <a:bodyPr/>
          <a:lstStyle/>
          <a:p>
            <a:fld id="{DE2C6F76-5EDA-4247-B34D-42592F5122A8}" type="datetime1">
              <a:rPr lang="en-US" smtClean="0"/>
              <a:t>8/2/23</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87813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3839" y="91439"/>
            <a:ext cx="11704323" cy="640080"/>
          </a:xfrm>
        </p:spPr>
        <p:txBody>
          <a:bodyPr/>
          <a:lstStyle>
            <a:lvl1pPr>
              <a:defRPr/>
            </a:lvl1pPr>
          </a:lstStyle>
          <a:p>
            <a:r>
              <a:rPr lang="en-US" dirty="0"/>
              <a:t>Summarize the slide’s message</a:t>
            </a:r>
          </a:p>
        </p:txBody>
      </p:sp>
      <p:sp>
        <p:nvSpPr>
          <p:cNvPr id="3" name="Date Placeholder 2"/>
          <p:cNvSpPr>
            <a:spLocks noGrp="1"/>
          </p:cNvSpPr>
          <p:nvPr>
            <p:ph type="dt" sz="half" idx="10"/>
          </p:nvPr>
        </p:nvSpPr>
        <p:spPr/>
        <p:txBody>
          <a:bodyPr/>
          <a:lstStyle/>
          <a:p>
            <a:fld id="{DE2C6F76-5EDA-4247-B34D-42592F5122A8}" type="datetime1">
              <a:rPr lang="en-US" smtClean="0"/>
              <a:t>8/2/23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Rectangle 4"/>
          <p:cNvSpPr/>
          <p:nvPr/>
        </p:nvSpPr>
        <p:spPr>
          <a:xfrm rot="5400000">
            <a:off x="-198121" y="367478"/>
            <a:ext cx="640080" cy="88000"/>
          </a:xfrm>
          <a:prstGeom prst="rect">
            <a:avLst/>
          </a:prstGeom>
          <a:solidFill>
            <a:srgbClr val="201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4163803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ark Title">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6" name="Title Background">
            <a:extLst>
              <a:ext uri="{FF2B5EF4-FFF2-40B4-BE49-F238E27FC236}">
                <a16:creationId xmlns:a16="http://schemas.microsoft.com/office/drawing/2014/main" id="{46CD2078-ED56-4C08-AFC3-29026D121FF2}"/>
              </a:ext>
            </a:extLst>
          </p:cNvPr>
          <p:cNvSpPr/>
          <p:nvPr userDrawn="1"/>
        </p:nvSpPr>
        <p:spPr>
          <a:xfrm>
            <a:off x="0" y="0"/>
            <a:ext cx="12192001" cy="86870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8D7EFAB4-A29A-42C3-B638-1F9B0D008DC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Alegreya Sans" pitchFamily="2" charset="77"/>
              </a:defRPr>
            </a:lvl1pPr>
          </a:lstStyle>
          <a:p>
            <a:r>
              <a:rPr lang="en-US" dirty="0"/>
              <a:t>Write the title like a newspaper headline. What one sentence should the audience take away?</a:t>
            </a:r>
          </a:p>
        </p:txBody>
      </p:sp>
      <p:sp>
        <p:nvSpPr>
          <p:cNvPr id="9" name="Layout">
            <a:hlinkClick r:id="rId2" tooltip="Share your feedback about this template"/>
            <a:extLst>
              <a:ext uri="{FF2B5EF4-FFF2-40B4-BE49-F238E27FC236}">
                <a16:creationId xmlns:a16="http://schemas.microsoft.com/office/drawing/2014/main" id="{A486A8A4-DBF5-4129-84A0-E7FD11FB7A7F}"/>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a:t>
            </a:r>
          </a:p>
        </p:txBody>
      </p:sp>
      <p:sp>
        <p:nvSpPr>
          <p:cNvPr id="14" name="Date Placeholder 13">
            <a:extLst>
              <a:ext uri="{FF2B5EF4-FFF2-40B4-BE49-F238E27FC236}">
                <a16:creationId xmlns:a16="http://schemas.microsoft.com/office/drawing/2014/main" id="{CEE4D9AC-B136-4329-ADB9-6794044086AB}"/>
              </a:ext>
            </a:extLst>
          </p:cNvPr>
          <p:cNvSpPr>
            <a:spLocks noGrp="1"/>
          </p:cNvSpPr>
          <p:nvPr>
            <p:ph type="dt" sz="half" idx="10"/>
          </p:nvPr>
        </p:nvSpPr>
        <p:spPr/>
        <p:txBody>
          <a:bodyPr/>
          <a:lstStyle/>
          <a:p>
            <a:fld id="{8FE204C8-CED8-4D16-859C-0DA8E52BBA08}" type="datetime1">
              <a:rPr lang="en-US" smtClean="0"/>
              <a:t>8/2/23</a:t>
            </a:fld>
            <a:endParaRPr lang="en-US" dirty="0"/>
          </a:p>
        </p:txBody>
      </p:sp>
      <p:sp>
        <p:nvSpPr>
          <p:cNvPr id="15" name="Footer Placeholder 14">
            <a:extLst>
              <a:ext uri="{FF2B5EF4-FFF2-40B4-BE49-F238E27FC236}">
                <a16:creationId xmlns:a16="http://schemas.microsoft.com/office/drawing/2014/main" id="{ECAFA2C4-1450-4D2F-83F9-4DA025ACDCF1}"/>
              </a:ext>
            </a:extLst>
          </p:cNvPr>
          <p:cNvSpPr>
            <a:spLocks noGrp="1"/>
          </p:cNvSpPr>
          <p:nvPr>
            <p:ph type="ftr" sz="quarter" idx="11"/>
          </p:nvPr>
        </p:nvSpPr>
        <p:spPr/>
        <p:txBody>
          <a:bodyPr/>
          <a:lstStyle/>
          <a:p>
            <a:r>
              <a:rPr lang="en-US"/>
              <a:t>Private &amp; Confidential: For internal use only</a:t>
            </a:r>
            <a:endParaRPr lang="en-US" dirty="0"/>
          </a:p>
        </p:txBody>
      </p:sp>
      <p:sp>
        <p:nvSpPr>
          <p:cNvPr id="16" name="Slide Number Placeholder 15">
            <a:extLst>
              <a:ext uri="{FF2B5EF4-FFF2-40B4-BE49-F238E27FC236}">
                <a16:creationId xmlns:a16="http://schemas.microsoft.com/office/drawing/2014/main" id="{EA8A1427-7C8E-4960-AD1A-EE7BCB37A41E}"/>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8" name="Footnotes Placeholder">
            <a:extLst>
              <a:ext uri="{FF2B5EF4-FFF2-40B4-BE49-F238E27FC236}">
                <a16:creationId xmlns:a16="http://schemas.microsoft.com/office/drawing/2014/main" id="{57B2B11C-9BFB-4B83-8B3B-0CCDABF5C70A}"/>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4294140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ark Title 2 Column">
    <p:spTree>
      <p:nvGrpSpPr>
        <p:cNvPr id="1" name=""/>
        <p:cNvGrpSpPr/>
        <p:nvPr/>
      </p:nvGrpSpPr>
      <p:grpSpPr>
        <a:xfrm>
          <a:off x="0" y="0"/>
          <a:ext cx="0" cy="0"/>
          <a:chOff x="0" y="0"/>
          <a:chExt cx="0" cy="0"/>
        </a:xfrm>
      </p:grpSpPr>
      <p:sp>
        <p:nvSpPr>
          <p:cNvPr id="21" name="Title Background">
            <a:extLst>
              <a:ext uri="{FF2B5EF4-FFF2-40B4-BE49-F238E27FC236}">
                <a16:creationId xmlns:a16="http://schemas.microsoft.com/office/drawing/2014/main" id="{927B5647-B8CD-492A-AB94-465418EA73FC}"/>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Placeholder 1">
            <a:extLst>
              <a:ext uri="{FF2B5EF4-FFF2-40B4-BE49-F238E27FC236}">
                <a16:creationId xmlns:a16="http://schemas.microsoft.com/office/drawing/2014/main" id="{779F9E34-5EE2-48D3-ADE4-4AE8FAC401A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Write the title like a newspaper headline. What one sentence should the audience take away?</a:t>
            </a:r>
          </a:p>
        </p:txBody>
      </p:sp>
      <p:sp>
        <p:nvSpPr>
          <p:cNvPr id="16" name="Content Placeholder Right">
            <a:extLst>
              <a:ext uri="{FF2B5EF4-FFF2-40B4-BE49-F238E27FC236}">
                <a16:creationId xmlns:a16="http://schemas.microsoft.com/office/drawing/2014/main" id="{A4247A17-1FCF-40CB-B032-B53F3F9C64ED}"/>
              </a:ext>
            </a:extLst>
          </p:cNvPr>
          <p:cNvSpPr>
            <a:spLocks noGrp="1"/>
          </p:cNvSpPr>
          <p:nvPr>
            <p:ph sz="quarter" idx="15" hasCustomPrompt="1"/>
          </p:nvPr>
        </p:nvSpPr>
        <p:spPr>
          <a:xfrm>
            <a:off x="6187442" y="1143000"/>
            <a:ext cx="576072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Secondary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Left">
            <a:extLst>
              <a:ext uri="{FF2B5EF4-FFF2-40B4-BE49-F238E27FC236}">
                <a16:creationId xmlns:a16="http://schemas.microsoft.com/office/drawing/2014/main" id="{66456C3D-883F-473D-8FFB-6B756CA400E0}"/>
              </a:ext>
            </a:extLst>
          </p:cNvPr>
          <p:cNvSpPr>
            <a:spLocks noGrp="1"/>
          </p:cNvSpPr>
          <p:nvPr>
            <p:ph sz="quarter" idx="14" hasCustomPrompt="1"/>
          </p:nvPr>
        </p:nvSpPr>
        <p:spPr>
          <a:xfrm>
            <a:off x="243840" y="1143000"/>
            <a:ext cx="576072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Primary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akeaway">
            <a:extLst>
              <a:ext uri="{FF2B5EF4-FFF2-40B4-BE49-F238E27FC236}">
                <a16:creationId xmlns:a16="http://schemas.microsoft.com/office/drawing/2014/main" id="{E9787946-B26D-4B64-8327-8DB4D4981314}"/>
              </a:ext>
            </a:extLst>
          </p:cNvPr>
          <p:cNvSpPr>
            <a:spLocks noGrp="1"/>
          </p:cNvSpPr>
          <p:nvPr>
            <p:ph type="body" sz="quarter" idx="16" hasCustomPrompt="1"/>
          </p:nvPr>
        </p:nvSpPr>
        <p:spPr>
          <a:xfrm>
            <a:off x="1524000" y="5849135"/>
            <a:ext cx="9144000" cy="432792"/>
          </a:xfrm>
          <a:prstGeom prst="roundRect">
            <a:avLst>
              <a:gd name="adj" fmla="val 50000"/>
            </a:avLst>
          </a:prstGeom>
          <a:solidFill>
            <a:schemeClr val="accent6"/>
          </a:solidFill>
          <a:ln>
            <a:noFill/>
          </a:ln>
        </p:spPr>
        <p:txBody>
          <a:bodyPr lIns="45720" tIns="0" rIns="45720" bIns="0" anchor="ctr">
            <a:spAutoFit/>
          </a:bodyPr>
          <a:lstStyle>
            <a:lvl1pPr marL="0" indent="0" algn="ctr">
              <a:lnSpc>
                <a:spcPct val="100000"/>
              </a:lnSpc>
              <a:buNone/>
              <a:defRPr b="1" cap="none" baseline="0">
                <a:solidFill>
                  <a:schemeClr val="bg1"/>
                </a:solidFill>
              </a:defRPr>
            </a:lvl1pPr>
          </a:lstStyle>
          <a:p>
            <a:pPr lvl="0"/>
            <a:r>
              <a:rPr lang="en-US" dirty="0"/>
              <a:t>OPTIONAL takeaway: What should the audience do now?</a:t>
            </a:r>
          </a:p>
        </p:txBody>
      </p:sp>
      <p:sp>
        <p:nvSpPr>
          <p:cNvPr id="20" name="Layout">
            <a:hlinkClick r:id="rId2" tooltip="Share your feedback about this template"/>
            <a:extLst>
              <a:ext uri="{FF2B5EF4-FFF2-40B4-BE49-F238E27FC236}">
                <a16:creationId xmlns:a16="http://schemas.microsoft.com/office/drawing/2014/main" id="{B81876FA-EFD5-4E9F-BBB1-4D16CDF91E5C}"/>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 2 Column</a:t>
            </a:r>
          </a:p>
        </p:txBody>
      </p:sp>
      <p:sp>
        <p:nvSpPr>
          <p:cNvPr id="12" name="Date Placeholder 11">
            <a:extLst>
              <a:ext uri="{FF2B5EF4-FFF2-40B4-BE49-F238E27FC236}">
                <a16:creationId xmlns:a16="http://schemas.microsoft.com/office/drawing/2014/main" id="{591481AD-DFD2-4823-908A-14E69B69581A}"/>
              </a:ext>
            </a:extLst>
          </p:cNvPr>
          <p:cNvSpPr>
            <a:spLocks noGrp="1"/>
          </p:cNvSpPr>
          <p:nvPr>
            <p:ph type="dt" sz="half" idx="17"/>
          </p:nvPr>
        </p:nvSpPr>
        <p:spPr/>
        <p:txBody>
          <a:bodyPr/>
          <a:lstStyle/>
          <a:p>
            <a:fld id="{B319AB4A-426F-4B33-8B3D-4B7829EECBDF}" type="datetime1">
              <a:rPr lang="en-US" smtClean="0"/>
              <a:t>8/2/23</a:t>
            </a:fld>
            <a:endParaRPr lang="en-US" dirty="0"/>
          </a:p>
        </p:txBody>
      </p:sp>
      <p:sp>
        <p:nvSpPr>
          <p:cNvPr id="13" name="Footer Placeholder 12">
            <a:extLst>
              <a:ext uri="{FF2B5EF4-FFF2-40B4-BE49-F238E27FC236}">
                <a16:creationId xmlns:a16="http://schemas.microsoft.com/office/drawing/2014/main" id="{9CEC4BFF-B8B0-4BA1-BC1E-661C9C98E81C}"/>
              </a:ext>
            </a:extLst>
          </p:cNvPr>
          <p:cNvSpPr>
            <a:spLocks noGrp="1"/>
          </p:cNvSpPr>
          <p:nvPr>
            <p:ph type="ftr" sz="quarter" idx="18"/>
          </p:nvPr>
        </p:nvSpPr>
        <p:spPr/>
        <p:txBody>
          <a:bodyPr/>
          <a:lstStyle/>
          <a:p>
            <a:r>
              <a:rPr lang="en-US"/>
              <a:t>Private &amp; Confidential: For internal use only</a:t>
            </a:r>
            <a:endParaRPr lang="en-US" dirty="0"/>
          </a:p>
        </p:txBody>
      </p:sp>
      <p:sp>
        <p:nvSpPr>
          <p:cNvPr id="14" name="Slide Number Placeholder 13">
            <a:extLst>
              <a:ext uri="{FF2B5EF4-FFF2-40B4-BE49-F238E27FC236}">
                <a16:creationId xmlns:a16="http://schemas.microsoft.com/office/drawing/2014/main" id="{CB09C0FB-CF87-4319-8F3C-02810304EFEA}"/>
              </a:ext>
            </a:extLst>
          </p:cNvPr>
          <p:cNvSpPr>
            <a:spLocks noGrp="1"/>
          </p:cNvSpPr>
          <p:nvPr>
            <p:ph type="sldNum" sz="quarter" idx="19"/>
          </p:nvPr>
        </p:nvSpPr>
        <p:spPr/>
        <p:txBody>
          <a:bodyPr/>
          <a:lstStyle/>
          <a:p>
            <a:fld id="{E08A2EAE-61F0-4E80-AF13-6C345B2B49E7}" type="slidenum">
              <a:rPr lang="en-US" smtClean="0"/>
              <a:pPr/>
              <a:t>‹#›</a:t>
            </a:fld>
            <a:endParaRPr lang="en-US" dirty="0"/>
          </a:p>
        </p:txBody>
      </p:sp>
      <p:sp>
        <p:nvSpPr>
          <p:cNvPr id="11" name="Footnotes Placeholder">
            <a:extLst>
              <a:ext uri="{FF2B5EF4-FFF2-40B4-BE49-F238E27FC236}">
                <a16:creationId xmlns:a16="http://schemas.microsoft.com/office/drawing/2014/main" id="{6C7BA083-24E6-4840-869B-4647C87F00B3}"/>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3792490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Summarize the slide’s message</a:t>
            </a:r>
          </a:p>
        </p:txBody>
      </p:sp>
      <p:sp>
        <p:nvSpPr>
          <p:cNvPr id="3" name="Date Placeholder 2"/>
          <p:cNvSpPr>
            <a:spLocks noGrp="1"/>
          </p:cNvSpPr>
          <p:nvPr>
            <p:ph type="dt" sz="half" idx="10"/>
          </p:nvPr>
        </p:nvSpPr>
        <p:spPr/>
        <p:txBody>
          <a:bodyPr/>
          <a:lstStyle/>
          <a:p>
            <a:fld id="{B325DF4A-260C-4E98-8F6D-1C9651FA5C9C}" type="datetime1">
              <a:rPr lang="en-US" smtClean="0"/>
              <a:t>8/2/23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2"/>
          </p:nvPr>
        </p:nvSpPr>
        <p:spPr>
          <a:xfrm>
            <a:off x="243839" y="822960"/>
            <a:ext cx="11704323" cy="5577840"/>
          </a:xfrm>
        </p:spPr>
        <p:txBody>
          <a:bodyPr>
            <a:normAutofit/>
          </a:bodyPr>
          <a:lstStyle>
            <a:lvl1pPr>
              <a:defRPr sz="1600"/>
            </a:lvl1pPr>
            <a:lvl2pPr>
              <a:defRPr sz="14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12"/>
          <p:cNvSpPr/>
          <p:nvPr/>
        </p:nvSpPr>
        <p:spPr>
          <a:xfrm rot="5400000">
            <a:off x="-198121" y="367478"/>
            <a:ext cx="640080" cy="88000"/>
          </a:xfrm>
          <a:prstGeom prst="rect">
            <a:avLst/>
          </a:prstGeom>
          <a:solidFill>
            <a:srgbClr val="201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041232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4C8DADE-28B9-9D40-9E59-DB452B976177}"/>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p:nvPr>
        </p:nvSpPr>
        <p:spPr>
          <a:xfrm>
            <a:off x="0" y="3219002"/>
            <a:ext cx="12192000" cy="3638998"/>
          </a:xfrm>
          <a:gradFill flip="none" rotWithShape="1">
            <a:gsLst>
              <a:gs pos="0">
                <a:schemeClr val="bg1">
                  <a:alpha val="0"/>
                </a:schemeClr>
              </a:gs>
              <a:gs pos="32000">
                <a:schemeClr val="bg1">
                  <a:alpha val="70000"/>
                </a:schemeClr>
              </a:gs>
              <a:gs pos="60000">
                <a:schemeClr val="bg1"/>
              </a:gs>
            </a:gsLst>
            <a:lin ang="5400000" scaled="0"/>
            <a:tileRect/>
          </a:gradFill>
        </p:spPr>
        <p:txBody>
          <a:bodyPr lIns="274320" rIns="274320" bIns="182880" anchor="b"/>
          <a:lstStyle>
            <a:lvl1pPr>
              <a:defRPr sz="6000"/>
            </a:lvl1pPr>
          </a:lstStyle>
          <a:p>
            <a:r>
              <a:rPr lang="en-US" dirty="0"/>
              <a:t>Click to edit Master title style</a:t>
            </a:r>
          </a:p>
        </p:txBody>
      </p:sp>
    </p:spTree>
    <p:extLst>
      <p:ext uri="{BB962C8B-B14F-4D97-AF65-F5344CB8AC3E}">
        <p14:creationId xmlns:p14="http://schemas.microsoft.com/office/powerpoint/2010/main" val="22086110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BA3011-7F01-1A48-B1E1-B4C9A8D21BEA}"/>
              </a:ext>
            </a:extLst>
          </p:cNvPr>
          <p:cNvSpPr/>
          <p:nvPr userDrawn="1"/>
        </p:nvSpPr>
        <p:spPr>
          <a:xfrm>
            <a:off x="155574" y="342900"/>
            <a:ext cx="2930525" cy="61722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p:nvPr>
        </p:nvSpPr>
        <p:spPr>
          <a:xfrm>
            <a:off x="155574" y="1355164"/>
            <a:ext cx="2930525" cy="5159935"/>
          </a:xfrm>
          <a:noFill/>
        </p:spPr>
        <p:txBody>
          <a:bodyPr bIns="91440" anchor="b">
            <a:noAutofit/>
          </a:bodyPr>
          <a:lstStyle>
            <a:lvl1pPr marL="0" indent="0">
              <a:buNone/>
              <a:defRPr sz="1600" i="0"/>
            </a:lvl1pPr>
            <a:lvl2pPr marL="457200" indent="0">
              <a:buNone/>
              <a:defRPr sz="1400" i="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p:txBody>
      </p:sp>
      <p:sp>
        <p:nvSpPr>
          <p:cNvPr id="2" name="Title 1"/>
          <p:cNvSpPr>
            <a:spLocks noGrp="1"/>
          </p:cNvSpPr>
          <p:nvPr>
            <p:ph type="title"/>
          </p:nvPr>
        </p:nvSpPr>
        <p:spPr>
          <a:xfrm>
            <a:off x="155574" y="342900"/>
            <a:ext cx="2930525" cy="1012265"/>
          </a:xfrm>
        </p:spPr>
        <p:txBody>
          <a:bodyPr anchor="t">
            <a:noAutofit/>
          </a:bodyPr>
          <a:lstStyle>
            <a:lvl1pPr>
              <a:defRPr sz="2000"/>
            </a:lvl1pPr>
          </a:lstStyle>
          <a:p>
            <a:r>
              <a:rPr lang="en-US" dirty="0"/>
              <a:t>Click to edit Master title style</a:t>
            </a:r>
          </a:p>
        </p:txBody>
      </p:sp>
    </p:spTree>
    <p:extLst>
      <p:ext uri="{BB962C8B-B14F-4D97-AF65-F5344CB8AC3E}">
        <p14:creationId xmlns:p14="http://schemas.microsoft.com/office/powerpoint/2010/main" val="391333271"/>
      </p:ext>
    </p:extLst>
  </p:cSld>
  <p:clrMapOvr>
    <a:masterClrMapping/>
  </p:clrMapOvr>
  <p:transition>
    <p:fade/>
  </p:transition>
  <p:extLst>
    <p:ext uri="{DCECCB84-F9BA-43D5-87BE-67443E8EF086}">
      <p15:sldGuideLst xmlns:p15="http://schemas.microsoft.com/office/powerpoint/2012/main">
        <p15:guide id="1" pos="4752">
          <p15:clr>
            <a:srgbClr val="FBAE40"/>
          </p15:clr>
        </p15:guide>
        <p15:guide id="2" pos="48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537DB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575" y="368300"/>
            <a:ext cx="2160588" cy="2085467"/>
          </a:xfrm>
        </p:spPr>
        <p:txBody>
          <a:bodyPr anchor="t">
            <a:noAutofit/>
          </a:bodyPr>
          <a:lstStyle>
            <a:lvl1pPr>
              <a:defRPr sz="2000"/>
            </a:lvl1pPr>
          </a:lstStyle>
          <a:p>
            <a:r>
              <a:rPr lang="en-US" dirty="0"/>
              <a:t>Click to edit Master title style</a:t>
            </a:r>
          </a:p>
        </p:txBody>
      </p:sp>
      <p:sp>
        <p:nvSpPr>
          <p:cNvPr id="8" name="Text Placeholder 7"/>
          <p:cNvSpPr>
            <a:spLocks noGrp="1"/>
          </p:cNvSpPr>
          <p:nvPr>
            <p:ph type="body" sz="quarter" idx="13"/>
          </p:nvPr>
        </p:nvSpPr>
        <p:spPr>
          <a:xfrm>
            <a:off x="155575" y="2500728"/>
            <a:ext cx="2160588" cy="3988972"/>
          </a:xfrm>
        </p:spPr>
        <p:txBody>
          <a:bodyPr anchor="b">
            <a:noAutofit/>
          </a:bodyPr>
          <a:lstStyle>
            <a:lvl1pPr marL="0" indent="0">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p:txBody>
      </p:sp>
      <p:sp>
        <p:nvSpPr>
          <p:cNvPr id="7" name="Picture Placeholder 6">
            <a:extLst>
              <a:ext uri="{FF2B5EF4-FFF2-40B4-BE49-F238E27FC236}">
                <a16:creationId xmlns:a16="http://schemas.microsoft.com/office/drawing/2014/main" id="{3BD8249A-87BB-F64C-8210-3F995FA12220}"/>
              </a:ext>
            </a:extLst>
          </p:cNvPr>
          <p:cNvSpPr>
            <a:spLocks noGrp="1"/>
          </p:cNvSpPr>
          <p:nvPr>
            <p:ph type="pic" sz="quarter" idx="14"/>
          </p:nvPr>
        </p:nvSpPr>
        <p:spPr>
          <a:xfrm>
            <a:off x="2427514" y="368300"/>
            <a:ext cx="9608912" cy="6121400"/>
          </a:xfrm>
        </p:spPr>
        <p:txBody>
          <a:bodyPr/>
          <a:lstStyle/>
          <a:p>
            <a:endParaRPr lang="en-US"/>
          </a:p>
        </p:txBody>
      </p:sp>
      <p:sp>
        <p:nvSpPr>
          <p:cNvPr id="10" name="Text Placeholder 9">
            <a:extLst>
              <a:ext uri="{FF2B5EF4-FFF2-40B4-BE49-F238E27FC236}">
                <a16:creationId xmlns:a16="http://schemas.microsoft.com/office/drawing/2014/main" id="{79D699FD-916B-874D-AA48-F21A87B9D463}"/>
              </a:ext>
            </a:extLst>
          </p:cNvPr>
          <p:cNvSpPr>
            <a:spLocks noGrp="1"/>
          </p:cNvSpPr>
          <p:nvPr>
            <p:ph type="body" sz="quarter" idx="15"/>
          </p:nvPr>
        </p:nvSpPr>
        <p:spPr>
          <a:xfrm>
            <a:off x="155575" y="6169025"/>
            <a:ext cx="2160588" cy="320675"/>
          </a:xfrm>
          <a:solidFill>
            <a:schemeClr val="accent1">
              <a:lumMod val="20000"/>
              <a:lumOff val="80000"/>
            </a:schemeClr>
          </a:solidFill>
        </p:spPr>
        <p:txBody>
          <a:bodyPr anchor="ctr">
            <a:noAutofit/>
          </a:bodyPr>
          <a:lstStyle>
            <a:lvl1pPr marL="0" indent="0" algn="ctr">
              <a:buNone/>
              <a:defRPr sz="1400" b="1">
                <a:solidFill>
                  <a:srgbClr val="2A80B9"/>
                </a:solidFill>
              </a:defRPr>
            </a:lvl1pPr>
            <a:lvl2pPr marL="457200" indent="0" algn="ctr">
              <a:buNone/>
              <a:defRPr sz="1200" b="1">
                <a:solidFill>
                  <a:srgbClr val="2A80B9"/>
                </a:solidFill>
              </a:defRPr>
            </a:lvl2pPr>
            <a:lvl3pPr marL="914400" indent="0" algn="ctr">
              <a:buNone/>
              <a:defRPr sz="1100" b="1">
                <a:solidFill>
                  <a:srgbClr val="2A80B9"/>
                </a:solidFill>
              </a:defRPr>
            </a:lvl3pPr>
            <a:lvl4pPr marL="1371600" indent="0" algn="ctr">
              <a:buNone/>
              <a:defRPr sz="1050" b="1">
                <a:solidFill>
                  <a:srgbClr val="2A80B9"/>
                </a:solidFill>
              </a:defRPr>
            </a:lvl4pPr>
            <a:lvl5pPr marL="1828800" indent="0" algn="ctr">
              <a:buNone/>
              <a:defRPr sz="1050" b="1">
                <a:solidFill>
                  <a:srgbClr val="2A80B9"/>
                </a:solidFill>
              </a:defRPr>
            </a:lvl5pPr>
          </a:lstStyle>
          <a:p>
            <a:pPr lvl="0"/>
            <a:r>
              <a:rPr lang="en-US" dirty="0"/>
              <a:t>Click to edit Master text</a:t>
            </a:r>
          </a:p>
        </p:txBody>
      </p:sp>
    </p:spTree>
    <p:extLst>
      <p:ext uri="{BB962C8B-B14F-4D97-AF65-F5344CB8AC3E}">
        <p14:creationId xmlns:p14="http://schemas.microsoft.com/office/powerpoint/2010/main" val="853688045"/>
      </p:ext>
    </p:extLst>
  </p:cSld>
  <p:clrMapOvr>
    <a:masterClrMapping/>
  </p:clrMapOvr>
  <p:transition>
    <p:fade/>
  </p:transition>
  <p:extLst>
    <p:ext uri="{DCECCB84-F9BA-43D5-87BE-67443E8EF086}">
      <p15:sldGuideLst xmlns:p15="http://schemas.microsoft.com/office/powerpoint/2012/main">
        <p15:guide id="1"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52D87E-77CE-5A44-91C2-B84CFCA50AE3}"/>
              </a:ext>
            </a:extLst>
          </p:cNvPr>
          <p:cNvSpPr/>
          <p:nvPr userDrawn="1"/>
        </p:nvSpPr>
        <p:spPr>
          <a:xfrm>
            <a:off x="153489" y="342900"/>
            <a:ext cx="2930525" cy="61722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p:nvPr>
        </p:nvSpPr>
        <p:spPr>
          <a:xfrm>
            <a:off x="155574" y="1355164"/>
            <a:ext cx="2930525" cy="5159935"/>
          </a:xfrm>
          <a:noFill/>
        </p:spPr>
        <p:txBody>
          <a:bodyPr bIns="91440" anchor="b">
            <a:noAutofit/>
          </a:bodyPr>
          <a:lstStyle>
            <a:lvl1pPr marL="0" indent="0">
              <a:buNone/>
              <a:defRPr sz="1600" i="0"/>
            </a:lvl1pPr>
            <a:lvl2pPr marL="457200" indent="0">
              <a:buNone/>
              <a:defRPr sz="1400" i="0"/>
            </a:lvl2pPr>
            <a:lvl3pPr marL="914400" indent="0">
              <a:buNone/>
              <a:defRPr sz="1100"/>
            </a:lvl3pPr>
            <a:lvl4pPr marL="1371600" indent="0">
              <a:buNone/>
              <a:defRPr sz="1050"/>
            </a:lvl4pPr>
            <a:lvl5pPr marL="1828800" indent="0">
              <a:buNone/>
              <a:defRPr sz="1050"/>
            </a:lvl5pPr>
          </a:lstStyle>
          <a:p>
            <a:pPr lvl="0"/>
            <a:r>
              <a:rPr lang="en-US" dirty="0"/>
              <a:t>Click to edit Master text styles</a:t>
            </a:r>
          </a:p>
          <a:p>
            <a:pPr lvl="1"/>
            <a:r>
              <a:rPr lang="en-US" dirty="0"/>
              <a:t>Second level</a:t>
            </a:r>
          </a:p>
        </p:txBody>
      </p:sp>
      <p:sp>
        <p:nvSpPr>
          <p:cNvPr id="2" name="Title 1"/>
          <p:cNvSpPr>
            <a:spLocks noGrp="1"/>
          </p:cNvSpPr>
          <p:nvPr>
            <p:ph type="title"/>
          </p:nvPr>
        </p:nvSpPr>
        <p:spPr>
          <a:xfrm>
            <a:off x="155574" y="342900"/>
            <a:ext cx="2930525" cy="1012265"/>
          </a:xfrm>
        </p:spPr>
        <p:txBody>
          <a:bodyPr anchor="t">
            <a:noAutofit/>
          </a:bodyPr>
          <a:lstStyle>
            <a:lvl1pPr>
              <a:defRPr sz="2000"/>
            </a:lvl1pPr>
          </a:lstStyle>
          <a:p>
            <a:r>
              <a:rPr lang="en-US" dirty="0"/>
              <a:t>Click to edit Master title style</a:t>
            </a:r>
          </a:p>
        </p:txBody>
      </p:sp>
      <p:sp>
        <p:nvSpPr>
          <p:cNvPr id="4" name="Text Placeholder 3">
            <a:extLst>
              <a:ext uri="{FF2B5EF4-FFF2-40B4-BE49-F238E27FC236}">
                <a16:creationId xmlns:a16="http://schemas.microsoft.com/office/drawing/2014/main" id="{00CDFAA5-69E2-2847-9625-735A2F724A73}"/>
              </a:ext>
            </a:extLst>
          </p:cNvPr>
          <p:cNvSpPr>
            <a:spLocks noGrp="1"/>
          </p:cNvSpPr>
          <p:nvPr>
            <p:ph type="body" sz="quarter" idx="14"/>
          </p:nvPr>
        </p:nvSpPr>
        <p:spPr>
          <a:xfrm>
            <a:off x="3162300" y="713543"/>
            <a:ext cx="2895600" cy="2676797"/>
          </a:xfrm>
        </p:spPr>
        <p:txBody>
          <a:bodyPr>
            <a:noAutofit/>
          </a:bodyPr>
          <a:lstStyle>
            <a:lvl1pPr>
              <a:buNone/>
              <a:defRPr sz="1800"/>
            </a:lvl1pPr>
            <a:lvl2pPr>
              <a:buNone/>
              <a:defRPr sz="1600"/>
            </a:lvl2pPr>
            <a:lvl3pPr>
              <a:buNone/>
              <a:defRPr sz="1400"/>
            </a:lvl3pPr>
            <a:lvl4pPr>
              <a:buNone/>
              <a:defRPr sz="1200"/>
            </a:lvl4pPr>
            <a:lvl5pPr>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a:extLst>
              <a:ext uri="{FF2B5EF4-FFF2-40B4-BE49-F238E27FC236}">
                <a16:creationId xmlns:a16="http://schemas.microsoft.com/office/drawing/2014/main" id="{6E066708-D8B5-1240-9735-A596FE6B08FD}"/>
              </a:ext>
            </a:extLst>
          </p:cNvPr>
          <p:cNvSpPr>
            <a:spLocks noGrp="1"/>
          </p:cNvSpPr>
          <p:nvPr>
            <p:ph type="body" sz="quarter" idx="15"/>
          </p:nvPr>
        </p:nvSpPr>
        <p:spPr>
          <a:xfrm>
            <a:off x="6151563" y="713543"/>
            <a:ext cx="2878137" cy="2676797"/>
          </a:xfrm>
        </p:spPr>
        <p:txBody>
          <a:bodyPr>
            <a:noAutofit/>
          </a:bodyPr>
          <a:lstStyle>
            <a:lvl1pPr>
              <a:buNone/>
              <a:defRPr sz="1800"/>
            </a:lvl1pPr>
            <a:lvl2pPr>
              <a:buNone/>
              <a:defRPr sz="1600"/>
            </a:lvl2pPr>
            <a:lvl3pPr>
              <a:buNone/>
              <a:defRPr sz="1400"/>
            </a:lvl3pPr>
            <a:lvl4pPr>
              <a:buNone/>
              <a:defRPr sz="1200"/>
            </a:lvl4pPr>
            <a:lvl5pPr>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66DA3593-0F6F-C64A-9C8A-AFFF1F020425}"/>
              </a:ext>
            </a:extLst>
          </p:cNvPr>
          <p:cNvSpPr>
            <a:spLocks noGrp="1"/>
          </p:cNvSpPr>
          <p:nvPr>
            <p:ph type="body" sz="quarter" idx="16"/>
          </p:nvPr>
        </p:nvSpPr>
        <p:spPr>
          <a:xfrm>
            <a:off x="9123363" y="713543"/>
            <a:ext cx="2913062" cy="2676797"/>
          </a:xfrm>
        </p:spPr>
        <p:txBody>
          <a:bodyPr>
            <a:noAutofit/>
          </a:bodyPr>
          <a:lstStyle>
            <a:lvl1pPr>
              <a:buNone/>
              <a:defRPr sz="1800"/>
            </a:lvl1pPr>
            <a:lvl2pPr>
              <a:buNone/>
              <a:defRPr sz="1600"/>
            </a:lvl2pPr>
            <a:lvl3pPr>
              <a:buNone/>
              <a:defRPr sz="1400"/>
            </a:lvl3pPr>
            <a:lvl4pPr>
              <a:buNone/>
              <a:defRPr sz="1200"/>
            </a:lvl4pPr>
            <a:lvl5pPr>
              <a:buNone/>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4406303"/>
      </p:ext>
    </p:extLst>
  </p:cSld>
  <p:clrMapOvr>
    <a:masterClrMapping/>
  </p:clrMapOvr>
  <p:transition>
    <p:fade/>
  </p:transition>
  <p:extLst>
    <p:ext uri="{DCECCB84-F9BA-43D5-87BE-67443E8EF086}">
      <p15:sldGuideLst xmlns:p15="http://schemas.microsoft.com/office/powerpoint/2012/main">
        <p15:guide id="1" pos="4752">
          <p15:clr>
            <a:srgbClr val="FBAE40"/>
          </p15:clr>
        </p15:guide>
        <p15:guide id="2" pos="48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17488" y="1122363"/>
            <a:ext cx="7557025" cy="3832696"/>
          </a:xfrm>
        </p:spPr>
        <p:txBody>
          <a:bodyPr anchor="t">
            <a:normAutofit/>
          </a:bodyPr>
          <a:lstStyle>
            <a:lvl1pPr algn="l">
              <a:defRPr sz="6600"/>
            </a:lvl1pPr>
          </a:lstStyle>
          <a:p>
            <a:r>
              <a:rPr lang="en-US" dirty="0"/>
              <a:t>Click to edit Master title style</a:t>
            </a:r>
          </a:p>
        </p:txBody>
      </p:sp>
      <p:sp>
        <p:nvSpPr>
          <p:cNvPr id="3" name="Subtitle 2"/>
          <p:cNvSpPr>
            <a:spLocks noGrp="1"/>
          </p:cNvSpPr>
          <p:nvPr>
            <p:ph type="subTitle" idx="1"/>
          </p:nvPr>
        </p:nvSpPr>
        <p:spPr>
          <a:xfrm>
            <a:off x="2318813" y="5401399"/>
            <a:ext cx="7557025" cy="849667"/>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375058421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16162" y="365125"/>
            <a:ext cx="7559675" cy="4938395"/>
          </a:xfrm>
        </p:spPr>
        <p:txBody>
          <a:bodyPr>
            <a:normAutofit/>
          </a:bodyPr>
          <a:lstStyle>
            <a:lvl1pPr>
              <a:defRPr sz="4800"/>
            </a:lvl1pPr>
          </a:lstStyle>
          <a:p>
            <a:r>
              <a:rPr lang="en-US"/>
              <a:t>Click to edit Master title style</a:t>
            </a:r>
          </a:p>
        </p:txBody>
      </p:sp>
      <p:sp>
        <p:nvSpPr>
          <p:cNvPr id="3" name="Date Placeholder 2"/>
          <p:cNvSpPr>
            <a:spLocks noGrp="1"/>
          </p:cNvSpPr>
          <p:nvPr>
            <p:ph type="dt" sz="half" idx="10"/>
          </p:nvPr>
        </p:nvSpPr>
        <p:spPr/>
        <p:txBody>
          <a:bodyPr/>
          <a:lstStyle/>
          <a:p>
            <a:fld id="{DFF7EB65-8599-6E48-99B1-3DF0AEDF8ED6}" type="datetimeFigureOut">
              <a:rPr lang="en-US" smtClean="0"/>
              <a:t>8/2/23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31330823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2081621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F7EB65-8599-6E48-99B1-3DF0AEDF8ED6}"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356699802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F7EB65-8599-6E48-99B1-3DF0AEDF8ED6}" type="datetimeFigureOut">
              <a:rPr lang="en-US" smtClean="0"/>
              <a:t>8/2/23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17413645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F7EB65-8599-6E48-99B1-3DF0AEDF8ED6}" type="datetimeFigureOut">
              <a:rPr lang="en-US" smtClean="0"/>
              <a:t>8/2/23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4876046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F7EB65-8599-6E48-99B1-3DF0AEDF8ED6}"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39521580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F7EB65-8599-6E48-99B1-3DF0AEDF8ED6}"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14605521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28386652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16162" y="365125"/>
            <a:ext cx="7559675" cy="4938395"/>
          </a:xfrm>
        </p:spPr>
        <p:txBody>
          <a:bodyPr>
            <a:normAutofit/>
          </a:bodyPr>
          <a:lstStyle>
            <a:lvl1pPr>
              <a:defRPr sz="4800"/>
            </a:lvl1pPr>
          </a:lstStyle>
          <a:p>
            <a:r>
              <a:rPr lang="en-US"/>
              <a:t>Click to edit Master title style</a:t>
            </a:r>
          </a:p>
        </p:txBody>
      </p:sp>
      <p:sp>
        <p:nvSpPr>
          <p:cNvPr id="3" name="Date Placeholder 2"/>
          <p:cNvSpPr>
            <a:spLocks noGrp="1"/>
          </p:cNvSpPr>
          <p:nvPr>
            <p:ph type="dt" sz="half" idx="10"/>
          </p:nvPr>
        </p:nvSpPr>
        <p:spPr/>
        <p:txBody>
          <a:bodyPr/>
          <a:lstStyle/>
          <a:p>
            <a:fld id="{DFF7EB65-8599-6E48-99B1-3DF0AEDF8ED6}" type="datetimeFigureOut">
              <a:rPr lang="en-US" smtClean="0"/>
              <a:t>8/2/23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45422970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6711727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3839" y="91439"/>
            <a:ext cx="11704323" cy="640080"/>
          </a:xfrm>
        </p:spPr>
        <p:txBody>
          <a:bodyPr/>
          <a:lstStyle>
            <a:lvl1pPr>
              <a:defRPr>
                <a:solidFill>
                  <a:schemeClr val="tx1">
                    <a:lumMod val="75000"/>
                    <a:lumOff val="25000"/>
                  </a:schemeClr>
                </a:solidFill>
              </a:defRPr>
            </a:lvl1pPr>
          </a:lstStyle>
          <a:p>
            <a:r>
              <a:rPr lang="en-US" dirty="0"/>
              <a:t>Summarize the slide’s message</a:t>
            </a:r>
          </a:p>
        </p:txBody>
      </p:sp>
      <p:sp>
        <p:nvSpPr>
          <p:cNvPr id="3" name="Date Placeholder 2"/>
          <p:cNvSpPr>
            <a:spLocks noGrp="1"/>
          </p:cNvSpPr>
          <p:nvPr>
            <p:ph type="dt" sz="half" idx="10"/>
          </p:nvPr>
        </p:nvSpPr>
        <p:spPr/>
        <p:txBody>
          <a:bodyPr/>
          <a:lstStyle/>
          <a:p>
            <a:fld id="{DE2C6F76-5EDA-4247-B34D-42592F5122A8}" type="datetime1">
              <a:rPr lang="en-US" smtClean="0"/>
              <a:t>8/2/23</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374705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3839" y="91439"/>
            <a:ext cx="11704323" cy="640080"/>
          </a:xfrm>
        </p:spPr>
        <p:txBody>
          <a:bodyPr/>
          <a:lstStyle>
            <a:lvl1pPr>
              <a:defRPr/>
            </a:lvl1pPr>
          </a:lstStyle>
          <a:p>
            <a:r>
              <a:rPr lang="en-US" dirty="0"/>
              <a:t>Summarize the slide’s message</a:t>
            </a:r>
          </a:p>
        </p:txBody>
      </p:sp>
      <p:sp>
        <p:nvSpPr>
          <p:cNvPr id="3" name="Date Placeholder 2"/>
          <p:cNvSpPr>
            <a:spLocks noGrp="1"/>
          </p:cNvSpPr>
          <p:nvPr>
            <p:ph type="dt" sz="half" idx="10"/>
          </p:nvPr>
        </p:nvSpPr>
        <p:spPr/>
        <p:txBody>
          <a:bodyPr/>
          <a:lstStyle/>
          <a:p>
            <a:fld id="{DE2C6F76-5EDA-4247-B34D-42592F5122A8}" type="datetime1">
              <a:rPr lang="en-US" smtClean="0"/>
              <a:t>8/2/23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Rectangle 4"/>
          <p:cNvSpPr/>
          <p:nvPr/>
        </p:nvSpPr>
        <p:spPr>
          <a:xfrm rot="5400000">
            <a:off x="-198121" y="367478"/>
            <a:ext cx="640080" cy="88000"/>
          </a:xfrm>
          <a:prstGeom prst="rect">
            <a:avLst/>
          </a:prstGeom>
          <a:solidFill>
            <a:srgbClr val="201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7271004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F6386E-72A2-4B1D-9D39-2FA0A5C816FA}"/>
              </a:ext>
            </a:extLst>
          </p:cNvPr>
          <p:cNvSpPr>
            <a:spLocks noGrp="1"/>
          </p:cNvSpPr>
          <p:nvPr>
            <p:ph type="ctrTitle" hasCustomPrompt="1"/>
          </p:nvPr>
        </p:nvSpPr>
        <p:spPr>
          <a:xfrm>
            <a:off x="283143" y="2355699"/>
            <a:ext cx="5943600" cy="1828800"/>
          </a:xfrm>
        </p:spPr>
        <p:txBody>
          <a:bodyPr anchor="ctr" anchorCtr="0">
            <a:normAutofit/>
          </a:bodyPr>
          <a:lstStyle>
            <a:lvl1pPr algn="l">
              <a:lnSpc>
                <a:spcPct val="100000"/>
              </a:lnSpc>
              <a:defRPr sz="4800" cap="none" baseline="0">
                <a:solidFill>
                  <a:schemeClr val="bg1"/>
                </a:solidFill>
                <a:latin typeface="+mj-lt"/>
              </a:defRPr>
            </a:lvl1pPr>
          </a:lstStyle>
          <a:p>
            <a:r>
              <a:rPr lang="en-GB" dirty="0"/>
              <a:t>Name of the </a:t>
            </a:r>
            <a:br>
              <a:rPr lang="en-GB" dirty="0"/>
            </a:br>
            <a:r>
              <a:rPr lang="en-GB" dirty="0"/>
              <a:t>presentation</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248881" y="555"/>
            <a:ext cx="5942637" cy="6856889"/>
          </a:xfrm>
          <a:prstGeom prst="rect">
            <a:avLst/>
          </a:prstGeom>
        </p:spPr>
      </p:pic>
      <p:sp>
        <p:nvSpPr>
          <p:cNvPr id="9" name="Subtitle 2">
            <a:extLst>
              <a:ext uri="{FF2B5EF4-FFF2-40B4-BE49-F238E27FC236}">
                <a16:creationId xmlns:a16="http://schemas.microsoft.com/office/drawing/2014/main" id="{E4AA5690-5C0E-4AEB-A4D2-E6382A21E66B}"/>
              </a:ext>
            </a:extLst>
          </p:cNvPr>
          <p:cNvSpPr>
            <a:spLocks noGrp="1"/>
          </p:cNvSpPr>
          <p:nvPr>
            <p:ph type="subTitle" idx="1" hasCustomPrompt="1"/>
          </p:nvPr>
        </p:nvSpPr>
        <p:spPr>
          <a:xfrm>
            <a:off x="283143" y="4860759"/>
            <a:ext cx="5943600" cy="914400"/>
          </a:xfrm>
        </p:spPr>
        <p:txBody>
          <a:bodyPr anchor="ctr" anchorCtr="0">
            <a:normAutofit/>
          </a:bodyPr>
          <a:lstStyle>
            <a:lvl1pPr marL="0" indent="0" algn="l">
              <a:lnSpc>
                <a:spcPct val="100000"/>
              </a:lnSpc>
              <a:buNone/>
              <a:defRPr sz="3200" b="0" i="0">
                <a:solidFill>
                  <a:schemeClr val="accent6"/>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 name/date</a:t>
            </a:r>
          </a:p>
        </p:txBody>
      </p:sp>
      <p:sp>
        <p:nvSpPr>
          <p:cNvPr id="15" name="Layout">
            <a:hlinkClick r:id="rId3" tooltip="Share your feedback about this template"/>
            <a:extLst>
              <a:ext uri="{FF2B5EF4-FFF2-40B4-BE49-F238E27FC236}">
                <a16:creationId xmlns:a16="http://schemas.microsoft.com/office/drawing/2014/main" id="{2FAC1E54-D30A-484C-AAAE-A03D58FB317B}"/>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Title Slide</a:t>
            </a:r>
          </a:p>
        </p:txBody>
      </p:sp>
    </p:spTree>
    <p:extLst>
      <p:ext uri="{BB962C8B-B14F-4D97-AF65-F5344CB8AC3E}">
        <p14:creationId xmlns:p14="http://schemas.microsoft.com/office/powerpoint/2010/main" val="9251644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rk Title Takeaway">
    <p:spTree>
      <p:nvGrpSpPr>
        <p:cNvPr id="1" name=""/>
        <p:cNvGrpSpPr/>
        <p:nvPr/>
      </p:nvGrpSpPr>
      <p:grpSpPr>
        <a:xfrm>
          <a:off x="0" y="0"/>
          <a:ext cx="0" cy="0"/>
          <a:chOff x="0" y="0"/>
          <a:chExt cx="0" cy="0"/>
        </a:xfrm>
      </p:grpSpPr>
      <p:sp>
        <p:nvSpPr>
          <p:cNvPr id="6" name="Title Background">
            <a:extLst>
              <a:ext uri="{FF2B5EF4-FFF2-40B4-BE49-F238E27FC236}">
                <a16:creationId xmlns:a16="http://schemas.microsoft.com/office/drawing/2014/main" id="{46CD2078-ED56-4C08-AFC3-29026D121FF2}"/>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8D7EFAB4-A29A-42C3-B638-1F9B0D008DC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Write the title like a newspaper headline. What one sentence should the audience take away?</a:t>
            </a:r>
          </a:p>
        </p:txBody>
      </p:sp>
      <p:sp>
        <p:nvSpPr>
          <p:cNvPr id="9" name="Layout">
            <a:hlinkClick r:id="rId2" tooltip="Share your feedback about this template"/>
            <a:extLst>
              <a:ext uri="{FF2B5EF4-FFF2-40B4-BE49-F238E27FC236}">
                <a16:creationId xmlns:a16="http://schemas.microsoft.com/office/drawing/2014/main" id="{A486A8A4-DBF5-4129-84A0-E7FD11FB7A7F}"/>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 Takeaway</a:t>
            </a:r>
          </a:p>
        </p:txBody>
      </p:sp>
      <p:sp>
        <p:nvSpPr>
          <p:cNvPr id="22" name="Date Placeholder 21">
            <a:extLst>
              <a:ext uri="{FF2B5EF4-FFF2-40B4-BE49-F238E27FC236}">
                <a16:creationId xmlns:a16="http://schemas.microsoft.com/office/drawing/2014/main" id="{65523C57-F933-4C0F-B500-9B0D3EEDD9A4}"/>
              </a:ext>
            </a:extLst>
          </p:cNvPr>
          <p:cNvSpPr>
            <a:spLocks noGrp="1"/>
          </p:cNvSpPr>
          <p:nvPr>
            <p:ph type="dt" sz="half" idx="17"/>
          </p:nvPr>
        </p:nvSpPr>
        <p:spPr/>
        <p:txBody>
          <a:bodyPr/>
          <a:lstStyle/>
          <a:p>
            <a:fld id="{48F9593A-CB31-400C-83F9-2423A7F05067}" type="datetime1">
              <a:rPr lang="en-US" smtClean="0"/>
              <a:t>8/2/23</a:t>
            </a:fld>
            <a:endParaRPr lang="en-US" dirty="0"/>
          </a:p>
        </p:txBody>
      </p:sp>
      <p:sp>
        <p:nvSpPr>
          <p:cNvPr id="23" name="Footer Placeholder 22">
            <a:extLst>
              <a:ext uri="{FF2B5EF4-FFF2-40B4-BE49-F238E27FC236}">
                <a16:creationId xmlns:a16="http://schemas.microsoft.com/office/drawing/2014/main" id="{BA5D9DE4-D19E-4065-A646-DE6383C4C5F8}"/>
              </a:ext>
            </a:extLst>
          </p:cNvPr>
          <p:cNvSpPr>
            <a:spLocks noGrp="1"/>
          </p:cNvSpPr>
          <p:nvPr>
            <p:ph type="ftr" sz="quarter" idx="18"/>
          </p:nvPr>
        </p:nvSpPr>
        <p:spPr/>
        <p:txBody>
          <a:bodyPr/>
          <a:lstStyle/>
          <a:p>
            <a:r>
              <a:rPr lang="en-US"/>
              <a:t>Private &amp; Confidential: For internal use only</a:t>
            </a:r>
            <a:endParaRPr lang="en-US" dirty="0"/>
          </a:p>
        </p:txBody>
      </p:sp>
      <p:sp>
        <p:nvSpPr>
          <p:cNvPr id="24" name="Slide Number Placeholder 23">
            <a:extLst>
              <a:ext uri="{FF2B5EF4-FFF2-40B4-BE49-F238E27FC236}">
                <a16:creationId xmlns:a16="http://schemas.microsoft.com/office/drawing/2014/main" id="{686CEF0D-5A5D-42F1-98C0-2F68C5F06717}"/>
              </a:ext>
            </a:extLst>
          </p:cNvPr>
          <p:cNvSpPr>
            <a:spLocks noGrp="1"/>
          </p:cNvSpPr>
          <p:nvPr>
            <p:ph type="sldNum" sz="quarter" idx="19"/>
          </p:nvPr>
        </p:nvSpPr>
        <p:spPr>
          <a:xfrm>
            <a:off x="10393633" y="6384569"/>
            <a:ext cx="1554527" cy="365760"/>
          </a:xfrm>
        </p:spPr>
        <p:txBody>
          <a:bodyPr/>
          <a:lstStyle/>
          <a:p>
            <a:fld id="{E08A2EAE-61F0-4E80-AF13-6C345B2B49E7}" type="slidenum">
              <a:rPr lang="en-US" smtClean="0"/>
              <a:pPr/>
              <a:t>‹#›</a:t>
            </a:fld>
            <a:endParaRPr lang="en-US" dirty="0"/>
          </a:p>
        </p:txBody>
      </p:sp>
      <p:sp>
        <p:nvSpPr>
          <p:cNvPr id="3" name="Footnotes Placeholder">
            <a:extLst>
              <a:ext uri="{FF2B5EF4-FFF2-40B4-BE49-F238E27FC236}">
                <a16:creationId xmlns:a16="http://schemas.microsoft.com/office/drawing/2014/main" id="{2FB3F501-8D2E-4064-BDF5-665E886B6491}"/>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3632612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Body Takeaway">
    <p:bg>
      <p:bgPr>
        <a:solidFill>
          <a:schemeClr val="tx2"/>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01E8FA44-7DC0-9048-A40B-25FF73440FCB}"/>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Write the title like a newspaper headline. What one sentence should the audience take away?</a:t>
            </a:r>
          </a:p>
        </p:txBody>
      </p:sp>
      <p:sp>
        <p:nvSpPr>
          <p:cNvPr id="20" name="Layout">
            <a:hlinkClick r:id="rId2" tooltip="Share your feedback about this template"/>
            <a:extLst>
              <a:ext uri="{FF2B5EF4-FFF2-40B4-BE49-F238E27FC236}">
                <a16:creationId xmlns:a16="http://schemas.microsoft.com/office/drawing/2014/main" id="{4FF6CDEF-EFE6-480E-A3D1-1EB145C0D073}"/>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Body Takeaway</a:t>
            </a:r>
          </a:p>
        </p:txBody>
      </p:sp>
      <p:sp>
        <p:nvSpPr>
          <p:cNvPr id="18" name="Takeaway">
            <a:extLst>
              <a:ext uri="{FF2B5EF4-FFF2-40B4-BE49-F238E27FC236}">
                <a16:creationId xmlns:a16="http://schemas.microsoft.com/office/drawing/2014/main" id="{97F96B72-C7E8-4259-BCB5-E3F7AF44C7AF}"/>
              </a:ext>
            </a:extLst>
          </p:cNvPr>
          <p:cNvSpPr>
            <a:spLocks noGrp="1"/>
          </p:cNvSpPr>
          <p:nvPr>
            <p:ph type="body" sz="quarter" idx="16" hasCustomPrompt="1"/>
          </p:nvPr>
        </p:nvSpPr>
        <p:spPr>
          <a:xfrm>
            <a:off x="1524000" y="5849135"/>
            <a:ext cx="9144000" cy="432792"/>
          </a:xfrm>
          <a:prstGeom prst="roundRect">
            <a:avLst>
              <a:gd name="adj" fmla="val 50000"/>
            </a:avLst>
          </a:prstGeom>
          <a:solidFill>
            <a:schemeClr val="accent6"/>
          </a:solidFill>
          <a:ln>
            <a:solidFill>
              <a:schemeClr val="bg1">
                <a:lumMod val="85000"/>
              </a:schemeClr>
            </a:solidFill>
          </a:ln>
        </p:spPr>
        <p:txBody>
          <a:bodyPr lIns="45720" tIns="0" rIns="45720" bIns="0" anchor="ctr">
            <a:spAutoFit/>
          </a:bodyPr>
          <a:lstStyle>
            <a:lvl1pPr marL="0" indent="0" algn="ctr">
              <a:lnSpc>
                <a:spcPct val="100000"/>
              </a:lnSpc>
              <a:buNone/>
              <a:defRPr b="1" cap="none" baseline="0">
                <a:solidFill>
                  <a:schemeClr val="bg1"/>
                </a:solidFill>
              </a:defRPr>
            </a:lvl1pPr>
          </a:lstStyle>
          <a:p>
            <a:pPr lvl="0"/>
            <a:r>
              <a:rPr lang="en-US" dirty="0"/>
              <a:t>OPTIONAL takeaway: What should the audience do now?</a:t>
            </a:r>
          </a:p>
        </p:txBody>
      </p:sp>
      <p:sp>
        <p:nvSpPr>
          <p:cNvPr id="21" name="Date Placeholder 20">
            <a:extLst>
              <a:ext uri="{FF2B5EF4-FFF2-40B4-BE49-F238E27FC236}">
                <a16:creationId xmlns:a16="http://schemas.microsoft.com/office/drawing/2014/main" id="{2A4426B6-E886-4AE7-B689-3A0C04239172}"/>
              </a:ext>
            </a:extLst>
          </p:cNvPr>
          <p:cNvSpPr>
            <a:spLocks noGrp="1"/>
          </p:cNvSpPr>
          <p:nvPr>
            <p:ph type="dt" sz="half" idx="17"/>
          </p:nvPr>
        </p:nvSpPr>
        <p:spPr/>
        <p:txBody>
          <a:bodyPr/>
          <a:lstStyle>
            <a:lvl1pPr>
              <a:defRPr>
                <a:solidFill>
                  <a:schemeClr val="bg1"/>
                </a:solidFill>
              </a:defRPr>
            </a:lvl1pPr>
          </a:lstStyle>
          <a:p>
            <a:fld id="{B636DF18-C7B9-4100-9EE9-43D042F75E18}" type="datetime1">
              <a:rPr lang="en-US" smtClean="0"/>
              <a:t>8/2/23</a:t>
            </a:fld>
            <a:endParaRPr lang="en-US" dirty="0"/>
          </a:p>
        </p:txBody>
      </p:sp>
      <p:sp>
        <p:nvSpPr>
          <p:cNvPr id="22" name="Footer Placeholder 21">
            <a:extLst>
              <a:ext uri="{FF2B5EF4-FFF2-40B4-BE49-F238E27FC236}">
                <a16:creationId xmlns:a16="http://schemas.microsoft.com/office/drawing/2014/main" id="{326289EF-1D62-428C-91C2-5582D8C4C339}"/>
              </a:ext>
            </a:extLst>
          </p:cNvPr>
          <p:cNvSpPr>
            <a:spLocks noGrp="1"/>
          </p:cNvSpPr>
          <p:nvPr>
            <p:ph type="ftr" sz="quarter" idx="18"/>
          </p:nvPr>
        </p:nvSpPr>
        <p:spPr/>
        <p:txBody>
          <a:bodyPr/>
          <a:lstStyle>
            <a:lvl1pPr>
              <a:defRPr>
                <a:solidFill>
                  <a:schemeClr val="bg1"/>
                </a:solidFill>
              </a:defRPr>
            </a:lvl1pPr>
          </a:lstStyle>
          <a:p>
            <a:r>
              <a:rPr lang="en-US" dirty="0"/>
              <a:t>Private &amp; Confidential: For internal use only</a:t>
            </a:r>
          </a:p>
        </p:txBody>
      </p:sp>
      <p:sp>
        <p:nvSpPr>
          <p:cNvPr id="23" name="Slide Number Placeholder 22">
            <a:extLst>
              <a:ext uri="{FF2B5EF4-FFF2-40B4-BE49-F238E27FC236}">
                <a16:creationId xmlns:a16="http://schemas.microsoft.com/office/drawing/2014/main" id="{18F7EBD7-DBAD-4383-A200-EF8B9F39627E}"/>
              </a:ext>
            </a:extLst>
          </p:cNvPr>
          <p:cNvSpPr>
            <a:spLocks noGrp="1"/>
          </p:cNvSpPr>
          <p:nvPr>
            <p:ph type="sldNum" sz="quarter" idx="19"/>
          </p:nvPr>
        </p:nvSpPr>
        <p:spPr/>
        <p:txBody>
          <a:bodyPr/>
          <a:lstStyle>
            <a:lvl1pPr>
              <a:defRPr>
                <a:solidFill>
                  <a:schemeClr val="bg1"/>
                </a:solidFill>
              </a:defRPr>
            </a:lvl1pPr>
          </a:lstStyle>
          <a:p>
            <a:fld id="{E08A2EAE-61F0-4E80-AF13-6C345B2B49E7}" type="slidenum">
              <a:rPr lang="en-US" smtClean="0"/>
              <a:pPr/>
              <a:t>‹#›</a:t>
            </a:fld>
            <a:endParaRPr lang="en-US" dirty="0"/>
          </a:p>
        </p:txBody>
      </p:sp>
      <p:sp>
        <p:nvSpPr>
          <p:cNvPr id="12" name="Footnotes Placeholder">
            <a:extLst>
              <a:ext uri="{FF2B5EF4-FFF2-40B4-BE49-F238E27FC236}">
                <a16:creationId xmlns:a16="http://schemas.microsoft.com/office/drawing/2014/main" id="{17915F99-BA45-421F-91AB-6FDF5F8B1B20}"/>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solidFill>
                  <a:schemeClr val="bg1"/>
                </a:solidFill>
              </a:defRPr>
            </a:lvl1pPr>
          </a:lstStyle>
          <a:p>
            <a:pPr lvl="0"/>
            <a:r>
              <a:rPr lang="en-IN" dirty="0"/>
              <a:t>Footnotes and sources</a:t>
            </a:r>
          </a:p>
        </p:txBody>
      </p:sp>
    </p:spTree>
    <p:extLst>
      <p:ext uri="{BB962C8B-B14F-4D97-AF65-F5344CB8AC3E}">
        <p14:creationId xmlns:p14="http://schemas.microsoft.com/office/powerpoint/2010/main" val="8910920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ark Body Takeaway">
    <p:bg>
      <p:bgPr>
        <a:solidFill>
          <a:schemeClr val="tx2"/>
        </a:solidFill>
        <a:effectLst/>
      </p:bgPr>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01E8FA44-7DC0-9048-A40B-25FF73440FCB}"/>
              </a:ext>
            </a:extLst>
          </p:cNvPr>
          <p:cNvSpPr>
            <a:spLocks noGrp="1"/>
          </p:cNvSpPr>
          <p:nvPr>
            <p:ph type="title" hasCustomPrompt="1"/>
          </p:nvPr>
        </p:nvSpPr>
        <p:spPr>
          <a:xfrm>
            <a:off x="1143000" y="969263"/>
            <a:ext cx="9906000" cy="4746160"/>
          </a:xfrm>
        </p:spPr>
        <p:txBody>
          <a:bodyPr>
            <a:normAutofit/>
          </a:bodyPr>
          <a:lstStyle>
            <a:lvl1pPr algn="ctr">
              <a:lnSpc>
                <a:spcPct val="100000"/>
              </a:lnSpc>
              <a:defRPr sz="4400">
                <a:solidFill>
                  <a:schemeClr val="bg1"/>
                </a:solidFill>
                <a:latin typeface="+mj-lt"/>
              </a:defRPr>
            </a:lvl1pPr>
          </a:lstStyle>
          <a:p>
            <a:r>
              <a:rPr lang="en-US" dirty="0"/>
              <a:t>Write the title like a newspaper headline. What one sentence should the audience take away?</a:t>
            </a:r>
          </a:p>
        </p:txBody>
      </p:sp>
      <p:sp>
        <p:nvSpPr>
          <p:cNvPr id="20" name="Layout">
            <a:hlinkClick r:id="rId2" tooltip="Share your feedback about this template"/>
            <a:extLst>
              <a:ext uri="{FF2B5EF4-FFF2-40B4-BE49-F238E27FC236}">
                <a16:creationId xmlns:a16="http://schemas.microsoft.com/office/drawing/2014/main" id="{4FF6CDEF-EFE6-480E-A3D1-1EB145C0D073}"/>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Body Takeaway</a:t>
            </a:r>
          </a:p>
        </p:txBody>
      </p:sp>
      <p:sp>
        <p:nvSpPr>
          <p:cNvPr id="21" name="Date Placeholder 20">
            <a:extLst>
              <a:ext uri="{FF2B5EF4-FFF2-40B4-BE49-F238E27FC236}">
                <a16:creationId xmlns:a16="http://schemas.microsoft.com/office/drawing/2014/main" id="{2A4426B6-E886-4AE7-B689-3A0C04239172}"/>
              </a:ext>
            </a:extLst>
          </p:cNvPr>
          <p:cNvSpPr>
            <a:spLocks noGrp="1"/>
          </p:cNvSpPr>
          <p:nvPr>
            <p:ph type="dt" sz="half" idx="17"/>
          </p:nvPr>
        </p:nvSpPr>
        <p:spPr/>
        <p:txBody>
          <a:bodyPr/>
          <a:lstStyle>
            <a:lvl1pPr>
              <a:defRPr>
                <a:solidFill>
                  <a:schemeClr val="bg1"/>
                </a:solidFill>
              </a:defRPr>
            </a:lvl1pPr>
          </a:lstStyle>
          <a:p>
            <a:fld id="{B636DF18-C7B9-4100-9EE9-43D042F75E18}" type="datetime1">
              <a:rPr lang="en-US" smtClean="0"/>
              <a:t>8/2/23</a:t>
            </a:fld>
            <a:endParaRPr lang="en-US" dirty="0"/>
          </a:p>
        </p:txBody>
      </p:sp>
      <p:sp>
        <p:nvSpPr>
          <p:cNvPr id="22" name="Footer Placeholder 21">
            <a:extLst>
              <a:ext uri="{FF2B5EF4-FFF2-40B4-BE49-F238E27FC236}">
                <a16:creationId xmlns:a16="http://schemas.microsoft.com/office/drawing/2014/main" id="{326289EF-1D62-428C-91C2-5582D8C4C339}"/>
              </a:ext>
            </a:extLst>
          </p:cNvPr>
          <p:cNvSpPr>
            <a:spLocks noGrp="1"/>
          </p:cNvSpPr>
          <p:nvPr>
            <p:ph type="ftr" sz="quarter" idx="18"/>
          </p:nvPr>
        </p:nvSpPr>
        <p:spPr/>
        <p:txBody>
          <a:bodyPr/>
          <a:lstStyle>
            <a:lvl1pPr>
              <a:defRPr>
                <a:solidFill>
                  <a:schemeClr val="bg1"/>
                </a:solidFill>
              </a:defRPr>
            </a:lvl1pPr>
          </a:lstStyle>
          <a:p>
            <a:r>
              <a:rPr lang="en-US" dirty="0"/>
              <a:t>Private &amp; Confidential: For internal use only</a:t>
            </a:r>
          </a:p>
        </p:txBody>
      </p:sp>
      <p:sp>
        <p:nvSpPr>
          <p:cNvPr id="23" name="Slide Number Placeholder 22">
            <a:extLst>
              <a:ext uri="{FF2B5EF4-FFF2-40B4-BE49-F238E27FC236}">
                <a16:creationId xmlns:a16="http://schemas.microsoft.com/office/drawing/2014/main" id="{18F7EBD7-DBAD-4383-A200-EF8B9F39627E}"/>
              </a:ext>
            </a:extLst>
          </p:cNvPr>
          <p:cNvSpPr>
            <a:spLocks noGrp="1"/>
          </p:cNvSpPr>
          <p:nvPr>
            <p:ph type="sldNum" sz="quarter" idx="19"/>
          </p:nvPr>
        </p:nvSpPr>
        <p:spPr/>
        <p:txBody>
          <a:bodyPr/>
          <a:lstStyle>
            <a:lvl1pPr>
              <a:defRPr>
                <a:solidFill>
                  <a:schemeClr val="bg1"/>
                </a:solidFill>
              </a:defRPr>
            </a:lvl1pPr>
          </a:lstStyle>
          <a:p>
            <a:fld id="{E08A2EAE-61F0-4E80-AF13-6C345B2B49E7}" type="slidenum">
              <a:rPr lang="en-US" smtClean="0"/>
              <a:pPr/>
              <a:t>‹#›</a:t>
            </a:fld>
            <a:endParaRPr lang="en-US" dirty="0"/>
          </a:p>
        </p:txBody>
      </p:sp>
      <p:sp>
        <p:nvSpPr>
          <p:cNvPr id="12" name="Footnotes Placeholder">
            <a:extLst>
              <a:ext uri="{FF2B5EF4-FFF2-40B4-BE49-F238E27FC236}">
                <a16:creationId xmlns:a16="http://schemas.microsoft.com/office/drawing/2014/main" id="{17915F99-BA45-421F-91AB-6FDF5F8B1B20}"/>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solidFill>
                  <a:schemeClr val="bg1"/>
                </a:solidFill>
              </a:defRPr>
            </a:lvl1pPr>
          </a:lstStyle>
          <a:p>
            <a:pPr lvl="0"/>
            <a:r>
              <a:rPr lang="en-IN" dirty="0"/>
              <a:t>Footnotes and sources</a:t>
            </a:r>
          </a:p>
        </p:txBody>
      </p:sp>
    </p:spTree>
    <p:extLst>
      <p:ext uri="{BB962C8B-B14F-4D97-AF65-F5344CB8AC3E}">
        <p14:creationId xmlns:p14="http://schemas.microsoft.com/office/powerpoint/2010/main" val="11737564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11D7FFA9-4DD0-4EF0-AD60-409AB74BC09F}"/>
              </a:ext>
            </a:extLst>
          </p:cNvPr>
          <p:cNvSpPr>
            <a:spLocks noGrp="1"/>
          </p:cNvSpPr>
          <p:nvPr>
            <p:ph type="title" hasCustomPrompt="1"/>
          </p:nvPr>
        </p:nvSpPr>
        <p:spPr>
          <a:xfrm>
            <a:off x="243840" y="109536"/>
            <a:ext cx="11704320" cy="641352"/>
          </a:xfrm>
        </p:spPr>
        <p:txBody>
          <a:bodyPr/>
          <a:lstStyle>
            <a:lvl1pPr>
              <a:lnSpc>
                <a:spcPct val="100000"/>
              </a:lnSpc>
              <a:defRPr>
                <a:solidFill>
                  <a:schemeClr val="tx1"/>
                </a:solidFill>
                <a:latin typeface="+mj-lt"/>
              </a:defRPr>
            </a:lvl1pPr>
          </a:lstStyle>
          <a:p>
            <a:r>
              <a:rPr lang="en-US" dirty="0"/>
              <a:t>Write the title like a newspaper headline. What one sentence should the audience take away?</a:t>
            </a:r>
          </a:p>
        </p:txBody>
      </p:sp>
      <p:sp>
        <p:nvSpPr>
          <p:cNvPr id="9" name="Layout">
            <a:hlinkClick r:id="rId2" tooltip="Share your feedback about this template"/>
            <a:extLst>
              <a:ext uri="{FF2B5EF4-FFF2-40B4-BE49-F238E27FC236}">
                <a16:creationId xmlns:a16="http://schemas.microsoft.com/office/drawing/2014/main" id="{45BA1326-2EB8-4BD5-9282-9A5B016398E7}"/>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Title Only</a:t>
            </a:r>
          </a:p>
        </p:txBody>
      </p:sp>
      <p:sp>
        <p:nvSpPr>
          <p:cNvPr id="13" name="Date Placeholder 12">
            <a:extLst>
              <a:ext uri="{FF2B5EF4-FFF2-40B4-BE49-F238E27FC236}">
                <a16:creationId xmlns:a16="http://schemas.microsoft.com/office/drawing/2014/main" id="{92DB6F0B-EF03-4FBF-924A-464140D176B2}"/>
              </a:ext>
            </a:extLst>
          </p:cNvPr>
          <p:cNvSpPr>
            <a:spLocks noGrp="1"/>
          </p:cNvSpPr>
          <p:nvPr>
            <p:ph type="dt" sz="half" idx="10"/>
          </p:nvPr>
        </p:nvSpPr>
        <p:spPr/>
        <p:txBody>
          <a:bodyPr/>
          <a:lstStyle/>
          <a:p>
            <a:fld id="{3D2E3608-293D-45BE-9E2D-4BF4888350CD}" type="datetime1">
              <a:rPr lang="en-US" smtClean="0"/>
              <a:t>8/2/23</a:t>
            </a:fld>
            <a:endParaRPr lang="en-US" dirty="0"/>
          </a:p>
        </p:txBody>
      </p:sp>
      <p:sp>
        <p:nvSpPr>
          <p:cNvPr id="14" name="Footer Placeholder 13">
            <a:extLst>
              <a:ext uri="{FF2B5EF4-FFF2-40B4-BE49-F238E27FC236}">
                <a16:creationId xmlns:a16="http://schemas.microsoft.com/office/drawing/2014/main" id="{CC03AF44-52A0-4391-A43E-B15F769520C6}"/>
              </a:ext>
            </a:extLst>
          </p:cNvPr>
          <p:cNvSpPr>
            <a:spLocks noGrp="1"/>
          </p:cNvSpPr>
          <p:nvPr>
            <p:ph type="ftr" sz="quarter" idx="11"/>
          </p:nvPr>
        </p:nvSpPr>
        <p:spPr/>
        <p:txBody>
          <a:bodyPr/>
          <a:lstStyle/>
          <a:p>
            <a:r>
              <a:rPr lang="en-US"/>
              <a:t>Private &amp; Confidential: For internal use only</a:t>
            </a:r>
            <a:endParaRPr lang="en-US" dirty="0"/>
          </a:p>
        </p:txBody>
      </p:sp>
      <p:sp>
        <p:nvSpPr>
          <p:cNvPr id="15" name="Slide Number Placeholder 14">
            <a:extLst>
              <a:ext uri="{FF2B5EF4-FFF2-40B4-BE49-F238E27FC236}">
                <a16:creationId xmlns:a16="http://schemas.microsoft.com/office/drawing/2014/main" id="{573EF525-18AD-4AC8-80CC-3AAE2473EDD4}"/>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7" name="Footnotes Placeholder">
            <a:extLst>
              <a:ext uri="{FF2B5EF4-FFF2-40B4-BE49-F238E27FC236}">
                <a16:creationId xmlns:a16="http://schemas.microsoft.com/office/drawing/2014/main" id="{C9D03287-B3B1-4D4B-B69B-DCE4B80AD7F5}"/>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10848041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F2A9A9B3-40B9-4994-8770-2B789B4E232F}"/>
              </a:ext>
            </a:extLst>
          </p:cNvPr>
          <p:cNvSpPr>
            <a:spLocks noGrp="1"/>
          </p:cNvSpPr>
          <p:nvPr>
            <p:ph type="title" hasCustomPrompt="1"/>
          </p:nvPr>
        </p:nvSpPr>
        <p:spPr>
          <a:xfrm>
            <a:off x="1867028" y="-685957"/>
            <a:ext cx="10058400" cy="641352"/>
          </a:xfrm>
          <a:solidFill>
            <a:schemeClr val="bg1">
              <a:alpha val="50000"/>
            </a:schemeClr>
          </a:solidFill>
        </p:spPr>
        <p:txBody>
          <a:bodyPr/>
          <a:lstStyle>
            <a:lvl1pPr>
              <a:lnSpc>
                <a:spcPct val="100000"/>
              </a:lnSpc>
              <a:defRPr>
                <a:solidFill>
                  <a:schemeClr val="tx1"/>
                </a:solidFill>
                <a:latin typeface="+mj-lt"/>
              </a:defRPr>
            </a:lvl1pPr>
          </a:lstStyle>
          <a:p>
            <a:r>
              <a:rPr lang="en-US" dirty="0"/>
              <a:t>This title is hidden in slideshow mode. Describe your slide contents</a:t>
            </a:r>
          </a:p>
        </p:txBody>
      </p:sp>
      <p:sp>
        <p:nvSpPr>
          <p:cNvPr id="8" name="Layout">
            <a:hlinkClick r:id="rId2" tooltip="Share your feedback about this template"/>
            <a:extLst>
              <a:ext uri="{FF2B5EF4-FFF2-40B4-BE49-F238E27FC236}">
                <a16:creationId xmlns:a16="http://schemas.microsoft.com/office/drawing/2014/main" id="{BC5337A7-498C-40E7-8E4B-D0C2830F8A13}"/>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a:solidFill>
                  <a:schemeClr val="bg1"/>
                </a:solidFill>
              </a:rPr>
              <a:t>Blank</a:t>
            </a:r>
            <a:endParaRPr lang="en-US" sz="1050" dirty="0">
              <a:solidFill>
                <a:schemeClr val="bg1"/>
              </a:solidFill>
            </a:endParaRPr>
          </a:p>
        </p:txBody>
      </p:sp>
      <p:sp>
        <p:nvSpPr>
          <p:cNvPr id="13" name="Date Placeholder 12">
            <a:extLst>
              <a:ext uri="{FF2B5EF4-FFF2-40B4-BE49-F238E27FC236}">
                <a16:creationId xmlns:a16="http://schemas.microsoft.com/office/drawing/2014/main" id="{EF545402-419B-46FF-A7F7-EC50C2BCEE0F}"/>
              </a:ext>
            </a:extLst>
          </p:cNvPr>
          <p:cNvSpPr>
            <a:spLocks noGrp="1"/>
          </p:cNvSpPr>
          <p:nvPr>
            <p:ph type="dt" sz="half" idx="10"/>
          </p:nvPr>
        </p:nvSpPr>
        <p:spPr/>
        <p:txBody>
          <a:bodyPr/>
          <a:lstStyle/>
          <a:p>
            <a:fld id="{2A47476F-B9F1-4FEB-A5AD-E3B35BD37DB3}" type="datetime1">
              <a:rPr lang="en-US" smtClean="0"/>
              <a:t>8/2/23</a:t>
            </a:fld>
            <a:endParaRPr lang="en-US" dirty="0"/>
          </a:p>
        </p:txBody>
      </p:sp>
      <p:sp>
        <p:nvSpPr>
          <p:cNvPr id="14" name="Footer Placeholder 13">
            <a:extLst>
              <a:ext uri="{FF2B5EF4-FFF2-40B4-BE49-F238E27FC236}">
                <a16:creationId xmlns:a16="http://schemas.microsoft.com/office/drawing/2014/main" id="{9C6FEDBB-1769-461F-B33F-46080891245E}"/>
              </a:ext>
            </a:extLst>
          </p:cNvPr>
          <p:cNvSpPr>
            <a:spLocks noGrp="1"/>
          </p:cNvSpPr>
          <p:nvPr>
            <p:ph type="ftr" sz="quarter" idx="11"/>
          </p:nvPr>
        </p:nvSpPr>
        <p:spPr/>
        <p:txBody>
          <a:bodyPr/>
          <a:lstStyle/>
          <a:p>
            <a:r>
              <a:rPr lang="en-US"/>
              <a:t>Private &amp; Confidential: For internal use only</a:t>
            </a:r>
            <a:endParaRPr lang="en-US" dirty="0"/>
          </a:p>
        </p:txBody>
      </p:sp>
      <p:sp>
        <p:nvSpPr>
          <p:cNvPr id="15" name="Slide Number Placeholder 14">
            <a:extLst>
              <a:ext uri="{FF2B5EF4-FFF2-40B4-BE49-F238E27FC236}">
                <a16:creationId xmlns:a16="http://schemas.microsoft.com/office/drawing/2014/main" id="{EC8141F0-03F3-42D9-B7A5-96825C7C19A5}"/>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7" name="Footnotes Placeholder">
            <a:extLst>
              <a:ext uri="{FF2B5EF4-FFF2-40B4-BE49-F238E27FC236}">
                <a16:creationId xmlns:a16="http://schemas.microsoft.com/office/drawing/2014/main" id="{20B0A48C-298B-486D-BA37-13CF46172758}"/>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29366507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rk Title">
    <p:spTree>
      <p:nvGrpSpPr>
        <p:cNvPr id="1" name=""/>
        <p:cNvGrpSpPr/>
        <p:nvPr/>
      </p:nvGrpSpPr>
      <p:grpSpPr>
        <a:xfrm>
          <a:off x="0" y="0"/>
          <a:ext cx="0" cy="0"/>
          <a:chOff x="0" y="0"/>
          <a:chExt cx="0" cy="0"/>
        </a:xfrm>
      </p:grpSpPr>
      <p:sp>
        <p:nvSpPr>
          <p:cNvPr id="6" name="Title Background">
            <a:extLst>
              <a:ext uri="{FF2B5EF4-FFF2-40B4-BE49-F238E27FC236}">
                <a16:creationId xmlns:a16="http://schemas.microsoft.com/office/drawing/2014/main" id="{46CD2078-ED56-4C08-AFC3-29026D121FF2}"/>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8D7EFAB4-A29A-42C3-B638-1F9B0D008DC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Write the title like a newspaper headline. What one sentence should the audience take away?</a:t>
            </a:r>
          </a:p>
        </p:txBody>
      </p:sp>
      <p:sp>
        <p:nvSpPr>
          <p:cNvPr id="9" name="Layout">
            <a:hlinkClick r:id="rId2" tooltip="Share your feedback about this template"/>
            <a:extLst>
              <a:ext uri="{FF2B5EF4-FFF2-40B4-BE49-F238E27FC236}">
                <a16:creationId xmlns:a16="http://schemas.microsoft.com/office/drawing/2014/main" id="{A486A8A4-DBF5-4129-84A0-E7FD11FB7A7F}"/>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a:t>
            </a:r>
          </a:p>
        </p:txBody>
      </p:sp>
      <p:sp>
        <p:nvSpPr>
          <p:cNvPr id="14" name="Date Placeholder 13">
            <a:extLst>
              <a:ext uri="{FF2B5EF4-FFF2-40B4-BE49-F238E27FC236}">
                <a16:creationId xmlns:a16="http://schemas.microsoft.com/office/drawing/2014/main" id="{CEE4D9AC-B136-4329-ADB9-6794044086AB}"/>
              </a:ext>
            </a:extLst>
          </p:cNvPr>
          <p:cNvSpPr>
            <a:spLocks noGrp="1"/>
          </p:cNvSpPr>
          <p:nvPr>
            <p:ph type="dt" sz="half" idx="10"/>
          </p:nvPr>
        </p:nvSpPr>
        <p:spPr/>
        <p:txBody>
          <a:bodyPr/>
          <a:lstStyle/>
          <a:p>
            <a:fld id="{8FE204C8-CED8-4D16-859C-0DA8E52BBA08}" type="datetime1">
              <a:rPr lang="en-US" smtClean="0"/>
              <a:t>8/2/23</a:t>
            </a:fld>
            <a:endParaRPr lang="en-US" dirty="0"/>
          </a:p>
        </p:txBody>
      </p:sp>
      <p:sp>
        <p:nvSpPr>
          <p:cNvPr id="15" name="Footer Placeholder 14">
            <a:extLst>
              <a:ext uri="{FF2B5EF4-FFF2-40B4-BE49-F238E27FC236}">
                <a16:creationId xmlns:a16="http://schemas.microsoft.com/office/drawing/2014/main" id="{ECAFA2C4-1450-4D2F-83F9-4DA025ACDCF1}"/>
              </a:ext>
            </a:extLst>
          </p:cNvPr>
          <p:cNvSpPr>
            <a:spLocks noGrp="1"/>
          </p:cNvSpPr>
          <p:nvPr>
            <p:ph type="ftr" sz="quarter" idx="11"/>
          </p:nvPr>
        </p:nvSpPr>
        <p:spPr/>
        <p:txBody>
          <a:bodyPr/>
          <a:lstStyle/>
          <a:p>
            <a:r>
              <a:rPr lang="en-US"/>
              <a:t>Private &amp; Confidential: For internal use only</a:t>
            </a:r>
            <a:endParaRPr lang="en-US" dirty="0"/>
          </a:p>
        </p:txBody>
      </p:sp>
      <p:sp>
        <p:nvSpPr>
          <p:cNvPr id="16" name="Slide Number Placeholder 15">
            <a:extLst>
              <a:ext uri="{FF2B5EF4-FFF2-40B4-BE49-F238E27FC236}">
                <a16:creationId xmlns:a16="http://schemas.microsoft.com/office/drawing/2014/main" id="{EA8A1427-7C8E-4960-AD1A-EE7BCB37A41E}"/>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8" name="Footnotes Placeholder">
            <a:extLst>
              <a:ext uri="{FF2B5EF4-FFF2-40B4-BE49-F238E27FC236}">
                <a16:creationId xmlns:a16="http://schemas.microsoft.com/office/drawing/2014/main" id="{57B2B11C-9BFB-4B83-8B3B-0CCDABF5C70A}"/>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1569711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182550851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Dark Title">
    <p:spTree>
      <p:nvGrpSpPr>
        <p:cNvPr id="1" name=""/>
        <p:cNvGrpSpPr/>
        <p:nvPr/>
      </p:nvGrpSpPr>
      <p:grpSpPr>
        <a:xfrm>
          <a:off x="0" y="0"/>
          <a:ext cx="0" cy="0"/>
          <a:chOff x="0" y="0"/>
          <a:chExt cx="0" cy="0"/>
        </a:xfrm>
      </p:grpSpPr>
      <p:sp>
        <p:nvSpPr>
          <p:cNvPr id="6" name="Title Background">
            <a:extLst>
              <a:ext uri="{FF2B5EF4-FFF2-40B4-BE49-F238E27FC236}">
                <a16:creationId xmlns:a16="http://schemas.microsoft.com/office/drawing/2014/main" id="{46CD2078-ED56-4C08-AFC3-29026D121FF2}"/>
              </a:ext>
            </a:extLst>
          </p:cNvPr>
          <p:cNvSpPr/>
          <p:nvPr userDrawn="1"/>
        </p:nvSpPr>
        <p:spPr>
          <a:xfrm>
            <a:off x="0" y="0"/>
            <a:ext cx="12192001" cy="533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8D7EFAB4-A29A-42C3-B638-1F9B0D008DC3}"/>
              </a:ext>
            </a:extLst>
          </p:cNvPr>
          <p:cNvSpPr>
            <a:spLocks noGrp="1"/>
          </p:cNvSpPr>
          <p:nvPr>
            <p:ph type="title" hasCustomPrompt="1"/>
          </p:nvPr>
        </p:nvSpPr>
        <p:spPr>
          <a:xfrm>
            <a:off x="243840" y="76200"/>
            <a:ext cx="11704320" cy="393800"/>
          </a:xfrm>
        </p:spPr>
        <p:txBody>
          <a:bodyPr/>
          <a:lstStyle>
            <a:lvl1pPr>
              <a:lnSpc>
                <a:spcPct val="100000"/>
              </a:lnSpc>
              <a:defRPr>
                <a:solidFill>
                  <a:schemeClr val="bg1"/>
                </a:solidFill>
                <a:latin typeface="+mj-lt"/>
              </a:defRPr>
            </a:lvl1pPr>
          </a:lstStyle>
          <a:p>
            <a:r>
              <a:rPr lang="en-US" dirty="0"/>
              <a:t>Write the title like a newspaper headline. </a:t>
            </a:r>
          </a:p>
        </p:txBody>
      </p:sp>
      <p:sp>
        <p:nvSpPr>
          <p:cNvPr id="9" name="Layout">
            <a:hlinkClick r:id="rId2" tooltip="Share your feedback about this template"/>
            <a:extLst>
              <a:ext uri="{FF2B5EF4-FFF2-40B4-BE49-F238E27FC236}">
                <a16:creationId xmlns:a16="http://schemas.microsoft.com/office/drawing/2014/main" id="{A486A8A4-DBF5-4129-84A0-E7FD11FB7A7F}"/>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a:t>
            </a:r>
          </a:p>
        </p:txBody>
      </p:sp>
      <p:sp>
        <p:nvSpPr>
          <p:cNvPr id="14" name="Date Placeholder 13">
            <a:extLst>
              <a:ext uri="{FF2B5EF4-FFF2-40B4-BE49-F238E27FC236}">
                <a16:creationId xmlns:a16="http://schemas.microsoft.com/office/drawing/2014/main" id="{CEE4D9AC-B136-4329-ADB9-6794044086AB}"/>
              </a:ext>
            </a:extLst>
          </p:cNvPr>
          <p:cNvSpPr>
            <a:spLocks noGrp="1"/>
          </p:cNvSpPr>
          <p:nvPr>
            <p:ph type="dt" sz="half" idx="10"/>
          </p:nvPr>
        </p:nvSpPr>
        <p:spPr/>
        <p:txBody>
          <a:bodyPr/>
          <a:lstStyle/>
          <a:p>
            <a:fld id="{8FE204C8-CED8-4D16-859C-0DA8E52BBA08}" type="datetime1">
              <a:rPr lang="en-US" smtClean="0"/>
              <a:t>8/2/23</a:t>
            </a:fld>
            <a:endParaRPr lang="en-US" dirty="0"/>
          </a:p>
        </p:txBody>
      </p:sp>
      <p:sp>
        <p:nvSpPr>
          <p:cNvPr id="15" name="Footer Placeholder 14">
            <a:extLst>
              <a:ext uri="{FF2B5EF4-FFF2-40B4-BE49-F238E27FC236}">
                <a16:creationId xmlns:a16="http://schemas.microsoft.com/office/drawing/2014/main" id="{ECAFA2C4-1450-4D2F-83F9-4DA025ACDCF1}"/>
              </a:ext>
            </a:extLst>
          </p:cNvPr>
          <p:cNvSpPr>
            <a:spLocks noGrp="1"/>
          </p:cNvSpPr>
          <p:nvPr>
            <p:ph type="ftr" sz="quarter" idx="11"/>
          </p:nvPr>
        </p:nvSpPr>
        <p:spPr/>
        <p:txBody>
          <a:bodyPr/>
          <a:lstStyle/>
          <a:p>
            <a:r>
              <a:rPr lang="en-US"/>
              <a:t>Private &amp; Confidential: For internal use only</a:t>
            </a:r>
            <a:endParaRPr lang="en-US" dirty="0"/>
          </a:p>
        </p:txBody>
      </p:sp>
      <p:sp>
        <p:nvSpPr>
          <p:cNvPr id="16" name="Slide Number Placeholder 15">
            <a:extLst>
              <a:ext uri="{FF2B5EF4-FFF2-40B4-BE49-F238E27FC236}">
                <a16:creationId xmlns:a16="http://schemas.microsoft.com/office/drawing/2014/main" id="{EA8A1427-7C8E-4960-AD1A-EE7BCB37A41E}"/>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8" name="Footnotes Placeholder">
            <a:extLst>
              <a:ext uri="{FF2B5EF4-FFF2-40B4-BE49-F238E27FC236}">
                <a16:creationId xmlns:a16="http://schemas.microsoft.com/office/drawing/2014/main" id="{57B2B11C-9BFB-4B83-8B3B-0CCDABF5C70A}"/>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25155687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ark Title 2 Column">
    <p:spTree>
      <p:nvGrpSpPr>
        <p:cNvPr id="1" name=""/>
        <p:cNvGrpSpPr/>
        <p:nvPr/>
      </p:nvGrpSpPr>
      <p:grpSpPr>
        <a:xfrm>
          <a:off x="0" y="0"/>
          <a:ext cx="0" cy="0"/>
          <a:chOff x="0" y="0"/>
          <a:chExt cx="0" cy="0"/>
        </a:xfrm>
      </p:grpSpPr>
      <p:sp>
        <p:nvSpPr>
          <p:cNvPr id="21" name="Title Background">
            <a:extLst>
              <a:ext uri="{FF2B5EF4-FFF2-40B4-BE49-F238E27FC236}">
                <a16:creationId xmlns:a16="http://schemas.microsoft.com/office/drawing/2014/main" id="{927B5647-B8CD-492A-AB94-465418EA73FC}"/>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Placeholder 1">
            <a:extLst>
              <a:ext uri="{FF2B5EF4-FFF2-40B4-BE49-F238E27FC236}">
                <a16:creationId xmlns:a16="http://schemas.microsoft.com/office/drawing/2014/main" id="{779F9E34-5EE2-48D3-ADE4-4AE8FAC401A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Write the title like a newspaper headline. What one sentence should the audience take away?</a:t>
            </a:r>
          </a:p>
        </p:txBody>
      </p:sp>
      <p:sp>
        <p:nvSpPr>
          <p:cNvPr id="16" name="Content Placeholder Right">
            <a:extLst>
              <a:ext uri="{FF2B5EF4-FFF2-40B4-BE49-F238E27FC236}">
                <a16:creationId xmlns:a16="http://schemas.microsoft.com/office/drawing/2014/main" id="{A4247A17-1FCF-40CB-B032-B53F3F9C64ED}"/>
              </a:ext>
            </a:extLst>
          </p:cNvPr>
          <p:cNvSpPr>
            <a:spLocks noGrp="1"/>
          </p:cNvSpPr>
          <p:nvPr>
            <p:ph sz="quarter" idx="15" hasCustomPrompt="1"/>
          </p:nvPr>
        </p:nvSpPr>
        <p:spPr>
          <a:xfrm>
            <a:off x="6187442" y="1143000"/>
            <a:ext cx="576072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Secondary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Left">
            <a:extLst>
              <a:ext uri="{FF2B5EF4-FFF2-40B4-BE49-F238E27FC236}">
                <a16:creationId xmlns:a16="http://schemas.microsoft.com/office/drawing/2014/main" id="{66456C3D-883F-473D-8FFB-6B756CA400E0}"/>
              </a:ext>
            </a:extLst>
          </p:cNvPr>
          <p:cNvSpPr>
            <a:spLocks noGrp="1"/>
          </p:cNvSpPr>
          <p:nvPr>
            <p:ph sz="quarter" idx="14" hasCustomPrompt="1"/>
          </p:nvPr>
        </p:nvSpPr>
        <p:spPr>
          <a:xfrm>
            <a:off x="243840" y="1143000"/>
            <a:ext cx="576072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Primary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akeaway">
            <a:extLst>
              <a:ext uri="{FF2B5EF4-FFF2-40B4-BE49-F238E27FC236}">
                <a16:creationId xmlns:a16="http://schemas.microsoft.com/office/drawing/2014/main" id="{E9787946-B26D-4B64-8327-8DB4D4981314}"/>
              </a:ext>
            </a:extLst>
          </p:cNvPr>
          <p:cNvSpPr>
            <a:spLocks noGrp="1"/>
          </p:cNvSpPr>
          <p:nvPr>
            <p:ph type="body" sz="quarter" idx="16" hasCustomPrompt="1"/>
          </p:nvPr>
        </p:nvSpPr>
        <p:spPr>
          <a:xfrm>
            <a:off x="1524000" y="5849135"/>
            <a:ext cx="9144000" cy="432792"/>
          </a:xfrm>
          <a:prstGeom prst="roundRect">
            <a:avLst>
              <a:gd name="adj" fmla="val 50000"/>
            </a:avLst>
          </a:prstGeom>
          <a:solidFill>
            <a:schemeClr val="accent6"/>
          </a:solidFill>
          <a:ln>
            <a:noFill/>
          </a:ln>
        </p:spPr>
        <p:txBody>
          <a:bodyPr lIns="45720" tIns="0" rIns="45720" bIns="0" anchor="ctr">
            <a:spAutoFit/>
          </a:bodyPr>
          <a:lstStyle>
            <a:lvl1pPr marL="0" indent="0" algn="ctr">
              <a:lnSpc>
                <a:spcPct val="100000"/>
              </a:lnSpc>
              <a:buNone/>
              <a:defRPr b="1" cap="none" baseline="0">
                <a:solidFill>
                  <a:schemeClr val="bg1"/>
                </a:solidFill>
              </a:defRPr>
            </a:lvl1pPr>
          </a:lstStyle>
          <a:p>
            <a:pPr lvl="0"/>
            <a:r>
              <a:rPr lang="en-US" dirty="0"/>
              <a:t>OPTIONAL takeaway: What should the audience do now?</a:t>
            </a:r>
          </a:p>
        </p:txBody>
      </p:sp>
      <p:sp>
        <p:nvSpPr>
          <p:cNvPr id="20" name="Layout">
            <a:hlinkClick r:id="rId2" tooltip="Share your feedback about this template"/>
            <a:extLst>
              <a:ext uri="{FF2B5EF4-FFF2-40B4-BE49-F238E27FC236}">
                <a16:creationId xmlns:a16="http://schemas.microsoft.com/office/drawing/2014/main" id="{B81876FA-EFD5-4E9F-BBB1-4D16CDF91E5C}"/>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 2 Column</a:t>
            </a:r>
          </a:p>
        </p:txBody>
      </p:sp>
      <p:sp>
        <p:nvSpPr>
          <p:cNvPr id="12" name="Date Placeholder 11">
            <a:extLst>
              <a:ext uri="{FF2B5EF4-FFF2-40B4-BE49-F238E27FC236}">
                <a16:creationId xmlns:a16="http://schemas.microsoft.com/office/drawing/2014/main" id="{591481AD-DFD2-4823-908A-14E69B69581A}"/>
              </a:ext>
            </a:extLst>
          </p:cNvPr>
          <p:cNvSpPr>
            <a:spLocks noGrp="1"/>
          </p:cNvSpPr>
          <p:nvPr>
            <p:ph type="dt" sz="half" idx="17"/>
          </p:nvPr>
        </p:nvSpPr>
        <p:spPr/>
        <p:txBody>
          <a:bodyPr/>
          <a:lstStyle/>
          <a:p>
            <a:fld id="{B319AB4A-426F-4B33-8B3D-4B7829EECBDF}" type="datetime1">
              <a:rPr lang="en-US" smtClean="0"/>
              <a:t>8/2/23</a:t>
            </a:fld>
            <a:endParaRPr lang="en-US" dirty="0"/>
          </a:p>
        </p:txBody>
      </p:sp>
      <p:sp>
        <p:nvSpPr>
          <p:cNvPr id="13" name="Footer Placeholder 12">
            <a:extLst>
              <a:ext uri="{FF2B5EF4-FFF2-40B4-BE49-F238E27FC236}">
                <a16:creationId xmlns:a16="http://schemas.microsoft.com/office/drawing/2014/main" id="{9CEC4BFF-B8B0-4BA1-BC1E-661C9C98E81C}"/>
              </a:ext>
            </a:extLst>
          </p:cNvPr>
          <p:cNvSpPr>
            <a:spLocks noGrp="1"/>
          </p:cNvSpPr>
          <p:nvPr>
            <p:ph type="ftr" sz="quarter" idx="18"/>
          </p:nvPr>
        </p:nvSpPr>
        <p:spPr/>
        <p:txBody>
          <a:bodyPr/>
          <a:lstStyle/>
          <a:p>
            <a:r>
              <a:rPr lang="en-US"/>
              <a:t>Private &amp; Confidential: For internal use only</a:t>
            </a:r>
            <a:endParaRPr lang="en-US" dirty="0"/>
          </a:p>
        </p:txBody>
      </p:sp>
      <p:sp>
        <p:nvSpPr>
          <p:cNvPr id="14" name="Slide Number Placeholder 13">
            <a:extLst>
              <a:ext uri="{FF2B5EF4-FFF2-40B4-BE49-F238E27FC236}">
                <a16:creationId xmlns:a16="http://schemas.microsoft.com/office/drawing/2014/main" id="{CB09C0FB-CF87-4319-8F3C-02810304EFEA}"/>
              </a:ext>
            </a:extLst>
          </p:cNvPr>
          <p:cNvSpPr>
            <a:spLocks noGrp="1"/>
          </p:cNvSpPr>
          <p:nvPr>
            <p:ph type="sldNum" sz="quarter" idx="19"/>
          </p:nvPr>
        </p:nvSpPr>
        <p:spPr/>
        <p:txBody>
          <a:bodyPr/>
          <a:lstStyle/>
          <a:p>
            <a:fld id="{E08A2EAE-61F0-4E80-AF13-6C345B2B49E7}" type="slidenum">
              <a:rPr lang="en-US" smtClean="0"/>
              <a:pPr/>
              <a:t>‹#›</a:t>
            </a:fld>
            <a:endParaRPr lang="en-US" dirty="0"/>
          </a:p>
        </p:txBody>
      </p:sp>
      <p:sp>
        <p:nvSpPr>
          <p:cNvPr id="11" name="Footnotes Placeholder">
            <a:extLst>
              <a:ext uri="{FF2B5EF4-FFF2-40B4-BE49-F238E27FC236}">
                <a16:creationId xmlns:a16="http://schemas.microsoft.com/office/drawing/2014/main" id="{6C7BA083-24E6-4840-869B-4647C87F00B3}"/>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8460057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Title 3 Column Wide">
    <p:spTree>
      <p:nvGrpSpPr>
        <p:cNvPr id="1" name=""/>
        <p:cNvGrpSpPr/>
        <p:nvPr/>
      </p:nvGrpSpPr>
      <p:grpSpPr>
        <a:xfrm>
          <a:off x="0" y="0"/>
          <a:ext cx="0" cy="0"/>
          <a:chOff x="0" y="0"/>
          <a:chExt cx="0" cy="0"/>
        </a:xfrm>
      </p:grpSpPr>
      <p:sp>
        <p:nvSpPr>
          <p:cNvPr id="20" name="Title Background">
            <a:extLst>
              <a:ext uri="{FF2B5EF4-FFF2-40B4-BE49-F238E27FC236}">
                <a16:creationId xmlns:a16="http://schemas.microsoft.com/office/drawing/2014/main" id="{9A023FA0-EC4C-40E9-A551-DEC40AF27603}"/>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Placeholder 1">
            <a:extLst>
              <a:ext uri="{FF2B5EF4-FFF2-40B4-BE49-F238E27FC236}">
                <a16:creationId xmlns:a16="http://schemas.microsoft.com/office/drawing/2014/main" id="{BCDC7940-788F-49DE-95B7-7A150AF31700}"/>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Write the title like a newspaper headline. What one sentence should the audience take away?</a:t>
            </a:r>
          </a:p>
        </p:txBody>
      </p:sp>
      <p:sp>
        <p:nvSpPr>
          <p:cNvPr id="16" name="Content Placeholder Right">
            <a:extLst>
              <a:ext uri="{FF2B5EF4-FFF2-40B4-BE49-F238E27FC236}">
                <a16:creationId xmlns:a16="http://schemas.microsoft.com/office/drawing/2014/main" id="{A4247A17-1FCF-40CB-B032-B53F3F9C64ED}"/>
              </a:ext>
            </a:extLst>
          </p:cNvPr>
          <p:cNvSpPr>
            <a:spLocks noGrp="1"/>
          </p:cNvSpPr>
          <p:nvPr>
            <p:ph sz="quarter" idx="15" hasCustomPrompt="1"/>
          </p:nvPr>
        </p:nvSpPr>
        <p:spPr>
          <a:xfrm>
            <a:off x="8930640" y="1143000"/>
            <a:ext cx="301752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Secondary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Left">
            <a:extLst>
              <a:ext uri="{FF2B5EF4-FFF2-40B4-BE49-F238E27FC236}">
                <a16:creationId xmlns:a16="http://schemas.microsoft.com/office/drawing/2014/main" id="{66456C3D-883F-473D-8FFB-6B756CA400E0}"/>
              </a:ext>
            </a:extLst>
          </p:cNvPr>
          <p:cNvSpPr>
            <a:spLocks noGrp="1"/>
          </p:cNvSpPr>
          <p:nvPr>
            <p:ph sz="quarter" idx="14" hasCustomPrompt="1"/>
          </p:nvPr>
        </p:nvSpPr>
        <p:spPr>
          <a:xfrm>
            <a:off x="243840" y="1143000"/>
            <a:ext cx="301752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Primary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Center">
            <a:extLst>
              <a:ext uri="{FF2B5EF4-FFF2-40B4-BE49-F238E27FC236}">
                <a16:creationId xmlns:a16="http://schemas.microsoft.com/office/drawing/2014/main" id="{6042F8A0-2A18-4773-BD29-99B174123FD6}"/>
              </a:ext>
            </a:extLst>
          </p:cNvPr>
          <p:cNvSpPr>
            <a:spLocks noGrp="1"/>
          </p:cNvSpPr>
          <p:nvPr>
            <p:ph sz="quarter" idx="13" hasCustomPrompt="1"/>
          </p:nvPr>
        </p:nvSpPr>
        <p:spPr>
          <a:xfrm>
            <a:off x="3352800" y="1143000"/>
            <a:ext cx="548640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Main content. Make it eye-catching. Typically an image, chart, table or video</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akeaway">
            <a:extLst>
              <a:ext uri="{FF2B5EF4-FFF2-40B4-BE49-F238E27FC236}">
                <a16:creationId xmlns:a16="http://schemas.microsoft.com/office/drawing/2014/main" id="{FB0FE7AE-6D7D-456A-A0E7-38331B360BC7}"/>
              </a:ext>
            </a:extLst>
          </p:cNvPr>
          <p:cNvSpPr>
            <a:spLocks noGrp="1"/>
          </p:cNvSpPr>
          <p:nvPr>
            <p:ph type="body" sz="quarter" idx="16" hasCustomPrompt="1"/>
          </p:nvPr>
        </p:nvSpPr>
        <p:spPr>
          <a:xfrm>
            <a:off x="1524000" y="5849135"/>
            <a:ext cx="9144000" cy="432792"/>
          </a:xfrm>
          <a:prstGeom prst="roundRect">
            <a:avLst>
              <a:gd name="adj" fmla="val 50000"/>
            </a:avLst>
          </a:prstGeom>
          <a:solidFill>
            <a:schemeClr val="accent6"/>
          </a:solidFill>
          <a:ln>
            <a:noFill/>
          </a:ln>
        </p:spPr>
        <p:txBody>
          <a:bodyPr lIns="45720" tIns="0" rIns="45720" bIns="0" anchor="ctr">
            <a:spAutoFit/>
          </a:bodyPr>
          <a:lstStyle>
            <a:lvl1pPr marL="0" indent="0" algn="ctr">
              <a:lnSpc>
                <a:spcPct val="100000"/>
              </a:lnSpc>
              <a:buNone/>
              <a:defRPr b="1" cap="none" baseline="0">
                <a:solidFill>
                  <a:schemeClr val="bg1"/>
                </a:solidFill>
              </a:defRPr>
            </a:lvl1pPr>
          </a:lstStyle>
          <a:p>
            <a:pPr lvl="0"/>
            <a:r>
              <a:rPr lang="en-US" dirty="0"/>
              <a:t>OPTIONAL takeaway: What should the audience do now?</a:t>
            </a:r>
          </a:p>
        </p:txBody>
      </p:sp>
      <p:sp>
        <p:nvSpPr>
          <p:cNvPr id="19" name="Layout">
            <a:hlinkClick r:id="rId2" tooltip="Share your feedback about this template"/>
            <a:extLst>
              <a:ext uri="{FF2B5EF4-FFF2-40B4-BE49-F238E27FC236}">
                <a16:creationId xmlns:a16="http://schemas.microsoft.com/office/drawing/2014/main" id="{C8149BCB-0815-498C-89B8-64A55FFB3DD4}"/>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 3 Column Wide</a:t>
            </a:r>
          </a:p>
        </p:txBody>
      </p:sp>
      <p:sp>
        <p:nvSpPr>
          <p:cNvPr id="13" name="Date Placeholder 12">
            <a:extLst>
              <a:ext uri="{FF2B5EF4-FFF2-40B4-BE49-F238E27FC236}">
                <a16:creationId xmlns:a16="http://schemas.microsoft.com/office/drawing/2014/main" id="{F07D690C-5827-48E8-92F5-ACCB560F2889}"/>
              </a:ext>
            </a:extLst>
          </p:cNvPr>
          <p:cNvSpPr>
            <a:spLocks noGrp="1"/>
          </p:cNvSpPr>
          <p:nvPr>
            <p:ph type="dt" sz="half" idx="17"/>
          </p:nvPr>
        </p:nvSpPr>
        <p:spPr/>
        <p:txBody>
          <a:bodyPr/>
          <a:lstStyle/>
          <a:p>
            <a:fld id="{E6351830-8D99-418A-8B55-525D1B7CE745}" type="datetime1">
              <a:rPr lang="en-US" smtClean="0"/>
              <a:t>8/2/23</a:t>
            </a:fld>
            <a:endParaRPr lang="en-US" dirty="0"/>
          </a:p>
        </p:txBody>
      </p:sp>
      <p:sp>
        <p:nvSpPr>
          <p:cNvPr id="14" name="Footer Placeholder 13">
            <a:extLst>
              <a:ext uri="{FF2B5EF4-FFF2-40B4-BE49-F238E27FC236}">
                <a16:creationId xmlns:a16="http://schemas.microsoft.com/office/drawing/2014/main" id="{59ED3AB5-A404-49C6-A080-DAADF233C737}"/>
              </a:ext>
            </a:extLst>
          </p:cNvPr>
          <p:cNvSpPr>
            <a:spLocks noGrp="1"/>
          </p:cNvSpPr>
          <p:nvPr>
            <p:ph type="ftr" sz="quarter" idx="18"/>
          </p:nvPr>
        </p:nvSpPr>
        <p:spPr/>
        <p:txBody>
          <a:bodyPr/>
          <a:lstStyle/>
          <a:p>
            <a:r>
              <a:rPr lang="en-US"/>
              <a:t>Private &amp; Confidential: For internal use only</a:t>
            </a:r>
            <a:endParaRPr lang="en-US" dirty="0"/>
          </a:p>
        </p:txBody>
      </p:sp>
      <p:sp>
        <p:nvSpPr>
          <p:cNvPr id="18" name="Slide Number Placeholder 17">
            <a:extLst>
              <a:ext uri="{FF2B5EF4-FFF2-40B4-BE49-F238E27FC236}">
                <a16:creationId xmlns:a16="http://schemas.microsoft.com/office/drawing/2014/main" id="{567093F0-23DA-40CD-95A1-B8C0D68E57AE}"/>
              </a:ext>
            </a:extLst>
          </p:cNvPr>
          <p:cNvSpPr>
            <a:spLocks noGrp="1"/>
          </p:cNvSpPr>
          <p:nvPr>
            <p:ph type="sldNum" sz="quarter" idx="19"/>
          </p:nvPr>
        </p:nvSpPr>
        <p:spPr/>
        <p:txBody>
          <a:bodyPr/>
          <a:lstStyle/>
          <a:p>
            <a:fld id="{E08A2EAE-61F0-4E80-AF13-6C345B2B49E7}" type="slidenum">
              <a:rPr lang="en-US" smtClean="0"/>
              <a:pPr/>
              <a:t>‹#›</a:t>
            </a:fld>
            <a:endParaRPr lang="en-US" dirty="0"/>
          </a:p>
        </p:txBody>
      </p:sp>
      <p:sp>
        <p:nvSpPr>
          <p:cNvPr id="12" name="Footnotes Placeholder">
            <a:extLst>
              <a:ext uri="{FF2B5EF4-FFF2-40B4-BE49-F238E27FC236}">
                <a16:creationId xmlns:a16="http://schemas.microsoft.com/office/drawing/2014/main" id="{B4691087-43BE-4CDB-9EED-1F921C905DCD}"/>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25956039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ark Title 3 Column">
    <p:spTree>
      <p:nvGrpSpPr>
        <p:cNvPr id="1" name=""/>
        <p:cNvGrpSpPr/>
        <p:nvPr/>
      </p:nvGrpSpPr>
      <p:grpSpPr>
        <a:xfrm>
          <a:off x="0" y="0"/>
          <a:ext cx="0" cy="0"/>
          <a:chOff x="0" y="0"/>
          <a:chExt cx="0" cy="0"/>
        </a:xfrm>
      </p:grpSpPr>
      <p:sp>
        <p:nvSpPr>
          <p:cNvPr id="23" name="Title Background">
            <a:extLst>
              <a:ext uri="{FF2B5EF4-FFF2-40B4-BE49-F238E27FC236}">
                <a16:creationId xmlns:a16="http://schemas.microsoft.com/office/drawing/2014/main" id="{B83D2748-DE5A-4BE7-A21F-DBD4DF63BF3C}"/>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Placeholder 1">
            <a:extLst>
              <a:ext uri="{FF2B5EF4-FFF2-40B4-BE49-F238E27FC236}">
                <a16:creationId xmlns:a16="http://schemas.microsoft.com/office/drawing/2014/main" id="{CF309C03-8E53-4BF8-8C67-F4B40169A22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defRPr>
            </a:lvl1pPr>
          </a:lstStyle>
          <a:p>
            <a:r>
              <a:rPr lang="en-US" dirty="0"/>
              <a:t>Write the title like a newspaper headline. What one sentence should the audience take away?</a:t>
            </a:r>
          </a:p>
        </p:txBody>
      </p:sp>
      <p:sp>
        <p:nvSpPr>
          <p:cNvPr id="18" name="Content Placeholder Right">
            <a:extLst>
              <a:ext uri="{FF2B5EF4-FFF2-40B4-BE49-F238E27FC236}">
                <a16:creationId xmlns:a16="http://schemas.microsoft.com/office/drawing/2014/main" id="{2954BB81-7FD4-45D8-9D04-6A4970FC8044}"/>
              </a:ext>
            </a:extLst>
          </p:cNvPr>
          <p:cNvSpPr>
            <a:spLocks noGrp="1"/>
          </p:cNvSpPr>
          <p:nvPr>
            <p:ph sz="quarter" idx="15" hasCustomPrompt="1"/>
          </p:nvPr>
        </p:nvSpPr>
        <p:spPr>
          <a:xfrm>
            <a:off x="8107680" y="1143000"/>
            <a:ext cx="384048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Secondary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Left">
            <a:extLst>
              <a:ext uri="{FF2B5EF4-FFF2-40B4-BE49-F238E27FC236}">
                <a16:creationId xmlns:a16="http://schemas.microsoft.com/office/drawing/2014/main" id="{B3A381C2-6B80-4969-B219-F3DF69568ED6}"/>
              </a:ext>
            </a:extLst>
          </p:cNvPr>
          <p:cNvSpPr>
            <a:spLocks noGrp="1"/>
          </p:cNvSpPr>
          <p:nvPr>
            <p:ph sz="quarter" idx="14" hasCustomPrompt="1"/>
          </p:nvPr>
        </p:nvSpPr>
        <p:spPr>
          <a:xfrm>
            <a:off x="243840" y="1143000"/>
            <a:ext cx="384048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Primary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Center">
            <a:extLst>
              <a:ext uri="{FF2B5EF4-FFF2-40B4-BE49-F238E27FC236}">
                <a16:creationId xmlns:a16="http://schemas.microsoft.com/office/drawing/2014/main" id="{D0F3DA65-12FF-47ED-B58D-36C79FA5D129}"/>
              </a:ext>
            </a:extLst>
          </p:cNvPr>
          <p:cNvSpPr>
            <a:spLocks noGrp="1"/>
          </p:cNvSpPr>
          <p:nvPr>
            <p:ph sz="quarter" idx="13" hasCustomPrompt="1"/>
          </p:nvPr>
        </p:nvSpPr>
        <p:spPr>
          <a:xfrm>
            <a:off x="4175760" y="1143000"/>
            <a:ext cx="384048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Central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akeaway">
            <a:extLst>
              <a:ext uri="{FF2B5EF4-FFF2-40B4-BE49-F238E27FC236}">
                <a16:creationId xmlns:a16="http://schemas.microsoft.com/office/drawing/2014/main" id="{CE5D576F-3460-4C11-BEFE-216B94BE31F1}"/>
              </a:ext>
            </a:extLst>
          </p:cNvPr>
          <p:cNvSpPr>
            <a:spLocks noGrp="1"/>
          </p:cNvSpPr>
          <p:nvPr>
            <p:ph type="body" sz="quarter" idx="16" hasCustomPrompt="1"/>
          </p:nvPr>
        </p:nvSpPr>
        <p:spPr>
          <a:xfrm>
            <a:off x="1524000" y="5849135"/>
            <a:ext cx="9144000" cy="432792"/>
          </a:xfrm>
          <a:prstGeom prst="roundRect">
            <a:avLst>
              <a:gd name="adj" fmla="val 50000"/>
            </a:avLst>
          </a:prstGeom>
          <a:solidFill>
            <a:schemeClr val="accent6"/>
          </a:solidFill>
          <a:ln>
            <a:noFill/>
          </a:ln>
        </p:spPr>
        <p:txBody>
          <a:bodyPr lIns="45720" tIns="0" rIns="45720" bIns="0" anchor="ctr">
            <a:spAutoFit/>
          </a:bodyPr>
          <a:lstStyle>
            <a:lvl1pPr marL="0" indent="0" algn="ctr">
              <a:lnSpc>
                <a:spcPct val="100000"/>
              </a:lnSpc>
              <a:buNone/>
              <a:defRPr b="1" cap="none" baseline="0">
                <a:solidFill>
                  <a:schemeClr val="bg1"/>
                </a:solidFill>
              </a:defRPr>
            </a:lvl1pPr>
          </a:lstStyle>
          <a:p>
            <a:pPr lvl="0"/>
            <a:r>
              <a:rPr lang="en-US" dirty="0"/>
              <a:t>OPTIONAL takeaway: What should the audience do now?</a:t>
            </a:r>
          </a:p>
        </p:txBody>
      </p:sp>
      <p:sp>
        <p:nvSpPr>
          <p:cNvPr id="22" name="Layout">
            <a:hlinkClick r:id="rId2" tooltip="Share your feedback about this template"/>
            <a:extLst>
              <a:ext uri="{FF2B5EF4-FFF2-40B4-BE49-F238E27FC236}">
                <a16:creationId xmlns:a16="http://schemas.microsoft.com/office/drawing/2014/main" id="{D0F2017E-D571-4F4A-9261-F65D35A335FD}"/>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 3 Column</a:t>
            </a:r>
          </a:p>
        </p:txBody>
      </p:sp>
      <p:sp>
        <p:nvSpPr>
          <p:cNvPr id="11" name="Date Placeholder 10">
            <a:extLst>
              <a:ext uri="{FF2B5EF4-FFF2-40B4-BE49-F238E27FC236}">
                <a16:creationId xmlns:a16="http://schemas.microsoft.com/office/drawing/2014/main" id="{B5628632-65FD-4D5A-9633-16D1BFD54D71}"/>
              </a:ext>
            </a:extLst>
          </p:cNvPr>
          <p:cNvSpPr>
            <a:spLocks noGrp="1"/>
          </p:cNvSpPr>
          <p:nvPr>
            <p:ph type="dt" sz="half" idx="17"/>
          </p:nvPr>
        </p:nvSpPr>
        <p:spPr/>
        <p:txBody>
          <a:bodyPr/>
          <a:lstStyle/>
          <a:p>
            <a:fld id="{23469676-D31A-48E7-9FA6-5A14D599E4FC}" type="datetime1">
              <a:rPr lang="en-US" smtClean="0"/>
              <a:t>8/2/23</a:t>
            </a:fld>
            <a:endParaRPr lang="en-US" dirty="0"/>
          </a:p>
        </p:txBody>
      </p:sp>
      <p:sp>
        <p:nvSpPr>
          <p:cNvPr id="12" name="Footer Placeholder 11">
            <a:extLst>
              <a:ext uri="{FF2B5EF4-FFF2-40B4-BE49-F238E27FC236}">
                <a16:creationId xmlns:a16="http://schemas.microsoft.com/office/drawing/2014/main" id="{93B2009F-9278-4064-AFB1-CFA3E7DD3043}"/>
              </a:ext>
            </a:extLst>
          </p:cNvPr>
          <p:cNvSpPr>
            <a:spLocks noGrp="1"/>
          </p:cNvSpPr>
          <p:nvPr>
            <p:ph type="ftr" sz="quarter" idx="18"/>
          </p:nvPr>
        </p:nvSpPr>
        <p:spPr/>
        <p:txBody>
          <a:bodyPr/>
          <a:lstStyle/>
          <a:p>
            <a:r>
              <a:rPr lang="en-US"/>
              <a:t>Private &amp; Confidential: For internal use only</a:t>
            </a:r>
            <a:endParaRPr lang="en-US" dirty="0"/>
          </a:p>
        </p:txBody>
      </p:sp>
      <p:sp>
        <p:nvSpPr>
          <p:cNvPr id="13" name="Slide Number Placeholder 12">
            <a:extLst>
              <a:ext uri="{FF2B5EF4-FFF2-40B4-BE49-F238E27FC236}">
                <a16:creationId xmlns:a16="http://schemas.microsoft.com/office/drawing/2014/main" id="{F32D9353-5B2E-49C2-8808-E58F04961AA7}"/>
              </a:ext>
            </a:extLst>
          </p:cNvPr>
          <p:cNvSpPr>
            <a:spLocks noGrp="1"/>
          </p:cNvSpPr>
          <p:nvPr>
            <p:ph type="sldNum" sz="quarter" idx="19"/>
          </p:nvPr>
        </p:nvSpPr>
        <p:spPr/>
        <p:txBody>
          <a:bodyPr/>
          <a:lstStyle/>
          <a:p>
            <a:fld id="{E08A2EAE-61F0-4E80-AF13-6C345B2B49E7}" type="slidenum">
              <a:rPr lang="en-US" smtClean="0"/>
              <a:pPr/>
              <a:t>‹#›</a:t>
            </a:fld>
            <a:endParaRPr lang="en-US" dirty="0"/>
          </a:p>
        </p:txBody>
      </p:sp>
      <p:sp>
        <p:nvSpPr>
          <p:cNvPr id="14" name="Footnotes Placeholder">
            <a:extLst>
              <a:ext uri="{FF2B5EF4-FFF2-40B4-BE49-F238E27FC236}">
                <a16:creationId xmlns:a16="http://schemas.microsoft.com/office/drawing/2014/main" id="{BFFB077E-9168-404E-81BE-34935120B8ED}"/>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2315099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Single">
    <p:spTree>
      <p:nvGrpSpPr>
        <p:cNvPr id="1" name=""/>
        <p:cNvGrpSpPr/>
        <p:nvPr/>
      </p:nvGrpSpPr>
      <p:grpSpPr>
        <a:xfrm>
          <a:off x="0" y="0"/>
          <a:ext cx="0" cy="0"/>
          <a:chOff x="0" y="0"/>
          <a:chExt cx="0" cy="0"/>
        </a:xfrm>
      </p:grpSpPr>
      <p:sp>
        <p:nvSpPr>
          <p:cNvPr id="6" name="Title Background">
            <a:extLst>
              <a:ext uri="{FF2B5EF4-FFF2-40B4-BE49-F238E27FC236}">
                <a16:creationId xmlns:a16="http://schemas.microsoft.com/office/drawing/2014/main" id="{46CD2078-ED56-4C08-AFC3-29026D121FF2}"/>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8D7EFAB4-A29A-42C3-B638-1F9B0D008DC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e.g. Middle-eastern Airline saved $xx m media cost by switching from digital to TV advertising</a:t>
            </a:r>
          </a:p>
        </p:txBody>
      </p:sp>
      <p:sp>
        <p:nvSpPr>
          <p:cNvPr id="9" name="Layout">
            <a:hlinkClick r:id="rId2" tooltip="Share your feedback about this template"/>
            <a:extLst>
              <a:ext uri="{FF2B5EF4-FFF2-40B4-BE49-F238E27FC236}">
                <a16:creationId xmlns:a16="http://schemas.microsoft.com/office/drawing/2014/main" id="{A486A8A4-DBF5-4129-84A0-E7FD11FB7A7F}"/>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a:t>
            </a:r>
          </a:p>
        </p:txBody>
      </p:sp>
      <p:sp>
        <p:nvSpPr>
          <p:cNvPr id="14" name="Date Placeholder 13">
            <a:extLst>
              <a:ext uri="{FF2B5EF4-FFF2-40B4-BE49-F238E27FC236}">
                <a16:creationId xmlns:a16="http://schemas.microsoft.com/office/drawing/2014/main" id="{CEE4D9AC-B136-4329-ADB9-6794044086AB}"/>
              </a:ext>
            </a:extLst>
          </p:cNvPr>
          <p:cNvSpPr>
            <a:spLocks noGrp="1"/>
          </p:cNvSpPr>
          <p:nvPr>
            <p:ph type="dt" sz="half" idx="10"/>
          </p:nvPr>
        </p:nvSpPr>
        <p:spPr/>
        <p:txBody>
          <a:bodyPr/>
          <a:lstStyle/>
          <a:p>
            <a:fld id="{477B0DCD-1BF8-44DF-9C6F-3860268696C0}" type="datetime1">
              <a:rPr lang="en-US" smtClean="0"/>
              <a:t>8/2/23</a:t>
            </a:fld>
            <a:endParaRPr lang="en-US" dirty="0"/>
          </a:p>
        </p:txBody>
      </p:sp>
      <p:sp>
        <p:nvSpPr>
          <p:cNvPr id="15" name="Footer Placeholder 14">
            <a:extLst>
              <a:ext uri="{FF2B5EF4-FFF2-40B4-BE49-F238E27FC236}">
                <a16:creationId xmlns:a16="http://schemas.microsoft.com/office/drawing/2014/main" id="{ECAFA2C4-1450-4D2F-83F9-4DA025ACDCF1}"/>
              </a:ext>
            </a:extLst>
          </p:cNvPr>
          <p:cNvSpPr>
            <a:spLocks noGrp="1"/>
          </p:cNvSpPr>
          <p:nvPr>
            <p:ph type="ftr" sz="quarter" idx="11"/>
          </p:nvPr>
        </p:nvSpPr>
        <p:spPr/>
        <p:txBody>
          <a:bodyPr/>
          <a:lstStyle/>
          <a:p>
            <a:r>
              <a:rPr lang="en-US"/>
              <a:t>Private &amp; Confidential: For internal use only</a:t>
            </a:r>
            <a:endParaRPr lang="en-US" dirty="0"/>
          </a:p>
        </p:txBody>
      </p:sp>
      <p:sp>
        <p:nvSpPr>
          <p:cNvPr id="16" name="Slide Number Placeholder 15">
            <a:extLst>
              <a:ext uri="{FF2B5EF4-FFF2-40B4-BE49-F238E27FC236}">
                <a16:creationId xmlns:a16="http://schemas.microsoft.com/office/drawing/2014/main" id="{EA8A1427-7C8E-4960-AD1A-EE7BCB37A41E}"/>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3" name="Text Placeholder 2">
            <a:extLst>
              <a:ext uri="{FF2B5EF4-FFF2-40B4-BE49-F238E27FC236}">
                <a16:creationId xmlns:a16="http://schemas.microsoft.com/office/drawing/2014/main" id="{8BFE508B-989B-490C-85A6-3693C2652335}"/>
              </a:ext>
            </a:extLst>
          </p:cNvPr>
          <p:cNvSpPr>
            <a:spLocks noGrp="1"/>
          </p:cNvSpPr>
          <p:nvPr>
            <p:ph type="body" sz="quarter" idx="13" hasCustomPrompt="1"/>
          </p:nvPr>
        </p:nvSpPr>
        <p:spPr>
          <a:xfrm>
            <a:off x="244475" y="5091305"/>
            <a:ext cx="1920240" cy="731520"/>
          </a:xfrm>
          <a:solidFill>
            <a:schemeClr val="tx2"/>
          </a:solidFill>
        </p:spPr>
        <p:txBody>
          <a:bodyPr anchor="ctr">
            <a:normAutofit/>
          </a:bodyPr>
          <a:lstStyle>
            <a:lvl1pPr marL="0" indent="0" algn="ctr">
              <a:buNone/>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$XX m</a:t>
            </a:r>
          </a:p>
        </p:txBody>
      </p:sp>
      <p:sp>
        <p:nvSpPr>
          <p:cNvPr id="10" name="Text Placeholder 2">
            <a:extLst>
              <a:ext uri="{FF2B5EF4-FFF2-40B4-BE49-F238E27FC236}">
                <a16:creationId xmlns:a16="http://schemas.microsoft.com/office/drawing/2014/main" id="{6550E2A6-BE2B-4C90-A76F-04732FEB448B}"/>
              </a:ext>
            </a:extLst>
          </p:cNvPr>
          <p:cNvSpPr>
            <a:spLocks noGrp="1"/>
          </p:cNvSpPr>
          <p:nvPr>
            <p:ph type="body" sz="quarter" idx="14" hasCustomPrompt="1"/>
          </p:nvPr>
        </p:nvSpPr>
        <p:spPr>
          <a:xfrm>
            <a:off x="2255562" y="5091305"/>
            <a:ext cx="1920240" cy="731520"/>
          </a:xfrm>
          <a:solidFill>
            <a:schemeClr val="tx2"/>
          </a:solidFill>
        </p:spPr>
        <p:txBody>
          <a:bodyPr anchor="ctr">
            <a:normAutofit/>
          </a:bodyPr>
          <a:lstStyle>
            <a:lvl1pPr marL="0" indent="0" algn="ctr">
              <a:buNone/>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XX %</a:t>
            </a:r>
          </a:p>
        </p:txBody>
      </p:sp>
      <p:sp>
        <p:nvSpPr>
          <p:cNvPr id="11" name="Text Placeholder 2">
            <a:extLst>
              <a:ext uri="{FF2B5EF4-FFF2-40B4-BE49-F238E27FC236}">
                <a16:creationId xmlns:a16="http://schemas.microsoft.com/office/drawing/2014/main" id="{2A7F37C3-8448-46A5-A8D2-A9951DB2A1D9}"/>
              </a:ext>
            </a:extLst>
          </p:cNvPr>
          <p:cNvSpPr>
            <a:spLocks noGrp="1"/>
          </p:cNvSpPr>
          <p:nvPr>
            <p:ph type="body" sz="quarter" idx="15" hasCustomPrompt="1"/>
          </p:nvPr>
        </p:nvSpPr>
        <p:spPr>
          <a:xfrm>
            <a:off x="247294" y="5822825"/>
            <a:ext cx="1920240" cy="457200"/>
          </a:xfrm>
          <a:solidFill>
            <a:schemeClr val="tx2"/>
          </a:solidFill>
        </p:spPr>
        <p:txBody>
          <a:bodyPr anchor="ctr">
            <a:normAutofit/>
          </a:bodyPr>
          <a:lstStyle>
            <a:lvl1pPr marL="0" indent="0" algn="ctr">
              <a:buNone/>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Explain what this metric is. e.g. media cost saved</a:t>
            </a:r>
          </a:p>
        </p:txBody>
      </p:sp>
      <p:sp>
        <p:nvSpPr>
          <p:cNvPr id="12" name="Text Placeholder 2">
            <a:extLst>
              <a:ext uri="{FF2B5EF4-FFF2-40B4-BE49-F238E27FC236}">
                <a16:creationId xmlns:a16="http://schemas.microsoft.com/office/drawing/2014/main" id="{725D4E51-781B-4FDC-9770-D155147DD57F}"/>
              </a:ext>
            </a:extLst>
          </p:cNvPr>
          <p:cNvSpPr>
            <a:spLocks noGrp="1"/>
          </p:cNvSpPr>
          <p:nvPr>
            <p:ph type="body" sz="quarter" idx="16" hasCustomPrompt="1"/>
          </p:nvPr>
        </p:nvSpPr>
        <p:spPr>
          <a:xfrm>
            <a:off x="2255562" y="5822825"/>
            <a:ext cx="1920240" cy="457200"/>
          </a:xfrm>
          <a:solidFill>
            <a:schemeClr val="tx2"/>
          </a:solidFill>
        </p:spPr>
        <p:txBody>
          <a:bodyPr anchor="ctr">
            <a:normAutofit/>
          </a:bodyPr>
          <a:lstStyle>
            <a:lvl1pPr marL="0" indent="0" algn="ctr">
              <a:buNone/>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Explain what this metric is. e.g. % reduction in media spend</a:t>
            </a:r>
          </a:p>
        </p:txBody>
      </p:sp>
      <p:sp>
        <p:nvSpPr>
          <p:cNvPr id="5" name="Text Placeholder 4">
            <a:extLst>
              <a:ext uri="{FF2B5EF4-FFF2-40B4-BE49-F238E27FC236}">
                <a16:creationId xmlns:a16="http://schemas.microsoft.com/office/drawing/2014/main" id="{9AD4179B-2C9D-4764-9862-BEF0113F0DEF}"/>
              </a:ext>
            </a:extLst>
          </p:cNvPr>
          <p:cNvSpPr>
            <a:spLocks noGrp="1"/>
          </p:cNvSpPr>
          <p:nvPr>
            <p:ph type="body" sz="quarter" idx="17" hasCustomPrompt="1"/>
          </p:nvPr>
        </p:nvSpPr>
        <p:spPr>
          <a:xfrm>
            <a:off x="244475" y="1062427"/>
            <a:ext cx="3930650" cy="3931920"/>
          </a:xfrm>
        </p:spPr>
        <p:txBody>
          <a:bodyPr>
            <a:normAutofit/>
          </a:bodyPr>
          <a:lstStyle>
            <a:lvl1pPr marL="0" indent="0">
              <a:lnSpc>
                <a:spcPct val="100000"/>
              </a:lnSpc>
              <a:spcBef>
                <a:spcPts val="1200"/>
              </a:spcBef>
              <a:buNone/>
              <a:defRPr sz="1200"/>
            </a:lvl1pPr>
            <a:lvl2pPr marL="457200" indent="-228600">
              <a:lnSpc>
                <a:spcPct val="100000"/>
              </a:lnSpc>
              <a:defRPr sz="1100"/>
            </a:lvl2pPr>
            <a:lvl3pPr marL="690563" indent="-228600">
              <a:lnSpc>
                <a:spcPct val="100000"/>
              </a:lnSpc>
              <a:defRPr sz="1050"/>
            </a:lvl3pPr>
            <a:lvl4pPr marL="914400" indent="-228600">
              <a:lnSpc>
                <a:spcPct val="100000"/>
              </a:lnSpc>
              <a:defRPr sz="1000"/>
            </a:lvl4pPr>
            <a:lvl5pPr marL="1147763" indent="-228600">
              <a:lnSpc>
                <a:spcPct val="100000"/>
              </a:lnSpc>
              <a:defRPr sz="1000"/>
            </a:lvl5pPr>
          </a:lstStyle>
          <a:p>
            <a:pPr lvl="0"/>
            <a:r>
              <a:rPr lang="en-US" dirty="0"/>
              <a:t>Write the case study as a story – not as bullet points.</a:t>
            </a:r>
            <a:br>
              <a:rPr lang="en-US" dirty="0"/>
            </a:br>
            <a:r>
              <a:rPr lang="en-US" dirty="0"/>
              <a:t>Start with the PROBLEM. The client should be in real trouble, and real people should be impacted.</a:t>
            </a:r>
            <a:br>
              <a:rPr lang="en-US" dirty="0"/>
            </a:br>
            <a:r>
              <a:rPr lang="en-US" dirty="0"/>
              <a:t>Explain </a:t>
            </a:r>
            <a:r>
              <a:rPr lang="en-US" dirty="0" err="1"/>
              <a:t>Gramener’s</a:t>
            </a:r>
            <a:r>
              <a:rPr lang="en-US" dirty="0"/>
              <a:t> APPROACH. Say what we did. Keep it short.</a:t>
            </a:r>
            <a:br>
              <a:rPr lang="en-US" dirty="0"/>
            </a:br>
            <a:r>
              <a:rPr lang="en-US" dirty="0"/>
              <a:t>Share the IMPACT. This should be quantitative – a number or percentage that’s impressive.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6CB583A-9B20-4737-B3BD-5363058DD1CB}"/>
              </a:ext>
            </a:extLst>
          </p:cNvPr>
          <p:cNvSpPr>
            <a:spLocks noGrp="1"/>
          </p:cNvSpPr>
          <p:nvPr>
            <p:ph sz="quarter" idx="18" hasCustomPrompt="1"/>
          </p:nvPr>
        </p:nvSpPr>
        <p:spPr>
          <a:xfrm>
            <a:off x="4358599" y="1067945"/>
            <a:ext cx="7585752" cy="5212080"/>
          </a:xfrm>
        </p:spPr>
        <p:txBody>
          <a:bodyPr>
            <a:normAutofit/>
          </a:bodyPr>
          <a:lstStyle>
            <a:lvl1pPr marL="0" indent="0" algn="ctr">
              <a:buNone/>
              <a:defRPr sz="1200"/>
            </a:lvl1pPr>
          </a:lstStyle>
          <a:p>
            <a:pPr lvl="0"/>
            <a:r>
              <a:rPr lang="en-US" dirty="0"/>
              <a:t>Insert a nice screenshot (maybe animated GIF) of solution</a:t>
            </a:r>
          </a:p>
        </p:txBody>
      </p:sp>
      <p:sp>
        <p:nvSpPr>
          <p:cNvPr id="17" name="Footnotes Placeholder">
            <a:extLst>
              <a:ext uri="{FF2B5EF4-FFF2-40B4-BE49-F238E27FC236}">
                <a16:creationId xmlns:a16="http://schemas.microsoft.com/office/drawing/2014/main" id="{E197AF30-4B57-4FBE-AF20-A70E5A100011}"/>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lvl1pPr>
          </a:lstStyle>
          <a:p>
            <a:pPr lvl="0"/>
            <a:r>
              <a:rPr lang="en-IN" dirty="0"/>
              <a:t>Footnotes and sources</a:t>
            </a:r>
          </a:p>
        </p:txBody>
      </p:sp>
    </p:spTree>
    <p:extLst>
      <p:ext uri="{BB962C8B-B14F-4D97-AF65-F5344CB8AC3E}">
        <p14:creationId xmlns:p14="http://schemas.microsoft.com/office/powerpoint/2010/main" val="30113876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tx2"/>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F4ECEE8A-E560-48B0-90C0-F504AFF1851F}"/>
              </a:ext>
            </a:extLst>
          </p:cNvPr>
          <p:cNvSpPr/>
          <p:nvPr userDrawn="1"/>
        </p:nvSpPr>
        <p:spPr>
          <a:xfrm>
            <a:off x="8204274" y="1234461"/>
            <a:ext cx="3749040" cy="5029200"/>
          </a:xfrm>
          <a:custGeom>
            <a:avLst/>
            <a:gdLst>
              <a:gd name="connsiteX0" fmla="*/ 731520 w 3749040"/>
              <a:gd name="connsiteY0" fmla="*/ 0 h 5330883"/>
              <a:gd name="connsiteX1" fmla="*/ 3017520 w 3749040"/>
              <a:gd name="connsiteY1" fmla="*/ 0 h 5330883"/>
              <a:gd name="connsiteX2" fmla="*/ 3520440 w 3749040"/>
              <a:gd name="connsiteY2" fmla="*/ 502920 h 5330883"/>
              <a:gd name="connsiteX3" fmla="*/ 3513073 w 3749040"/>
              <a:gd name="connsiteY3" fmla="*/ 576003 h 5330883"/>
              <a:gd name="connsiteX4" fmla="*/ 3749040 w 3749040"/>
              <a:gd name="connsiteY4" fmla="*/ 576003 h 5330883"/>
              <a:gd name="connsiteX5" fmla="*/ 3749040 w 3749040"/>
              <a:gd name="connsiteY5" fmla="*/ 5330883 h 5330883"/>
              <a:gd name="connsiteX6" fmla="*/ 0 w 3749040"/>
              <a:gd name="connsiteY6" fmla="*/ 5330883 h 5330883"/>
              <a:gd name="connsiteX7" fmla="*/ 0 w 3749040"/>
              <a:gd name="connsiteY7" fmla="*/ 576003 h 5330883"/>
              <a:gd name="connsiteX8" fmla="*/ 235967 w 3749040"/>
              <a:gd name="connsiteY8" fmla="*/ 576003 h 5330883"/>
              <a:gd name="connsiteX9" fmla="*/ 228600 w 3749040"/>
              <a:gd name="connsiteY9" fmla="*/ 502920 h 5330883"/>
              <a:gd name="connsiteX10" fmla="*/ 731520 w 3749040"/>
              <a:gd name="connsiteY10" fmla="*/ 0 h 533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9040" h="5330883">
                <a:moveTo>
                  <a:pt x="731520" y="0"/>
                </a:moveTo>
                <a:lnTo>
                  <a:pt x="3017520" y="0"/>
                </a:lnTo>
                <a:cubicBezTo>
                  <a:pt x="3295275" y="0"/>
                  <a:pt x="3520440" y="225165"/>
                  <a:pt x="3520440" y="502920"/>
                </a:cubicBezTo>
                <a:lnTo>
                  <a:pt x="3513073" y="576003"/>
                </a:lnTo>
                <a:lnTo>
                  <a:pt x="3749040" y="576003"/>
                </a:lnTo>
                <a:lnTo>
                  <a:pt x="3749040" y="5330883"/>
                </a:lnTo>
                <a:lnTo>
                  <a:pt x="0" y="5330883"/>
                </a:lnTo>
                <a:lnTo>
                  <a:pt x="0" y="576003"/>
                </a:lnTo>
                <a:lnTo>
                  <a:pt x="235967" y="576003"/>
                </a:lnTo>
                <a:lnTo>
                  <a:pt x="228600" y="502920"/>
                </a:lnTo>
                <a:cubicBezTo>
                  <a:pt x="228600" y="225165"/>
                  <a:pt x="453765" y="0"/>
                  <a:pt x="731520"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36" name="Freeform: Shape 35">
            <a:extLst>
              <a:ext uri="{FF2B5EF4-FFF2-40B4-BE49-F238E27FC236}">
                <a16:creationId xmlns:a16="http://schemas.microsoft.com/office/drawing/2014/main" id="{4C836F47-3793-48B0-8D53-D397E6C71BC6}"/>
              </a:ext>
            </a:extLst>
          </p:cNvPr>
          <p:cNvSpPr/>
          <p:nvPr userDrawn="1"/>
        </p:nvSpPr>
        <p:spPr>
          <a:xfrm>
            <a:off x="4224057" y="1234461"/>
            <a:ext cx="3749040" cy="5029200"/>
          </a:xfrm>
          <a:custGeom>
            <a:avLst/>
            <a:gdLst>
              <a:gd name="connsiteX0" fmla="*/ 731520 w 3749040"/>
              <a:gd name="connsiteY0" fmla="*/ 0 h 5330883"/>
              <a:gd name="connsiteX1" fmla="*/ 3017520 w 3749040"/>
              <a:gd name="connsiteY1" fmla="*/ 0 h 5330883"/>
              <a:gd name="connsiteX2" fmla="*/ 3520440 w 3749040"/>
              <a:gd name="connsiteY2" fmla="*/ 502920 h 5330883"/>
              <a:gd name="connsiteX3" fmla="*/ 3513073 w 3749040"/>
              <a:gd name="connsiteY3" fmla="*/ 576003 h 5330883"/>
              <a:gd name="connsiteX4" fmla="*/ 3749040 w 3749040"/>
              <a:gd name="connsiteY4" fmla="*/ 576003 h 5330883"/>
              <a:gd name="connsiteX5" fmla="*/ 3749040 w 3749040"/>
              <a:gd name="connsiteY5" fmla="*/ 5330883 h 5330883"/>
              <a:gd name="connsiteX6" fmla="*/ 0 w 3749040"/>
              <a:gd name="connsiteY6" fmla="*/ 5330883 h 5330883"/>
              <a:gd name="connsiteX7" fmla="*/ 0 w 3749040"/>
              <a:gd name="connsiteY7" fmla="*/ 576003 h 5330883"/>
              <a:gd name="connsiteX8" fmla="*/ 235967 w 3749040"/>
              <a:gd name="connsiteY8" fmla="*/ 576003 h 5330883"/>
              <a:gd name="connsiteX9" fmla="*/ 228600 w 3749040"/>
              <a:gd name="connsiteY9" fmla="*/ 502920 h 5330883"/>
              <a:gd name="connsiteX10" fmla="*/ 731520 w 3749040"/>
              <a:gd name="connsiteY10" fmla="*/ 0 h 533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9040" h="5330883">
                <a:moveTo>
                  <a:pt x="731520" y="0"/>
                </a:moveTo>
                <a:lnTo>
                  <a:pt x="3017520" y="0"/>
                </a:lnTo>
                <a:cubicBezTo>
                  <a:pt x="3295275" y="0"/>
                  <a:pt x="3520440" y="225165"/>
                  <a:pt x="3520440" y="502920"/>
                </a:cubicBezTo>
                <a:lnTo>
                  <a:pt x="3513073" y="576003"/>
                </a:lnTo>
                <a:lnTo>
                  <a:pt x="3749040" y="576003"/>
                </a:lnTo>
                <a:lnTo>
                  <a:pt x="3749040" y="5330883"/>
                </a:lnTo>
                <a:lnTo>
                  <a:pt x="0" y="5330883"/>
                </a:lnTo>
                <a:lnTo>
                  <a:pt x="0" y="576003"/>
                </a:lnTo>
                <a:lnTo>
                  <a:pt x="235967" y="576003"/>
                </a:lnTo>
                <a:lnTo>
                  <a:pt x="228600" y="502920"/>
                </a:lnTo>
                <a:cubicBezTo>
                  <a:pt x="228600" y="225165"/>
                  <a:pt x="453765" y="0"/>
                  <a:pt x="731520" y="0"/>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39" name="Freeform: Shape 38">
            <a:extLst>
              <a:ext uri="{FF2B5EF4-FFF2-40B4-BE49-F238E27FC236}">
                <a16:creationId xmlns:a16="http://schemas.microsoft.com/office/drawing/2014/main" id="{F85EE715-34AC-4750-B6EF-82A4BE70A336}"/>
              </a:ext>
            </a:extLst>
          </p:cNvPr>
          <p:cNvSpPr/>
          <p:nvPr userDrawn="1"/>
        </p:nvSpPr>
        <p:spPr>
          <a:xfrm>
            <a:off x="243840" y="1234461"/>
            <a:ext cx="3749040" cy="5029200"/>
          </a:xfrm>
          <a:custGeom>
            <a:avLst/>
            <a:gdLst>
              <a:gd name="connsiteX0" fmla="*/ 731520 w 3749040"/>
              <a:gd name="connsiteY0" fmla="*/ 0 h 5330883"/>
              <a:gd name="connsiteX1" fmla="*/ 3017520 w 3749040"/>
              <a:gd name="connsiteY1" fmla="*/ 0 h 5330883"/>
              <a:gd name="connsiteX2" fmla="*/ 3520440 w 3749040"/>
              <a:gd name="connsiteY2" fmla="*/ 502920 h 5330883"/>
              <a:gd name="connsiteX3" fmla="*/ 3513073 w 3749040"/>
              <a:gd name="connsiteY3" fmla="*/ 576003 h 5330883"/>
              <a:gd name="connsiteX4" fmla="*/ 3749040 w 3749040"/>
              <a:gd name="connsiteY4" fmla="*/ 576003 h 5330883"/>
              <a:gd name="connsiteX5" fmla="*/ 3749040 w 3749040"/>
              <a:gd name="connsiteY5" fmla="*/ 5330883 h 5330883"/>
              <a:gd name="connsiteX6" fmla="*/ 0 w 3749040"/>
              <a:gd name="connsiteY6" fmla="*/ 5330883 h 5330883"/>
              <a:gd name="connsiteX7" fmla="*/ 0 w 3749040"/>
              <a:gd name="connsiteY7" fmla="*/ 576003 h 5330883"/>
              <a:gd name="connsiteX8" fmla="*/ 235967 w 3749040"/>
              <a:gd name="connsiteY8" fmla="*/ 576003 h 5330883"/>
              <a:gd name="connsiteX9" fmla="*/ 228600 w 3749040"/>
              <a:gd name="connsiteY9" fmla="*/ 502920 h 5330883"/>
              <a:gd name="connsiteX10" fmla="*/ 731520 w 3749040"/>
              <a:gd name="connsiteY10" fmla="*/ 0 h 5330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49040" h="5330883">
                <a:moveTo>
                  <a:pt x="731520" y="0"/>
                </a:moveTo>
                <a:lnTo>
                  <a:pt x="3017520" y="0"/>
                </a:lnTo>
                <a:cubicBezTo>
                  <a:pt x="3295275" y="0"/>
                  <a:pt x="3520440" y="225165"/>
                  <a:pt x="3520440" y="502920"/>
                </a:cubicBezTo>
                <a:lnTo>
                  <a:pt x="3513073" y="576003"/>
                </a:lnTo>
                <a:lnTo>
                  <a:pt x="3749040" y="576003"/>
                </a:lnTo>
                <a:lnTo>
                  <a:pt x="3749040" y="5330883"/>
                </a:lnTo>
                <a:lnTo>
                  <a:pt x="0" y="5330883"/>
                </a:lnTo>
                <a:lnTo>
                  <a:pt x="0" y="576003"/>
                </a:lnTo>
                <a:lnTo>
                  <a:pt x="235967" y="576003"/>
                </a:lnTo>
                <a:lnTo>
                  <a:pt x="228600" y="502920"/>
                </a:lnTo>
                <a:cubicBezTo>
                  <a:pt x="228600" y="225165"/>
                  <a:pt x="453765" y="0"/>
                  <a:pt x="731520"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
        <p:nvSpPr>
          <p:cNvPr id="41" name="TextBox 40">
            <a:extLst>
              <a:ext uri="{FF2B5EF4-FFF2-40B4-BE49-F238E27FC236}">
                <a16:creationId xmlns:a16="http://schemas.microsoft.com/office/drawing/2014/main" id="{85BF285C-49D5-4257-B7D4-6AE775E0FD11}"/>
              </a:ext>
            </a:extLst>
          </p:cNvPr>
          <p:cNvSpPr txBox="1"/>
          <p:nvPr userDrawn="1"/>
        </p:nvSpPr>
        <p:spPr>
          <a:xfrm>
            <a:off x="1380608" y="1494347"/>
            <a:ext cx="2194560" cy="461665"/>
          </a:xfrm>
          <a:prstGeom prst="rect">
            <a:avLst/>
          </a:prstGeom>
          <a:noFill/>
        </p:spPr>
        <p:txBody>
          <a:bodyPr wrap="square" rtlCol="0" anchor="ctr">
            <a:spAutoFit/>
          </a:bodyPr>
          <a:lstStyle/>
          <a:p>
            <a:r>
              <a:rPr lang="en-US" sz="2400" b="1" cap="all" baseline="0" dirty="0">
                <a:latin typeface="+mj-lt"/>
              </a:rPr>
              <a:t>Problem</a:t>
            </a:r>
            <a:endParaRPr lang="en-US" sz="1400" b="1" cap="all" baseline="0" dirty="0">
              <a:latin typeface="+mj-lt"/>
            </a:endParaRPr>
          </a:p>
        </p:txBody>
      </p:sp>
      <p:sp>
        <p:nvSpPr>
          <p:cNvPr id="42" name="TextBox 41">
            <a:extLst>
              <a:ext uri="{FF2B5EF4-FFF2-40B4-BE49-F238E27FC236}">
                <a16:creationId xmlns:a16="http://schemas.microsoft.com/office/drawing/2014/main" id="{D6750B17-B41D-482E-8494-7230AFF8403A}"/>
              </a:ext>
            </a:extLst>
          </p:cNvPr>
          <p:cNvSpPr txBox="1"/>
          <p:nvPr userDrawn="1"/>
        </p:nvSpPr>
        <p:spPr>
          <a:xfrm>
            <a:off x="5379559" y="1494347"/>
            <a:ext cx="2194560" cy="461665"/>
          </a:xfrm>
          <a:prstGeom prst="rect">
            <a:avLst/>
          </a:prstGeom>
          <a:noFill/>
        </p:spPr>
        <p:txBody>
          <a:bodyPr wrap="square" rtlCol="0" anchor="ctr">
            <a:spAutoFit/>
          </a:bodyPr>
          <a:lstStyle/>
          <a:p>
            <a:r>
              <a:rPr lang="en-US" sz="2400" b="1" cap="all" baseline="0" dirty="0">
                <a:latin typeface="+mj-lt"/>
              </a:rPr>
              <a:t>Approach</a:t>
            </a:r>
            <a:endParaRPr lang="en-US" sz="1400" b="1" cap="all" baseline="0" dirty="0">
              <a:latin typeface="+mj-lt"/>
            </a:endParaRPr>
          </a:p>
        </p:txBody>
      </p:sp>
      <p:sp>
        <p:nvSpPr>
          <p:cNvPr id="43" name="TextBox 42">
            <a:extLst>
              <a:ext uri="{FF2B5EF4-FFF2-40B4-BE49-F238E27FC236}">
                <a16:creationId xmlns:a16="http://schemas.microsoft.com/office/drawing/2014/main" id="{DAD4479E-138A-472C-B1B1-0B9A27D2E95C}"/>
              </a:ext>
            </a:extLst>
          </p:cNvPr>
          <p:cNvSpPr txBox="1"/>
          <p:nvPr userDrawn="1"/>
        </p:nvSpPr>
        <p:spPr>
          <a:xfrm>
            <a:off x="9342792" y="1494347"/>
            <a:ext cx="2194560" cy="461665"/>
          </a:xfrm>
          <a:prstGeom prst="rect">
            <a:avLst/>
          </a:prstGeom>
          <a:noFill/>
        </p:spPr>
        <p:txBody>
          <a:bodyPr wrap="square" rtlCol="0" anchor="ctr">
            <a:spAutoFit/>
          </a:bodyPr>
          <a:lstStyle/>
          <a:p>
            <a:r>
              <a:rPr lang="en-US" sz="2400" b="1" cap="all" baseline="0" dirty="0">
                <a:latin typeface="+mj-lt"/>
              </a:rPr>
              <a:t>Outcome</a:t>
            </a:r>
            <a:endParaRPr lang="en-US" sz="1400" b="1" cap="all" baseline="0" dirty="0">
              <a:latin typeface="+mj-lt"/>
            </a:endParaRPr>
          </a:p>
        </p:txBody>
      </p:sp>
      <p:sp>
        <p:nvSpPr>
          <p:cNvPr id="47" name="Oval 44">
            <a:extLst>
              <a:ext uri="{FF2B5EF4-FFF2-40B4-BE49-F238E27FC236}">
                <a16:creationId xmlns:a16="http://schemas.microsoft.com/office/drawing/2014/main" id="{10C3A3D3-5010-48E2-953A-DFCD1F307FE6}"/>
              </a:ext>
            </a:extLst>
          </p:cNvPr>
          <p:cNvSpPr/>
          <p:nvPr userDrawn="1"/>
        </p:nvSpPr>
        <p:spPr>
          <a:xfrm>
            <a:off x="8542342" y="1313700"/>
            <a:ext cx="822960" cy="822960"/>
          </a:xfrm>
          <a:prstGeom prst="ellipse">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6">
            <a:extLst>
              <a:ext uri="{FF2B5EF4-FFF2-40B4-BE49-F238E27FC236}">
                <a16:creationId xmlns:a16="http://schemas.microsoft.com/office/drawing/2014/main" id="{944A6AF8-EC79-4787-8CA3-97B7BCFA2BF9}"/>
              </a:ext>
            </a:extLst>
          </p:cNvPr>
          <p:cNvSpPr/>
          <p:nvPr userDrawn="1"/>
        </p:nvSpPr>
        <p:spPr>
          <a:xfrm>
            <a:off x="4553737" y="1313700"/>
            <a:ext cx="822960" cy="82296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9A07571-1E6A-4A8A-9A50-1E24DB6A5853}"/>
              </a:ext>
            </a:extLst>
          </p:cNvPr>
          <p:cNvSpPr/>
          <p:nvPr/>
        </p:nvSpPr>
        <p:spPr>
          <a:xfrm>
            <a:off x="555482" y="1313700"/>
            <a:ext cx="822960" cy="822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5" descr="Star">
            <a:extLst>
              <a:ext uri="{FF2B5EF4-FFF2-40B4-BE49-F238E27FC236}">
                <a16:creationId xmlns:a16="http://schemas.microsoft.com/office/drawing/2014/main" id="{7507916F-A31D-4F78-9101-A6AEC0D494D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564853" y="1336211"/>
            <a:ext cx="777939" cy="777939"/>
          </a:xfrm>
          <a:prstGeom prst="rect">
            <a:avLst/>
          </a:prstGeom>
        </p:spPr>
      </p:pic>
      <p:pic>
        <p:nvPicPr>
          <p:cNvPr id="46" name="Graphic 47" descr="Circles with arrows">
            <a:extLst>
              <a:ext uri="{FF2B5EF4-FFF2-40B4-BE49-F238E27FC236}">
                <a16:creationId xmlns:a16="http://schemas.microsoft.com/office/drawing/2014/main" id="{BCE73BFC-89B0-4DAE-8296-2FFC52EC7880}"/>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41537" y="1301500"/>
            <a:ext cx="847360" cy="847360"/>
          </a:xfrm>
          <a:prstGeom prst="rect">
            <a:avLst/>
          </a:prstGeom>
        </p:spPr>
      </p:pic>
      <p:pic>
        <p:nvPicPr>
          <p:cNvPr id="50" name="Graphic 49" descr="Lightbulb and gear">
            <a:extLst>
              <a:ext uri="{FF2B5EF4-FFF2-40B4-BE49-F238E27FC236}">
                <a16:creationId xmlns:a16="http://schemas.microsoft.com/office/drawing/2014/main" id="{1A6E5B51-2458-4738-A905-7EAA77FEBE3A}"/>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01202" y="1359420"/>
            <a:ext cx="731520" cy="731520"/>
          </a:xfrm>
          <a:prstGeom prst="rect">
            <a:avLst/>
          </a:prstGeom>
        </p:spPr>
      </p:pic>
      <p:sp>
        <p:nvSpPr>
          <p:cNvPr id="30" name="Title Placeholder 1">
            <a:extLst>
              <a:ext uri="{FF2B5EF4-FFF2-40B4-BE49-F238E27FC236}">
                <a16:creationId xmlns:a16="http://schemas.microsoft.com/office/drawing/2014/main" id="{1CA0593E-811B-4BC2-BBFA-E97F67F7FDE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defRPr>
            </a:lvl1pPr>
          </a:lstStyle>
          <a:p>
            <a:r>
              <a:rPr lang="en-US" dirty="0"/>
              <a:t>Case study headline. What one sentence should the audience take away?</a:t>
            </a:r>
          </a:p>
        </p:txBody>
      </p:sp>
      <p:pic>
        <p:nvPicPr>
          <p:cNvPr id="55" name="Gramener small">
            <a:extLst>
              <a:ext uri="{FF2B5EF4-FFF2-40B4-BE49-F238E27FC236}">
                <a16:creationId xmlns:a16="http://schemas.microsoft.com/office/drawing/2014/main" id="{5A2D0B32-EEBD-438A-9D3D-478807FF2E1C}"/>
              </a:ext>
            </a:extLst>
          </p:cNvPr>
          <p:cNvPicPr>
            <a:picLocks noChangeAspect="1"/>
          </p:cNvPicPr>
          <p:nvPr userDrawn="1"/>
        </p:nvPicPr>
        <p:blipFill>
          <a:blip r:embed="rId8" cstate="email">
            <a:lum bright="70000" contrast="-70000"/>
            <a:extLst>
              <a:ext uri="{28A0092B-C50C-407E-A947-70E740481C1C}">
                <a14:useLocalDpi xmlns:a14="http://schemas.microsoft.com/office/drawing/2010/main"/>
              </a:ext>
            </a:extLst>
          </a:blip>
          <a:stretch>
            <a:fillRect/>
          </a:stretch>
        </p:blipFill>
        <p:spPr>
          <a:xfrm>
            <a:off x="245712" y="6384569"/>
            <a:ext cx="297567" cy="365760"/>
          </a:xfrm>
          <a:prstGeom prst="rect">
            <a:avLst/>
          </a:prstGeom>
        </p:spPr>
      </p:pic>
      <p:sp>
        <p:nvSpPr>
          <p:cNvPr id="3" name="Text Placeholder 2"/>
          <p:cNvSpPr>
            <a:spLocks noGrp="1"/>
          </p:cNvSpPr>
          <p:nvPr>
            <p:ph type="body" sz="quarter" idx="10" hasCustomPrompt="1"/>
          </p:nvPr>
        </p:nvSpPr>
        <p:spPr>
          <a:xfrm>
            <a:off x="289560" y="2240301"/>
            <a:ext cx="3657600" cy="4023360"/>
          </a:xfrm>
          <a:noFill/>
        </p:spPr>
        <p:txBody>
          <a:bodyPr>
            <a:noAutofit/>
          </a:bodyPr>
          <a:lstStyle>
            <a:lvl1pPr marL="0" indent="0">
              <a:lnSpc>
                <a:spcPct val="120000"/>
              </a:lnSpc>
              <a:buNone/>
              <a:defRPr sz="1800">
                <a:solidFill>
                  <a:schemeClr val="tx1"/>
                </a:solidFill>
                <a:latin typeface="+mn-lt"/>
              </a:defRPr>
            </a:lvl1pPr>
          </a:lstStyle>
          <a:p>
            <a:pPr lvl="0"/>
            <a:r>
              <a:rPr lang="en-US" dirty="0"/>
              <a:t>Who’s the client? What was their business problem? What was the impact? Make the audience feel their pain.</a:t>
            </a:r>
          </a:p>
        </p:txBody>
      </p:sp>
      <p:sp>
        <p:nvSpPr>
          <p:cNvPr id="17" name="Text Placeholder 16"/>
          <p:cNvSpPr>
            <a:spLocks noGrp="1"/>
          </p:cNvSpPr>
          <p:nvPr>
            <p:ph type="body" sz="quarter" idx="11" hasCustomPrompt="1"/>
          </p:nvPr>
        </p:nvSpPr>
        <p:spPr>
          <a:xfrm>
            <a:off x="4269777" y="2240301"/>
            <a:ext cx="3657600" cy="4023360"/>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lvl1pPr marL="0" marR="0" indent="0" algn="l" defTabSz="457200" rtl="0" eaLnBrk="1" fontAlgn="auto" latinLnBrk="0" hangingPunct="1">
              <a:lnSpc>
                <a:spcPct val="100000"/>
              </a:lnSpc>
              <a:spcBef>
                <a:spcPts val="1000"/>
              </a:spcBef>
              <a:spcAft>
                <a:spcPts val="0"/>
              </a:spcAft>
              <a:buClrTx/>
              <a:buSzTx/>
              <a:buFont typeface="Arial" panose="020B0604020202020204" pitchFamily="34" charset="0"/>
              <a:buNone/>
              <a:tabLst/>
              <a:defRPr lang="en-US" sz="1800">
                <a:solidFill>
                  <a:schemeClr val="tx1"/>
                </a:solidFill>
                <a:latin typeface="+mn-lt"/>
              </a:defRPr>
            </a:lvl1pPr>
            <a:lvl2pPr>
              <a:defRPr lang="en-US" sz="1800" smtClean="0">
                <a:solidFill>
                  <a:schemeClr val="lt1"/>
                </a:solidFill>
              </a:defRPr>
            </a:lvl2pPr>
            <a:lvl3pPr>
              <a:defRPr lang="en-US" smtClean="0">
                <a:solidFill>
                  <a:schemeClr val="lt1"/>
                </a:solidFill>
              </a:defRPr>
            </a:lvl3pPr>
            <a:lvl4pPr>
              <a:defRPr lang="en-US" sz="1800" smtClean="0">
                <a:solidFill>
                  <a:schemeClr val="lt1"/>
                </a:solidFill>
              </a:defRPr>
            </a:lvl4pPr>
            <a:lvl5pPr>
              <a:defRPr lang="en-GB" sz="1800">
                <a:solidFill>
                  <a:schemeClr val="lt1"/>
                </a:solidFill>
              </a:defRPr>
            </a:lvl5pPr>
          </a:lstStyle>
          <a:p>
            <a:pPr marL="0" marR="0" lvl="0" indent="0" algn="l" defTabSz="457200" rtl="0" eaLnBrk="1" fontAlgn="auto" latinLnBrk="0" hangingPunct="1">
              <a:lnSpc>
                <a:spcPct val="120000"/>
              </a:lnSpc>
              <a:spcBef>
                <a:spcPts val="1000"/>
              </a:spcBef>
              <a:spcAft>
                <a:spcPts val="0"/>
              </a:spcAft>
              <a:buClrTx/>
              <a:buSzTx/>
              <a:buFont typeface="Arial" panose="020B0604020202020204" pitchFamily="34" charset="0"/>
              <a:buNone/>
              <a:tabLst/>
              <a:defRPr/>
            </a:pPr>
            <a:r>
              <a:rPr lang="en-US" dirty="0"/>
              <a:t>What was different about our approach? Why are we best suited to do this?</a:t>
            </a:r>
          </a:p>
        </p:txBody>
      </p:sp>
      <p:sp>
        <p:nvSpPr>
          <p:cNvPr id="22" name="Text Placeholder 21"/>
          <p:cNvSpPr>
            <a:spLocks noGrp="1"/>
          </p:cNvSpPr>
          <p:nvPr>
            <p:ph type="body" sz="quarter" idx="12" hasCustomPrompt="1"/>
          </p:nvPr>
        </p:nvSpPr>
        <p:spPr>
          <a:xfrm>
            <a:off x="8249994" y="2240301"/>
            <a:ext cx="3657600" cy="4023360"/>
          </a:xfr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Autofit/>
          </a:bodyPr>
          <a:lstStyle>
            <a:lvl1pPr>
              <a:lnSpc>
                <a:spcPct val="100000"/>
              </a:lnSpc>
              <a:spcBef>
                <a:spcPts val="1000"/>
              </a:spcBef>
              <a:spcAft>
                <a:spcPts val="0"/>
              </a:spcAft>
              <a:defRPr lang="en-US" sz="1800" smtClean="0">
                <a:solidFill>
                  <a:schemeClr val="tx1"/>
                </a:solidFill>
                <a:latin typeface="+mn-lt"/>
              </a:defRPr>
            </a:lvl1pPr>
            <a:lvl2pPr>
              <a:defRPr lang="en-US" sz="1800" smtClean="0">
                <a:solidFill>
                  <a:schemeClr val="lt1"/>
                </a:solidFill>
              </a:defRPr>
            </a:lvl2pPr>
            <a:lvl3pPr>
              <a:defRPr lang="en-US" smtClean="0">
                <a:solidFill>
                  <a:schemeClr val="lt1"/>
                </a:solidFill>
              </a:defRPr>
            </a:lvl3pPr>
            <a:lvl4pPr>
              <a:defRPr lang="en-US" sz="1800" smtClean="0">
                <a:solidFill>
                  <a:schemeClr val="lt1"/>
                </a:solidFill>
              </a:defRPr>
            </a:lvl4pPr>
            <a:lvl5pPr>
              <a:defRPr lang="en-GB" sz="1800">
                <a:solidFill>
                  <a:schemeClr val="lt1"/>
                </a:solidFill>
              </a:defRPr>
            </a:lvl5pPr>
          </a:lstStyle>
          <a:p>
            <a:pPr marL="0" marR="0" lvl="0" indent="0" algn="l" defTabSz="457200" rtl="0" eaLnBrk="1" fontAlgn="auto" latinLnBrk="0" hangingPunct="1">
              <a:lnSpc>
                <a:spcPct val="120000"/>
              </a:lnSpc>
              <a:spcBef>
                <a:spcPts val="1000"/>
              </a:spcBef>
              <a:spcAft>
                <a:spcPts val="0"/>
              </a:spcAft>
              <a:buClrTx/>
              <a:buSzTx/>
              <a:buFont typeface="Arial" panose="020B0604020202020204" pitchFamily="34" charset="0"/>
              <a:buNone/>
              <a:tabLst/>
              <a:defRPr/>
            </a:pPr>
            <a:r>
              <a:rPr lang="en-US" dirty="0"/>
              <a:t>What was the business impact to the client? How were they better off? Can we measure this?</a:t>
            </a:r>
          </a:p>
        </p:txBody>
      </p:sp>
      <p:sp>
        <p:nvSpPr>
          <p:cNvPr id="51" name="Layout">
            <a:hlinkClick r:id="rId9" tooltip="Share your feedback about this template"/>
            <a:extLst>
              <a:ext uri="{FF2B5EF4-FFF2-40B4-BE49-F238E27FC236}">
                <a16:creationId xmlns:a16="http://schemas.microsoft.com/office/drawing/2014/main" id="{48E91534-4703-4E68-8EBF-C8B8EA948952}"/>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Case Study</a:t>
            </a:r>
          </a:p>
        </p:txBody>
      </p:sp>
      <p:sp>
        <p:nvSpPr>
          <p:cNvPr id="6" name="Date Placeholder 5">
            <a:extLst>
              <a:ext uri="{FF2B5EF4-FFF2-40B4-BE49-F238E27FC236}">
                <a16:creationId xmlns:a16="http://schemas.microsoft.com/office/drawing/2014/main" id="{22544F70-55E6-4D8A-A829-7B942AF5F1DA}"/>
              </a:ext>
            </a:extLst>
          </p:cNvPr>
          <p:cNvSpPr>
            <a:spLocks noGrp="1"/>
          </p:cNvSpPr>
          <p:nvPr>
            <p:ph type="dt" sz="half" idx="13"/>
          </p:nvPr>
        </p:nvSpPr>
        <p:spPr/>
        <p:txBody>
          <a:bodyPr/>
          <a:lstStyle>
            <a:lvl1pPr>
              <a:defRPr>
                <a:solidFill>
                  <a:schemeClr val="bg1"/>
                </a:solidFill>
              </a:defRPr>
            </a:lvl1pPr>
          </a:lstStyle>
          <a:p>
            <a:fld id="{C68083EB-BBD0-4E47-9B30-29AA5220AED4}" type="datetime1">
              <a:rPr lang="en-US" smtClean="0"/>
              <a:t>8/2/23</a:t>
            </a:fld>
            <a:endParaRPr lang="en-US" dirty="0"/>
          </a:p>
        </p:txBody>
      </p:sp>
      <p:sp>
        <p:nvSpPr>
          <p:cNvPr id="7" name="Footer Placeholder 6">
            <a:extLst>
              <a:ext uri="{FF2B5EF4-FFF2-40B4-BE49-F238E27FC236}">
                <a16:creationId xmlns:a16="http://schemas.microsoft.com/office/drawing/2014/main" id="{15F69DB9-7140-4AFE-8144-838D17391DE7}"/>
              </a:ext>
            </a:extLst>
          </p:cNvPr>
          <p:cNvSpPr>
            <a:spLocks noGrp="1"/>
          </p:cNvSpPr>
          <p:nvPr>
            <p:ph type="ftr" sz="quarter" idx="14"/>
          </p:nvPr>
        </p:nvSpPr>
        <p:spPr/>
        <p:txBody>
          <a:bodyPr/>
          <a:lstStyle>
            <a:lvl1pPr>
              <a:defRPr>
                <a:solidFill>
                  <a:schemeClr val="bg1"/>
                </a:solidFill>
              </a:defRPr>
            </a:lvl1pPr>
          </a:lstStyle>
          <a:p>
            <a:r>
              <a:rPr lang="en-US"/>
              <a:t>Private &amp; Confidential: For internal use only</a:t>
            </a:r>
            <a:endParaRPr lang="en-US" dirty="0"/>
          </a:p>
        </p:txBody>
      </p:sp>
      <p:sp>
        <p:nvSpPr>
          <p:cNvPr id="8" name="Slide Number Placeholder 7">
            <a:extLst>
              <a:ext uri="{FF2B5EF4-FFF2-40B4-BE49-F238E27FC236}">
                <a16:creationId xmlns:a16="http://schemas.microsoft.com/office/drawing/2014/main" id="{5E805AC6-BAEB-441C-91E6-3FD7A2696B6D}"/>
              </a:ext>
            </a:extLst>
          </p:cNvPr>
          <p:cNvSpPr>
            <a:spLocks noGrp="1"/>
          </p:cNvSpPr>
          <p:nvPr>
            <p:ph type="sldNum" sz="quarter" idx="15"/>
          </p:nvPr>
        </p:nvSpPr>
        <p:spPr/>
        <p:txBody>
          <a:bodyPr/>
          <a:lstStyle>
            <a:lvl1pPr>
              <a:defRPr>
                <a:solidFill>
                  <a:schemeClr val="bg1"/>
                </a:solidFill>
              </a:defRPr>
            </a:lvl1pPr>
          </a:lstStyle>
          <a:p>
            <a:fld id="{E08A2EAE-61F0-4E80-AF13-6C345B2B49E7}" type="slidenum">
              <a:rPr lang="en-US" smtClean="0"/>
              <a:pPr/>
              <a:t>‹#›</a:t>
            </a:fld>
            <a:endParaRPr lang="en-US" dirty="0"/>
          </a:p>
        </p:txBody>
      </p:sp>
      <p:sp>
        <p:nvSpPr>
          <p:cNvPr id="23" name="Footnotes Placeholder">
            <a:extLst>
              <a:ext uri="{FF2B5EF4-FFF2-40B4-BE49-F238E27FC236}">
                <a16:creationId xmlns:a16="http://schemas.microsoft.com/office/drawing/2014/main" id="{88E2A19A-3C45-4B9A-9F18-15EA518FB674}"/>
              </a:ext>
            </a:extLst>
          </p:cNvPr>
          <p:cNvSpPr>
            <a:spLocks noGrp="1"/>
          </p:cNvSpPr>
          <p:nvPr>
            <p:ph type="body" sz="quarter" idx="20" hasCustomPrompt="1"/>
          </p:nvPr>
        </p:nvSpPr>
        <p:spPr>
          <a:xfrm>
            <a:off x="609600" y="6386791"/>
            <a:ext cx="9783763" cy="363538"/>
          </a:xfrm>
        </p:spPr>
        <p:txBody>
          <a:bodyPr anchor="ctr">
            <a:normAutofit/>
          </a:bodyPr>
          <a:lstStyle>
            <a:lvl1pPr marL="119063" indent="-119063">
              <a:lnSpc>
                <a:spcPct val="100000"/>
              </a:lnSpc>
              <a:spcBef>
                <a:spcPts val="0"/>
              </a:spcBef>
              <a:buFont typeface="+mj-lt"/>
              <a:buAutoNum type="arabicPeriod"/>
              <a:defRPr sz="800">
                <a:solidFill>
                  <a:schemeClr val="bg1"/>
                </a:solidFill>
              </a:defRPr>
            </a:lvl1pPr>
          </a:lstStyle>
          <a:p>
            <a:pPr lvl="0"/>
            <a:r>
              <a:rPr lang="en-IN" dirty="0"/>
              <a:t>Footnotes and sources</a:t>
            </a:r>
          </a:p>
        </p:txBody>
      </p:sp>
    </p:spTree>
    <p:extLst>
      <p:ext uri="{BB962C8B-B14F-4D97-AF65-F5344CB8AC3E}">
        <p14:creationId xmlns:p14="http://schemas.microsoft.com/office/powerpoint/2010/main" val="8311850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itle Background">
            <a:extLst>
              <a:ext uri="{FF2B5EF4-FFF2-40B4-BE49-F238E27FC236}">
                <a16:creationId xmlns:a16="http://schemas.microsoft.com/office/drawing/2014/main" id="{775AE7F2-F58B-4B51-81AA-B323C66D19E2}"/>
              </a:ext>
            </a:extLst>
          </p:cNvPr>
          <p:cNvSpPr/>
          <p:nvPr userDrawn="1"/>
        </p:nvSpPr>
        <p:spPr>
          <a:xfrm>
            <a:off x="1" y="0"/>
            <a:ext cx="612648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52899-D7C0-4A87-8FC4-C7F770D9E5A3}"/>
              </a:ext>
            </a:extLst>
          </p:cNvPr>
          <p:cNvSpPr>
            <a:spLocks noGrp="1"/>
          </p:cNvSpPr>
          <p:nvPr>
            <p:ph type="title" hasCustomPrompt="1"/>
          </p:nvPr>
        </p:nvSpPr>
        <p:spPr>
          <a:xfrm>
            <a:off x="283143" y="2355699"/>
            <a:ext cx="5486400" cy="1828800"/>
          </a:xfrm>
        </p:spPr>
        <p:txBody>
          <a:bodyPr>
            <a:normAutofit/>
          </a:bodyPr>
          <a:lstStyle>
            <a:lvl1pPr>
              <a:defRPr sz="4800">
                <a:solidFill>
                  <a:schemeClr val="bg1"/>
                </a:solidFill>
                <a:latin typeface="+mj-lt"/>
              </a:defRPr>
            </a:lvl1pPr>
          </a:lstStyle>
          <a:p>
            <a:r>
              <a:rPr lang="en-US" dirty="0"/>
              <a:t>Section heading</a:t>
            </a:r>
          </a:p>
        </p:txBody>
      </p:sp>
      <p:sp>
        <p:nvSpPr>
          <p:cNvPr id="3" name="Date Placeholder 2">
            <a:extLst>
              <a:ext uri="{FF2B5EF4-FFF2-40B4-BE49-F238E27FC236}">
                <a16:creationId xmlns:a16="http://schemas.microsoft.com/office/drawing/2014/main" id="{3E719A17-13E4-48F2-BE57-975A0767D1BC}"/>
              </a:ext>
            </a:extLst>
          </p:cNvPr>
          <p:cNvSpPr>
            <a:spLocks noGrp="1"/>
          </p:cNvSpPr>
          <p:nvPr>
            <p:ph type="dt" sz="half" idx="10"/>
          </p:nvPr>
        </p:nvSpPr>
        <p:spPr/>
        <p:txBody>
          <a:bodyPr/>
          <a:lstStyle/>
          <a:p>
            <a:fld id="{BB42D404-00A3-4882-870E-1D7DD6F4FCEF}" type="datetime1">
              <a:rPr lang="en-US" smtClean="0"/>
              <a:t>8/2/23</a:t>
            </a:fld>
            <a:endParaRPr lang="en-US" dirty="0"/>
          </a:p>
        </p:txBody>
      </p:sp>
      <p:sp>
        <p:nvSpPr>
          <p:cNvPr id="4" name="Footer Placeholder 3">
            <a:extLst>
              <a:ext uri="{FF2B5EF4-FFF2-40B4-BE49-F238E27FC236}">
                <a16:creationId xmlns:a16="http://schemas.microsoft.com/office/drawing/2014/main" id="{61D06963-60E3-4FA7-AEFA-4C03F34C5217}"/>
              </a:ext>
            </a:extLst>
          </p:cNvPr>
          <p:cNvSpPr>
            <a:spLocks noGrp="1"/>
          </p:cNvSpPr>
          <p:nvPr>
            <p:ph type="ftr" sz="quarter" idx="11"/>
          </p:nvPr>
        </p:nvSpPr>
        <p:spPr/>
        <p:txBody>
          <a:bodyPr/>
          <a:lstStyle/>
          <a:p>
            <a:r>
              <a:rPr lang="en-US"/>
              <a:t>Private &amp; Confidential: For internal use only</a:t>
            </a:r>
            <a:endParaRPr lang="en-US" dirty="0"/>
          </a:p>
        </p:txBody>
      </p:sp>
      <p:sp>
        <p:nvSpPr>
          <p:cNvPr id="5" name="Slide Number Placeholder 4">
            <a:extLst>
              <a:ext uri="{FF2B5EF4-FFF2-40B4-BE49-F238E27FC236}">
                <a16:creationId xmlns:a16="http://schemas.microsoft.com/office/drawing/2014/main" id="{F6E5AAB9-3279-429B-B51A-2CFA210AAA5D}"/>
              </a:ext>
            </a:extLst>
          </p:cNvPr>
          <p:cNvSpPr>
            <a:spLocks noGrp="1"/>
          </p:cNvSpPr>
          <p:nvPr>
            <p:ph type="sldNum" sz="quarter" idx="12"/>
          </p:nvPr>
        </p:nvSpPr>
        <p:spPr/>
        <p:txBody>
          <a:bodyPr/>
          <a:lstStyle/>
          <a:p>
            <a:fld id="{E08A2EAE-61F0-4E80-AF13-6C345B2B49E7}" type="slidenum">
              <a:rPr lang="en-US" smtClean="0"/>
              <a:pPr/>
              <a:t>‹#›</a:t>
            </a:fld>
            <a:endParaRPr lang="en-US" dirty="0"/>
          </a:p>
        </p:txBody>
      </p:sp>
      <p:pic>
        <p:nvPicPr>
          <p:cNvPr id="6" name="Graphic 7">
            <a:extLst>
              <a:ext uri="{FF2B5EF4-FFF2-40B4-BE49-F238E27FC236}">
                <a16:creationId xmlns:a16="http://schemas.microsoft.com/office/drawing/2014/main" id="{FEFC43F1-A9B8-4D72-A768-9C1E62FE752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87916" y="685830"/>
            <a:ext cx="2730564" cy="911987"/>
          </a:xfrm>
          <a:prstGeom prst="rect">
            <a:avLst/>
          </a:prstGeom>
        </p:spPr>
      </p:pic>
      <p:sp>
        <p:nvSpPr>
          <p:cNvPr id="7" name="Subtitle 2">
            <a:extLst>
              <a:ext uri="{FF2B5EF4-FFF2-40B4-BE49-F238E27FC236}">
                <a16:creationId xmlns:a16="http://schemas.microsoft.com/office/drawing/2014/main" id="{AD356C7D-6F02-451C-A618-6C0FB1D179F3}"/>
              </a:ext>
            </a:extLst>
          </p:cNvPr>
          <p:cNvSpPr>
            <a:spLocks noGrp="1"/>
          </p:cNvSpPr>
          <p:nvPr>
            <p:ph type="subTitle" idx="1" hasCustomPrompt="1"/>
          </p:nvPr>
        </p:nvSpPr>
        <p:spPr>
          <a:xfrm>
            <a:off x="283143" y="4860759"/>
            <a:ext cx="5486400" cy="914400"/>
          </a:xfrm>
        </p:spPr>
        <p:txBody>
          <a:bodyPr anchor="ctr" anchorCtr="0">
            <a:normAutofit/>
          </a:bodyPr>
          <a:lstStyle>
            <a:lvl1pPr marL="0" indent="0" algn="l">
              <a:lnSpc>
                <a:spcPct val="100000"/>
              </a:lnSpc>
              <a:buNone/>
              <a:defRPr sz="3200" b="0" i="0">
                <a:solidFill>
                  <a:schemeClr val="accent6"/>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sub-heading</a:t>
            </a:r>
          </a:p>
        </p:txBody>
      </p:sp>
      <p:sp>
        <p:nvSpPr>
          <p:cNvPr id="8" name="Content Placeholder 12">
            <a:extLst>
              <a:ext uri="{FF2B5EF4-FFF2-40B4-BE49-F238E27FC236}">
                <a16:creationId xmlns:a16="http://schemas.microsoft.com/office/drawing/2014/main" id="{9B284BE1-5740-4512-B1C1-4ABF9BC6171A}"/>
              </a:ext>
            </a:extLst>
          </p:cNvPr>
          <p:cNvSpPr>
            <a:spLocks noGrp="1"/>
          </p:cNvSpPr>
          <p:nvPr>
            <p:ph sz="quarter" idx="14" hasCustomPrompt="1"/>
          </p:nvPr>
        </p:nvSpPr>
        <p:spPr>
          <a:xfrm>
            <a:off x="6408078" y="685800"/>
            <a:ext cx="5486400" cy="5486400"/>
          </a:xfrm>
        </p:spPr>
        <p:txBody>
          <a:bodyPr anchor="ctr"/>
          <a:lstStyle>
            <a:lvl1pPr>
              <a:lnSpc>
                <a:spcPct val="100000"/>
              </a:lnSpc>
              <a:spcBef>
                <a:spcPts val="2400"/>
              </a:spcBef>
              <a:defRPr/>
            </a:lvl1pPr>
            <a:lvl2pPr marL="457200" indent="-228600">
              <a:lnSpc>
                <a:spcPct val="100000"/>
              </a:lnSpc>
              <a:defRPr sz="2000"/>
            </a:lvl2pPr>
            <a:lvl3pPr marL="685800" indent="-228600">
              <a:lnSpc>
                <a:spcPct val="100000"/>
              </a:lnSpc>
              <a:defRPr sz="1800"/>
            </a:lvl3pPr>
            <a:lvl4pPr marL="914400" indent="-228600">
              <a:lnSpc>
                <a:spcPct val="100000"/>
              </a:lnSpc>
              <a:defRPr sz="1600"/>
            </a:lvl4pPr>
            <a:lvl5pPr marL="1143000" indent="-228600">
              <a:lnSpc>
                <a:spcPct val="100000"/>
              </a:lnSpc>
              <a:defRPr sz="1600"/>
            </a:lvl5pPr>
          </a:lstStyle>
          <a:p>
            <a:pPr lvl="0"/>
            <a:r>
              <a:rPr lang="en-US" dirty="0"/>
              <a:t>Add information about this section – a picture, a description, a video, etc.</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Gramener small">
            <a:extLst>
              <a:ext uri="{FF2B5EF4-FFF2-40B4-BE49-F238E27FC236}">
                <a16:creationId xmlns:a16="http://schemas.microsoft.com/office/drawing/2014/main" id="{2B6E6252-8CB7-460B-BC69-71B15044DAF6}"/>
              </a:ext>
            </a:extLst>
          </p:cNvPr>
          <p:cNvPicPr>
            <a:picLocks noChangeAspect="1"/>
          </p:cNvPicPr>
          <p:nvPr userDrawn="1"/>
        </p:nvPicPr>
        <p:blipFill>
          <a:blip r:embed="rId3" cstate="email">
            <a:lum bright="70000" contrast="-70000"/>
            <a:extLst>
              <a:ext uri="{28A0092B-C50C-407E-A947-70E740481C1C}">
                <a14:useLocalDpi xmlns:a14="http://schemas.microsoft.com/office/drawing/2010/main"/>
              </a:ext>
            </a:extLst>
          </a:blip>
          <a:stretch>
            <a:fillRect/>
          </a:stretch>
        </p:blipFill>
        <p:spPr>
          <a:xfrm>
            <a:off x="245712" y="6384569"/>
            <a:ext cx="297567" cy="365760"/>
          </a:xfrm>
          <a:prstGeom prst="rect">
            <a:avLst/>
          </a:prstGeom>
        </p:spPr>
      </p:pic>
    </p:spTree>
    <p:extLst>
      <p:ext uri="{BB962C8B-B14F-4D97-AF65-F5344CB8AC3E}">
        <p14:creationId xmlns:p14="http://schemas.microsoft.com/office/powerpoint/2010/main" val="12268124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with Picture">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F6386E-72A2-4B1D-9D39-2FA0A5C816FA}"/>
              </a:ext>
            </a:extLst>
          </p:cNvPr>
          <p:cNvSpPr>
            <a:spLocks noGrp="1"/>
          </p:cNvSpPr>
          <p:nvPr>
            <p:ph type="ctrTitle" hasCustomPrompt="1"/>
          </p:nvPr>
        </p:nvSpPr>
        <p:spPr>
          <a:xfrm>
            <a:off x="283143" y="2355699"/>
            <a:ext cx="5943600" cy="1828800"/>
          </a:xfrm>
        </p:spPr>
        <p:txBody>
          <a:bodyPr anchor="ctr" anchorCtr="0">
            <a:normAutofit/>
          </a:bodyPr>
          <a:lstStyle>
            <a:lvl1pPr algn="l">
              <a:lnSpc>
                <a:spcPct val="100000"/>
              </a:lnSpc>
              <a:defRPr sz="4800" cap="none" baseline="0">
                <a:solidFill>
                  <a:schemeClr val="bg1"/>
                </a:solidFill>
                <a:latin typeface="+mj-lt"/>
              </a:defRPr>
            </a:lvl1pPr>
          </a:lstStyle>
          <a:p>
            <a:r>
              <a:rPr lang="en-GB" dirty="0"/>
              <a:t>Name of the </a:t>
            </a:r>
            <a:br>
              <a:rPr lang="en-GB" dirty="0"/>
            </a:br>
            <a:r>
              <a:rPr lang="en-GB" dirty="0"/>
              <a:t>presentation</a:t>
            </a:r>
            <a:endParaRPr lang="en-US" dirty="0"/>
          </a:p>
        </p:txBody>
      </p:sp>
      <p:sp>
        <p:nvSpPr>
          <p:cNvPr id="9" name="Subtitle 2">
            <a:extLst>
              <a:ext uri="{FF2B5EF4-FFF2-40B4-BE49-F238E27FC236}">
                <a16:creationId xmlns:a16="http://schemas.microsoft.com/office/drawing/2014/main" id="{B771FB31-4AE0-425A-9551-BFCFB358DB9F}"/>
              </a:ext>
            </a:extLst>
          </p:cNvPr>
          <p:cNvSpPr>
            <a:spLocks noGrp="1"/>
          </p:cNvSpPr>
          <p:nvPr>
            <p:ph type="subTitle" idx="1" hasCustomPrompt="1"/>
          </p:nvPr>
        </p:nvSpPr>
        <p:spPr>
          <a:xfrm>
            <a:off x="283143" y="4860759"/>
            <a:ext cx="5943600" cy="914400"/>
          </a:xfrm>
        </p:spPr>
        <p:txBody>
          <a:bodyPr anchor="ctr" anchorCtr="0">
            <a:normAutofit/>
          </a:bodyPr>
          <a:lstStyle>
            <a:lvl1pPr marL="0" indent="0" algn="l">
              <a:lnSpc>
                <a:spcPct val="100000"/>
              </a:lnSpc>
              <a:buNone/>
              <a:defRPr sz="3200" b="0" i="0">
                <a:solidFill>
                  <a:schemeClr val="accent6"/>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 name/date</a:t>
            </a:r>
          </a:p>
        </p:txBody>
      </p:sp>
      <p:sp>
        <p:nvSpPr>
          <p:cNvPr id="14" name="Layout">
            <a:hlinkClick r:id="rId2" tooltip="Share your feedback about this template"/>
            <a:extLst>
              <a:ext uri="{FF2B5EF4-FFF2-40B4-BE49-F238E27FC236}">
                <a16:creationId xmlns:a16="http://schemas.microsoft.com/office/drawing/2014/main" id="{A06CDB8C-C649-4CB1-A5E1-9E345E129F56}"/>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Title Slide with Picture</a:t>
            </a:r>
          </a:p>
        </p:txBody>
      </p:sp>
      <p:sp>
        <p:nvSpPr>
          <p:cNvPr id="16" name="Content Placeholder 12">
            <a:extLst>
              <a:ext uri="{FF2B5EF4-FFF2-40B4-BE49-F238E27FC236}">
                <a16:creationId xmlns:a16="http://schemas.microsoft.com/office/drawing/2014/main" id="{25DBFC9F-51DB-4F70-A610-57480FF14AAE}"/>
              </a:ext>
            </a:extLst>
          </p:cNvPr>
          <p:cNvSpPr>
            <a:spLocks noGrp="1"/>
          </p:cNvSpPr>
          <p:nvPr>
            <p:ph sz="quarter" idx="14" hasCustomPrompt="1"/>
          </p:nvPr>
        </p:nvSpPr>
        <p:spPr>
          <a:xfrm>
            <a:off x="6408078" y="685800"/>
            <a:ext cx="5486400" cy="5486400"/>
          </a:xfrm>
        </p:spPr>
        <p:txBody>
          <a:bodyPr anchor="ctr"/>
          <a:lstStyle>
            <a:lvl1pPr>
              <a:lnSpc>
                <a:spcPct val="100000"/>
              </a:lnSpc>
              <a:spcBef>
                <a:spcPts val="2400"/>
              </a:spcBef>
              <a:defRPr>
                <a:solidFill>
                  <a:schemeClr val="bg1"/>
                </a:solidFill>
              </a:defRPr>
            </a:lvl1pPr>
            <a:lvl2pPr marL="457200" indent="-228600">
              <a:lnSpc>
                <a:spcPct val="100000"/>
              </a:lnSpc>
              <a:defRPr sz="2000">
                <a:solidFill>
                  <a:schemeClr val="bg1"/>
                </a:solidFill>
              </a:defRPr>
            </a:lvl2pPr>
            <a:lvl3pPr marL="685800" indent="-228600">
              <a:lnSpc>
                <a:spcPct val="100000"/>
              </a:lnSpc>
              <a:defRPr sz="1800">
                <a:solidFill>
                  <a:schemeClr val="bg1"/>
                </a:solidFill>
              </a:defRPr>
            </a:lvl3pPr>
            <a:lvl4pPr marL="914400" indent="-228600">
              <a:lnSpc>
                <a:spcPct val="100000"/>
              </a:lnSpc>
              <a:defRPr sz="1600">
                <a:solidFill>
                  <a:schemeClr val="bg1"/>
                </a:solidFill>
              </a:defRPr>
            </a:lvl4pPr>
            <a:lvl5pPr marL="1143000" indent="-228600">
              <a:lnSpc>
                <a:spcPct val="100000"/>
              </a:lnSpc>
              <a:defRPr sz="1600">
                <a:solidFill>
                  <a:schemeClr val="bg1"/>
                </a:solidFill>
              </a:defRPr>
            </a:lvl5pPr>
          </a:lstStyle>
          <a:p>
            <a:pPr lvl="0"/>
            <a:r>
              <a:rPr lang="en-US" dirty="0"/>
              <a:t>Add information about this section – a picture, a description, a video, etc.</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7">
            <a:extLst>
              <a:ext uri="{FF2B5EF4-FFF2-40B4-BE49-F238E27FC236}">
                <a16:creationId xmlns:a16="http://schemas.microsoft.com/office/drawing/2014/main" id="{25FE64AD-8BF4-41CC-A337-D36D5D23BEE0}"/>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87916" y="685830"/>
            <a:ext cx="2730564" cy="911987"/>
          </a:xfrm>
          <a:prstGeom prst="rect">
            <a:avLst/>
          </a:prstGeom>
        </p:spPr>
      </p:pic>
      <p:sp>
        <p:nvSpPr>
          <p:cNvPr id="6" name="Date Placeholder 5">
            <a:extLst>
              <a:ext uri="{FF2B5EF4-FFF2-40B4-BE49-F238E27FC236}">
                <a16:creationId xmlns:a16="http://schemas.microsoft.com/office/drawing/2014/main" id="{D9CA6DA1-D1F7-4528-80AA-20E8042073E5}"/>
              </a:ext>
            </a:extLst>
          </p:cNvPr>
          <p:cNvSpPr>
            <a:spLocks noGrp="1"/>
          </p:cNvSpPr>
          <p:nvPr>
            <p:ph type="dt" sz="half" idx="15"/>
          </p:nvPr>
        </p:nvSpPr>
        <p:spPr/>
        <p:txBody>
          <a:bodyPr/>
          <a:lstStyle>
            <a:lvl1pPr>
              <a:defRPr>
                <a:solidFill>
                  <a:schemeClr val="bg1"/>
                </a:solidFill>
              </a:defRPr>
            </a:lvl1pPr>
          </a:lstStyle>
          <a:p>
            <a:fld id="{C154DCBC-8707-4139-8D1B-926673E2C55F}" type="datetime1">
              <a:rPr lang="en-US" smtClean="0"/>
              <a:t>8/2/23</a:t>
            </a:fld>
            <a:endParaRPr lang="en-US" dirty="0"/>
          </a:p>
        </p:txBody>
      </p:sp>
      <p:sp>
        <p:nvSpPr>
          <p:cNvPr id="8" name="Footer Placeholder 7">
            <a:extLst>
              <a:ext uri="{FF2B5EF4-FFF2-40B4-BE49-F238E27FC236}">
                <a16:creationId xmlns:a16="http://schemas.microsoft.com/office/drawing/2014/main" id="{2C37E69B-4B27-402B-83E6-471A78CC25C0}"/>
              </a:ext>
            </a:extLst>
          </p:cNvPr>
          <p:cNvSpPr>
            <a:spLocks noGrp="1"/>
          </p:cNvSpPr>
          <p:nvPr>
            <p:ph type="ftr" sz="quarter" idx="16"/>
          </p:nvPr>
        </p:nvSpPr>
        <p:spPr/>
        <p:txBody>
          <a:bodyPr/>
          <a:lstStyle>
            <a:lvl1pPr>
              <a:defRPr>
                <a:solidFill>
                  <a:schemeClr val="bg1"/>
                </a:solidFill>
              </a:defRPr>
            </a:lvl1pPr>
          </a:lstStyle>
          <a:p>
            <a:r>
              <a:rPr lang="en-US"/>
              <a:t>Private &amp; Confidential: For internal use only</a:t>
            </a:r>
            <a:endParaRPr lang="en-US" dirty="0"/>
          </a:p>
        </p:txBody>
      </p:sp>
      <p:sp>
        <p:nvSpPr>
          <p:cNvPr id="10" name="Slide Number Placeholder 9">
            <a:extLst>
              <a:ext uri="{FF2B5EF4-FFF2-40B4-BE49-F238E27FC236}">
                <a16:creationId xmlns:a16="http://schemas.microsoft.com/office/drawing/2014/main" id="{E2E03AEB-1311-4FAE-8DF4-CB6FA4D2DE77}"/>
              </a:ext>
            </a:extLst>
          </p:cNvPr>
          <p:cNvSpPr>
            <a:spLocks noGrp="1"/>
          </p:cNvSpPr>
          <p:nvPr>
            <p:ph type="sldNum" sz="quarter" idx="17"/>
          </p:nvPr>
        </p:nvSpPr>
        <p:spPr/>
        <p:txBody>
          <a:bodyPr/>
          <a:lstStyle>
            <a:lvl1pPr>
              <a:defRPr>
                <a:solidFill>
                  <a:schemeClr val="bg1"/>
                </a:solidFill>
              </a:defRPr>
            </a:lvl1pPr>
          </a:lstStyle>
          <a:p>
            <a:fld id="{E08A2EAE-61F0-4E80-AF13-6C345B2B49E7}" type="slidenum">
              <a:rPr lang="en-US" smtClean="0"/>
              <a:pPr/>
              <a:t>‹#›</a:t>
            </a:fld>
            <a:endParaRPr lang="en-US" dirty="0"/>
          </a:p>
        </p:txBody>
      </p:sp>
    </p:spTree>
    <p:extLst>
      <p:ext uri="{BB962C8B-B14F-4D97-AF65-F5344CB8AC3E}">
        <p14:creationId xmlns:p14="http://schemas.microsoft.com/office/powerpoint/2010/main" val="595262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Bottom">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96FDF4A-FE4D-423F-96AE-4C448D962623}"/>
              </a:ext>
            </a:extLst>
          </p:cNvPr>
          <p:cNvSpPr/>
          <p:nvPr userDrawn="1"/>
        </p:nvSpPr>
        <p:spPr>
          <a:xfrm>
            <a:off x="0" y="3383280"/>
            <a:ext cx="12192000" cy="347472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A7A9AB"/>
              </a:solidFill>
              <a:effectLst/>
              <a:uLnTx/>
              <a:uFillTx/>
              <a:latin typeface="Calibri" panose="020F0502020204030204"/>
              <a:ea typeface="+mn-ea"/>
              <a:cs typeface="+mn-cs"/>
            </a:endParaRPr>
          </a:p>
        </p:txBody>
      </p:sp>
      <p:sp>
        <p:nvSpPr>
          <p:cNvPr id="6" name="Title Placeholder 1">
            <a:extLst>
              <a:ext uri="{FF2B5EF4-FFF2-40B4-BE49-F238E27FC236}">
                <a16:creationId xmlns:a16="http://schemas.microsoft.com/office/drawing/2014/main" id="{F2A9A9B3-40B9-4994-8770-2B789B4E232F}"/>
              </a:ext>
            </a:extLst>
          </p:cNvPr>
          <p:cNvSpPr>
            <a:spLocks noGrp="1"/>
          </p:cNvSpPr>
          <p:nvPr>
            <p:ph type="title" hasCustomPrompt="1"/>
          </p:nvPr>
        </p:nvSpPr>
        <p:spPr>
          <a:xfrm>
            <a:off x="290308" y="4593200"/>
            <a:ext cx="7702241" cy="1628758"/>
          </a:xfrm>
          <a:noFill/>
        </p:spPr>
        <p:txBody>
          <a:bodyPr>
            <a:noAutofit/>
          </a:bodyPr>
          <a:lstStyle>
            <a:lvl1pPr>
              <a:lnSpc>
                <a:spcPct val="100000"/>
              </a:lnSpc>
              <a:defRPr sz="4000">
                <a:solidFill>
                  <a:schemeClr val="bg1"/>
                </a:solidFill>
                <a:latin typeface="+mj-lt"/>
              </a:defRPr>
            </a:lvl1pPr>
          </a:lstStyle>
          <a:p>
            <a:r>
              <a:rPr lang="en-US" dirty="0"/>
              <a:t>Name of the section or presentation</a:t>
            </a:r>
          </a:p>
        </p:txBody>
      </p:sp>
      <p:sp>
        <p:nvSpPr>
          <p:cNvPr id="8" name="Layout">
            <a:hlinkClick r:id="rId2" tooltip="Share your feedback about this template"/>
            <a:extLst>
              <a:ext uri="{FF2B5EF4-FFF2-40B4-BE49-F238E27FC236}">
                <a16:creationId xmlns:a16="http://schemas.microsoft.com/office/drawing/2014/main" id="{BC5337A7-498C-40E7-8E4B-D0C2830F8A13}"/>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a:solidFill>
                  <a:schemeClr val="bg1"/>
                </a:solidFill>
              </a:rPr>
              <a:t>Blank</a:t>
            </a:r>
            <a:endParaRPr lang="en-US" sz="1050" dirty="0">
              <a:solidFill>
                <a:schemeClr val="bg1"/>
              </a:solidFill>
            </a:endParaRPr>
          </a:p>
        </p:txBody>
      </p:sp>
      <p:sp>
        <p:nvSpPr>
          <p:cNvPr id="13" name="Date Placeholder 12">
            <a:extLst>
              <a:ext uri="{FF2B5EF4-FFF2-40B4-BE49-F238E27FC236}">
                <a16:creationId xmlns:a16="http://schemas.microsoft.com/office/drawing/2014/main" id="{EF545402-419B-46FF-A7F7-EC50C2BCEE0F}"/>
              </a:ext>
            </a:extLst>
          </p:cNvPr>
          <p:cNvSpPr>
            <a:spLocks noGrp="1"/>
          </p:cNvSpPr>
          <p:nvPr>
            <p:ph type="dt" sz="half" idx="10"/>
          </p:nvPr>
        </p:nvSpPr>
        <p:spPr/>
        <p:txBody>
          <a:bodyPr/>
          <a:lstStyle>
            <a:lvl1pPr>
              <a:defRPr>
                <a:solidFill>
                  <a:schemeClr val="tx1"/>
                </a:solidFill>
              </a:defRPr>
            </a:lvl1pPr>
          </a:lstStyle>
          <a:p>
            <a:fld id="{AEB9016E-8510-4FAA-B8F2-236CF7152945}" type="datetime1">
              <a:rPr lang="en-US" smtClean="0"/>
              <a:t>8/2/23</a:t>
            </a:fld>
            <a:endParaRPr lang="en-US" dirty="0"/>
          </a:p>
        </p:txBody>
      </p:sp>
      <p:sp>
        <p:nvSpPr>
          <p:cNvPr id="14" name="Footer Placeholder 13">
            <a:extLst>
              <a:ext uri="{FF2B5EF4-FFF2-40B4-BE49-F238E27FC236}">
                <a16:creationId xmlns:a16="http://schemas.microsoft.com/office/drawing/2014/main" id="{9C6FEDBB-1769-461F-B33F-46080891245E}"/>
              </a:ext>
            </a:extLst>
          </p:cNvPr>
          <p:cNvSpPr>
            <a:spLocks noGrp="1"/>
          </p:cNvSpPr>
          <p:nvPr>
            <p:ph type="ftr" sz="quarter" idx="11"/>
          </p:nvPr>
        </p:nvSpPr>
        <p:spPr/>
        <p:txBody>
          <a:bodyPr/>
          <a:lstStyle>
            <a:lvl1pPr>
              <a:defRPr>
                <a:solidFill>
                  <a:schemeClr val="bg1"/>
                </a:solidFill>
              </a:defRPr>
            </a:lvl1pPr>
          </a:lstStyle>
          <a:p>
            <a:r>
              <a:rPr lang="en-US" dirty="0"/>
              <a:t>Private &amp; Confidential: For internal use only</a:t>
            </a:r>
          </a:p>
        </p:txBody>
      </p:sp>
      <p:sp>
        <p:nvSpPr>
          <p:cNvPr id="15" name="Slide Number Placeholder 14">
            <a:extLst>
              <a:ext uri="{FF2B5EF4-FFF2-40B4-BE49-F238E27FC236}">
                <a16:creationId xmlns:a16="http://schemas.microsoft.com/office/drawing/2014/main" id="{EC8141F0-03F3-42D9-B7A5-96825C7C19A5}"/>
              </a:ext>
            </a:extLst>
          </p:cNvPr>
          <p:cNvSpPr>
            <a:spLocks noGrp="1"/>
          </p:cNvSpPr>
          <p:nvPr>
            <p:ph type="sldNum" sz="quarter" idx="12"/>
          </p:nvPr>
        </p:nvSpPr>
        <p:spPr/>
        <p:txBody>
          <a:bodyPr/>
          <a:lstStyle>
            <a:lvl1pPr>
              <a:defRPr>
                <a:solidFill>
                  <a:schemeClr val="bg1"/>
                </a:solidFill>
              </a:defRPr>
            </a:lvl1pPr>
          </a:lstStyle>
          <a:p>
            <a:fld id="{E08A2EAE-61F0-4E80-AF13-6C345B2B49E7}" type="slidenum">
              <a:rPr lang="en-US" smtClean="0"/>
              <a:pPr/>
              <a:t>‹#›</a:t>
            </a:fld>
            <a:endParaRPr lang="en-US" dirty="0"/>
          </a:p>
        </p:txBody>
      </p:sp>
      <p:pic>
        <p:nvPicPr>
          <p:cNvPr id="42" name="Gramener small">
            <a:extLst>
              <a:ext uri="{FF2B5EF4-FFF2-40B4-BE49-F238E27FC236}">
                <a16:creationId xmlns:a16="http://schemas.microsoft.com/office/drawing/2014/main" id="{28B78CD4-F606-4228-96BC-F07C18B0EA14}"/>
              </a:ext>
            </a:extLst>
          </p:cNvPr>
          <p:cNvPicPr>
            <a:picLocks noChangeAspect="1"/>
          </p:cNvPicPr>
          <p:nvPr userDrawn="1"/>
        </p:nvPicPr>
        <p:blipFill>
          <a:blip r:embed="rId3" cstate="email">
            <a:lum bright="70000" contrast="-70000"/>
            <a:extLst>
              <a:ext uri="{28A0092B-C50C-407E-A947-70E740481C1C}">
                <a14:useLocalDpi xmlns:a14="http://schemas.microsoft.com/office/drawing/2010/main"/>
              </a:ext>
            </a:extLst>
          </a:blip>
          <a:stretch>
            <a:fillRect/>
          </a:stretch>
        </p:blipFill>
        <p:spPr>
          <a:xfrm>
            <a:off x="245712" y="6384569"/>
            <a:ext cx="297567" cy="365760"/>
          </a:xfrm>
          <a:prstGeom prst="rect">
            <a:avLst/>
          </a:prstGeom>
        </p:spPr>
      </p:pic>
      <p:pic>
        <p:nvPicPr>
          <p:cNvPr id="43" name="Graphic 7">
            <a:extLst>
              <a:ext uri="{FF2B5EF4-FFF2-40B4-BE49-F238E27FC236}">
                <a16:creationId xmlns:a16="http://schemas.microsoft.com/office/drawing/2014/main" id="{06631B40-23A2-4AEA-8E64-DECD32C066AB}"/>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287916" y="3613543"/>
            <a:ext cx="2730564" cy="911987"/>
          </a:xfrm>
          <a:prstGeom prst="rect">
            <a:avLst/>
          </a:prstGeom>
        </p:spPr>
      </p:pic>
      <p:sp>
        <p:nvSpPr>
          <p:cNvPr id="4" name="Picture Placeholder 3">
            <a:extLst>
              <a:ext uri="{FF2B5EF4-FFF2-40B4-BE49-F238E27FC236}">
                <a16:creationId xmlns:a16="http://schemas.microsoft.com/office/drawing/2014/main" id="{4E5502CC-6581-4FBF-98D6-F366CDE223DB}"/>
              </a:ext>
            </a:extLst>
          </p:cNvPr>
          <p:cNvSpPr>
            <a:spLocks noGrp="1"/>
          </p:cNvSpPr>
          <p:nvPr>
            <p:ph type="pic" sz="quarter" idx="13" hasCustomPrompt="1"/>
          </p:nvPr>
        </p:nvSpPr>
        <p:spPr>
          <a:xfrm>
            <a:off x="8381976" y="4592638"/>
            <a:ext cx="3565550" cy="1628758"/>
          </a:xfrm>
        </p:spPr>
        <p:txBody>
          <a:bodyPr anchor="ctr"/>
          <a:lstStyle>
            <a:lvl1pPr marL="0" indent="0" algn="ctr">
              <a:buNone/>
              <a:defRPr>
                <a:solidFill>
                  <a:schemeClr val="bg1"/>
                </a:solidFill>
              </a:defRPr>
            </a:lvl1pPr>
          </a:lstStyle>
          <a:p>
            <a:r>
              <a:rPr lang="en-US" dirty="0"/>
              <a:t>Insert logo</a:t>
            </a:r>
          </a:p>
        </p:txBody>
      </p:sp>
    </p:spTree>
    <p:extLst>
      <p:ext uri="{BB962C8B-B14F-4D97-AF65-F5344CB8AC3E}">
        <p14:creationId xmlns:p14="http://schemas.microsoft.com/office/powerpoint/2010/main" val="12553439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C3FD9F-DFC1-4301-A03D-511CDAC699B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249363" y="1111"/>
            <a:ext cx="5942637" cy="6856889"/>
          </a:xfrm>
          <a:prstGeom prst="rect">
            <a:avLst/>
          </a:prstGeom>
        </p:spPr>
      </p:pic>
      <p:pic>
        <p:nvPicPr>
          <p:cNvPr id="10" name="Gramener small">
            <a:extLst>
              <a:ext uri="{FF2B5EF4-FFF2-40B4-BE49-F238E27FC236}">
                <a16:creationId xmlns:a16="http://schemas.microsoft.com/office/drawing/2014/main" id="{BF39829F-5465-458B-A0BD-696AD53A1EC6}"/>
              </a:ext>
            </a:extLst>
          </p:cNvPr>
          <p:cNvPicPr>
            <a:picLocks noChangeAspect="1"/>
          </p:cNvPicPr>
          <p:nvPr userDrawn="1"/>
        </p:nvPicPr>
        <p:blipFill>
          <a:blip r:embed="rId3" cstate="email">
            <a:lum bright="70000" contrast="-70000"/>
            <a:extLst>
              <a:ext uri="{28A0092B-C50C-407E-A947-70E740481C1C}">
                <a14:useLocalDpi xmlns:a14="http://schemas.microsoft.com/office/drawing/2010/main"/>
              </a:ext>
            </a:extLst>
          </a:blip>
          <a:stretch>
            <a:fillRect/>
          </a:stretch>
        </p:blipFill>
        <p:spPr>
          <a:xfrm>
            <a:off x="245712" y="6384569"/>
            <a:ext cx="297567" cy="365760"/>
          </a:xfrm>
          <a:prstGeom prst="rect">
            <a:avLst/>
          </a:prstGeom>
        </p:spPr>
      </p:pic>
      <p:sp>
        <p:nvSpPr>
          <p:cNvPr id="11" name="Layout">
            <a:hlinkClick r:id="rId4" tooltip="Share your feedback about this template"/>
            <a:extLst>
              <a:ext uri="{FF2B5EF4-FFF2-40B4-BE49-F238E27FC236}">
                <a16:creationId xmlns:a16="http://schemas.microsoft.com/office/drawing/2014/main" id="{11BF329D-7E1D-4CD6-B126-26FB2D5C2888}"/>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Thank You</a:t>
            </a:r>
          </a:p>
        </p:txBody>
      </p:sp>
      <p:sp>
        <p:nvSpPr>
          <p:cNvPr id="12" name="Title Placeholder 1">
            <a:extLst>
              <a:ext uri="{FF2B5EF4-FFF2-40B4-BE49-F238E27FC236}">
                <a16:creationId xmlns:a16="http://schemas.microsoft.com/office/drawing/2014/main" id="{3D9246C4-9D36-4B3B-A5F0-6424EC3688B2}"/>
              </a:ext>
            </a:extLst>
          </p:cNvPr>
          <p:cNvSpPr>
            <a:spLocks noGrp="1"/>
          </p:cNvSpPr>
          <p:nvPr>
            <p:ph type="ctrTitle" hasCustomPrompt="1"/>
          </p:nvPr>
        </p:nvSpPr>
        <p:spPr>
          <a:xfrm>
            <a:off x="283143" y="2355699"/>
            <a:ext cx="5943600" cy="1828800"/>
          </a:xfrm>
        </p:spPr>
        <p:txBody>
          <a:bodyPr anchor="ctr" anchorCtr="0">
            <a:normAutofit/>
          </a:bodyPr>
          <a:lstStyle>
            <a:lvl1pPr algn="l">
              <a:lnSpc>
                <a:spcPct val="100000"/>
              </a:lnSpc>
              <a:defRPr sz="7200" cap="all" baseline="0">
                <a:solidFill>
                  <a:schemeClr val="bg1"/>
                </a:solidFill>
                <a:latin typeface="+mj-lt"/>
              </a:defRPr>
            </a:lvl1pPr>
          </a:lstStyle>
          <a:p>
            <a:r>
              <a:rPr lang="en-GB" dirty="0"/>
              <a:t>Thank you</a:t>
            </a:r>
            <a:endParaRPr lang="en-US" dirty="0"/>
          </a:p>
        </p:txBody>
      </p:sp>
      <p:sp>
        <p:nvSpPr>
          <p:cNvPr id="13" name="Subtitle 2">
            <a:extLst>
              <a:ext uri="{FF2B5EF4-FFF2-40B4-BE49-F238E27FC236}">
                <a16:creationId xmlns:a16="http://schemas.microsoft.com/office/drawing/2014/main" id="{80C9A6C6-794E-4FD0-8826-922E2308EAA9}"/>
              </a:ext>
            </a:extLst>
          </p:cNvPr>
          <p:cNvSpPr>
            <a:spLocks noGrp="1"/>
          </p:cNvSpPr>
          <p:nvPr>
            <p:ph type="subTitle" idx="1" hasCustomPrompt="1"/>
          </p:nvPr>
        </p:nvSpPr>
        <p:spPr>
          <a:xfrm>
            <a:off x="283143" y="4860759"/>
            <a:ext cx="5943600" cy="914400"/>
          </a:xfrm>
        </p:spPr>
        <p:txBody>
          <a:bodyPr anchor="ctr" anchorCtr="0">
            <a:normAutofit/>
          </a:bodyPr>
          <a:lstStyle>
            <a:lvl1pPr marL="0" indent="0" algn="l">
              <a:lnSpc>
                <a:spcPct val="100000"/>
              </a:lnSpc>
              <a:buNone/>
              <a:defRPr sz="3200" b="0" i="0">
                <a:solidFill>
                  <a:schemeClr val="accent6"/>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Next steps / contact info</a:t>
            </a:r>
          </a:p>
        </p:txBody>
      </p:sp>
      <p:pic>
        <p:nvPicPr>
          <p:cNvPr id="14" name="Graphic 7">
            <a:extLst>
              <a:ext uri="{FF2B5EF4-FFF2-40B4-BE49-F238E27FC236}">
                <a16:creationId xmlns:a16="http://schemas.microsoft.com/office/drawing/2014/main" id="{5ECEB148-4516-4B60-B3B8-07E8C9B485D8}"/>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287916" y="685830"/>
            <a:ext cx="2730564" cy="911987"/>
          </a:xfrm>
          <a:prstGeom prst="rect">
            <a:avLst/>
          </a:prstGeom>
        </p:spPr>
      </p:pic>
    </p:spTree>
    <p:extLst>
      <p:ext uri="{BB962C8B-B14F-4D97-AF65-F5344CB8AC3E}">
        <p14:creationId xmlns:p14="http://schemas.microsoft.com/office/powerpoint/2010/main" val="3982751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3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22267968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Dark Title 2 Column">
    <p:spTree>
      <p:nvGrpSpPr>
        <p:cNvPr id="1" name=""/>
        <p:cNvGrpSpPr/>
        <p:nvPr/>
      </p:nvGrpSpPr>
      <p:grpSpPr>
        <a:xfrm>
          <a:off x="0" y="0"/>
          <a:ext cx="0" cy="0"/>
          <a:chOff x="0" y="0"/>
          <a:chExt cx="0" cy="0"/>
        </a:xfrm>
      </p:grpSpPr>
      <p:sp>
        <p:nvSpPr>
          <p:cNvPr id="21" name="Title Background">
            <a:extLst>
              <a:ext uri="{FF2B5EF4-FFF2-40B4-BE49-F238E27FC236}">
                <a16:creationId xmlns:a16="http://schemas.microsoft.com/office/drawing/2014/main" id="{927B5647-B8CD-492A-AB94-465418EA73FC}"/>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Placeholder 1">
            <a:extLst>
              <a:ext uri="{FF2B5EF4-FFF2-40B4-BE49-F238E27FC236}">
                <a16:creationId xmlns:a16="http://schemas.microsoft.com/office/drawing/2014/main" id="{779F9E34-5EE2-48D3-ADE4-4AE8FAC401A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Write the title like a newspaper headline. What one sentence should the audience take away?</a:t>
            </a:r>
          </a:p>
        </p:txBody>
      </p:sp>
      <p:sp>
        <p:nvSpPr>
          <p:cNvPr id="3" name="Date Placeholder 2">
            <a:extLst>
              <a:ext uri="{FF2B5EF4-FFF2-40B4-BE49-F238E27FC236}">
                <a16:creationId xmlns:a16="http://schemas.microsoft.com/office/drawing/2014/main" id="{1BB42A35-6EDE-405B-BBB8-ED8FF6930921}"/>
              </a:ext>
            </a:extLst>
          </p:cNvPr>
          <p:cNvSpPr>
            <a:spLocks noGrp="1"/>
          </p:cNvSpPr>
          <p:nvPr>
            <p:ph type="dt" sz="half" idx="10"/>
          </p:nvPr>
        </p:nvSpPr>
        <p:spPr/>
        <p:txBody>
          <a:bodyPr/>
          <a:lstStyle/>
          <a:p>
            <a:fld id="{59FB6FE5-980E-456B-B5DA-738AD4A1240B}" type="datetime1">
              <a:rPr lang="en-US" smtClean="0"/>
              <a:t>8/2/23</a:t>
            </a:fld>
            <a:endParaRPr lang="en-US" dirty="0"/>
          </a:p>
        </p:txBody>
      </p:sp>
      <p:sp>
        <p:nvSpPr>
          <p:cNvPr id="4" name="Footer Placeholder 3">
            <a:extLst>
              <a:ext uri="{FF2B5EF4-FFF2-40B4-BE49-F238E27FC236}">
                <a16:creationId xmlns:a16="http://schemas.microsoft.com/office/drawing/2014/main" id="{7EA2B14E-C93A-454E-B590-94303B1BB8CF}"/>
              </a:ext>
            </a:extLst>
          </p:cNvPr>
          <p:cNvSpPr>
            <a:spLocks noGrp="1"/>
          </p:cNvSpPr>
          <p:nvPr>
            <p:ph type="ftr" sz="quarter" idx="11"/>
          </p:nvPr>
        </p:nvSpPr>
        <p:spPr/>
        <p:txBody>
          <a:bodyPr/>
          <a:lstStyle/>
          <a:p>
            <a:r>
              <a:rPr lang="en-US"/>
              <a:t>Footer</a:t>
            </a:r>
            <a:endParaRPr lang="en-US" dirty="0"/>
          </a:p>
        </p:txBody>
      </p:sp>
      <p:sp>
        <p:nvSpPr>
          <p:cNvPr id="5" name="Slide Number Placeholder 4">
            <a:extLst>
              <a:ext uri="{FF2B5EF4-FFF2-40B4-BE49-F238E27FC236}">
                <a16:creationId xmlns:a16="http://schemas.microsoft.com/office/drawing/2014/main" id="{25B9618E-E1C0-4C11-9612-D5D28FF397DD}"/>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16" name="Content Placeholder Right">
            <a:extLst>
              <a:ext uri="{FF2B5EF4-FFF2-40B4-BE49-F238E27FC236}">
                <a16:creationId xmlns:a16="http://schemas.microsoft.com/office/drawing/2014/main" id="{A4247A17-1FCF-40CB-B032-B53F3F9C64ED}"/>
              </a:ext>
            </a:extLst>
          </p:cNvPr>
          <p:cNvSpPr>
            <a:spLocks noGrp="1"/>
          </p:cNvSpPr>
          <p:nvPr>
            <p:ph sz="quarter" idx="15" hasCustomPrompt="1"/>
          </p:nvPr>
        </p:nvSpPr>
        <p:spPr>
          <a:xfrm>
            <a:off x="6187442" y="1143000"/>
            <a:ext cx="5760720" cy="4572000"/>
          </a:xfrm>
        </p:spPr>
        <p:txBody>
          <a:bodyPr/>
          <a:lstStyle>
            <a:lvl1pPr>
              <a:lnSpc>
                <a:spcPct val="100000"/>
              </a:lnSpc>
              <a:defRPr/>
            </a:lvl1pPr>
            <a:lvl2pPr marL="457200" indent="-228600">
              <a:lnSpc>
                <a:spcPct val="100000"/>
              </a:lnSpc>
              <a:defRPr sz="2000"/>
            </a:lvl2pPr>
            <a:lvl3pPr marL="685800" indent="-228600">
              <a:lnSpc>
                <a:spcPct val="100000"/>
              </a:lnSpc>
              <a:defRPr sz="1800"/>
            </a:lvl3pPr>
            <a:lvl4pPr marL="914400" indent="-228600">
              <a:lnSpc>
                <a:spcPct val="100000"/>
              </a:lnSpc>
              <a:defRPr sz="1600"/>
            </a:lvl4pPr>
            <a:lvl5pPr marL="1143000" indent="-228600">
              <a:lnSpc>
                <a:spcPct val="100000"/>
              </a:lnSpc>
              <a:defRPr sz="1600"/>
            </a:lvl5pPr>
          </a:lstStyle>
          <a:p>
            <a:pPr lvl="0"/>
            <a:r>
              <a:rPr lang="en-US" dirty="0"/>
              <a:t>Secondary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Left">
            <a:extLst>
              <a:ext uri="{FF2B5EF4-FFF2-40B4-BE49-F238E27FC236}">
                <a16:creationId xmlns:a16="http://schemas.microsoft.com/office/drawing/2014/main" id="{66456C3D-883F-473D-8FFB-6B756CA400E0}"/>
              </a:ext>
            </a:extLst>
          </p:cNvPr>
          <p:cNvSpPr>
            <a:spLocks noGrp="1"/>
          </p:cNvSpPr>
          <p:nvPr>
            <p:ph sz="quarter" idx="14" hasCustomPrompt="1"/>
          </p:nvPr>
        </p:nvSpPr>
        <p:spPr>
          <a:xfrm>
            <a:off x="243840" y="1143000"/>
            <a:ext cx="5760720" cy="4572000"/>
          </a:xfrm>
        </p:spPr>
        <p:txBody>
          <a:bodyPr/>
          <a:lstStyle>
            <a:lvl1pPr>
              <a:lnSpc>
                <a:spcPct val="100000"/>
              </a:lnSpc>
              <a:defRPr/>
            </a:lvl1pPr>
            <a:lvl2pPr marL="457200" indent="-228600">
              <a:lnSpc>
                <a:spcPct val="100000"/>
              </a:lnSpc>
              <a:defRPr sz="2000"/>
            </a:lvl2pPr>
            <a:lvl3pPr marL="685800" indent="-228600">
              <a:lnSpc>
                <a:spcPct val="100000"/>
              </a:lnSpc>
              <a:defRPr sz="1800"/>
            </a:lvl3pPr>
            <a:lvl4pPr marL="914400" indent="-228600">
              <a:lnSpc>
                <a:spcPct val="100000"/>
              </a:lnSpc>
              <a:defRPr sz="1600"/>
            </a:lvl4pPr>
            <a:lvl5pPr marL="1143000" indent="-228600">
              <a:lnSpc>
                <a:spcPct val="100000"/>
              </a:lnSpc>
              <a:defRPr sz="1600"/>
            </a:lvl5pPr>
          </a:lstStyle>
          <a:p>
            <a:pPr lvl="0"/>
            <a:r>
              <a:rPr lang="en-US" dirty="0"/>
              <a:t>Primary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akeaway">
            <a:extLst>
              <a:ext uri="{FF2B5EF4-FFF2-40B4-BE49-F238E27FC236}">
                <a16:creationId xmlns:a16="http://schemas.microsoft.com/office/drawing/2014/main" id="{E9787946-B26D-4B64-8327-8DB4D4981314}"/>
              </a:ext>
            </a:extLst>
          </p:cNvPr>
          <p:cNvSpPr>
            <a:spLocks noGrp="1"/>
          </p:cNvSpPr>
          <p:nvPr>
            <p:ph type="body" sz="quarter" idx="16" hasCustomPrompt="1"/>
          </p:nvPr>
        </p:nvSpPr>
        <p:spPr>
          <a:xfrm>
            <a:off x="2305824" y="5849135"/>
            <a:ext cx="7580352" cy="432792"/>
          </a:xfrm>
          <a:prstGeom prst="roundRect">
            <a:avLst>
              <a:gd name="adj" fmla="val 50000"/>
            </a:avLst>
          </a:prstGeom>
          <a:solidFill>
            <a:schemeClr val="accent6"/>
          </a:solidFill>
          <a:ln>
            <a:noFill/>
          </a:ln>
        </p:spPr>
        <p:txBody>
          <a:bodyPr lIns="45720" tIns="0" rIns="45720" bIns="0" anchor="ctr">
            <a:spAutoFit/>
          </a:bodyPr>
          <a:lstStyle>
            <a:lvl1pPr marL="0" indent="0" algn="ctr">
              <a:lnSpc>
                <a:spcPct val="100000"/>
              </a:lnSpc>
              <a:buNone/>
              <a:defRPr b="1" cap="none" baseline="0">
                <a:solidFill>
                  <a:schemeClr val="bg1"/>
                </a:solidFill>
              </a:defRPr>
            </a:lvl1pPr>
          </a:lstStyle>
          <a:p>
            <a:pPr lvl="0"/>
            <a:r>
              <a:rPr lang="en-US" dirty="0"/>
              <a:t>OPTIONAL takeaway: What should the audience do now?</a:t>
            </a:r>
          </a:p>
        </p:txBody>
      </p:sp>
      <p:sp>
        <p:nvSpPr>
          <p:cNvPr id="20" name="Layout">
            <a:hlinkClick r:id="rId2" tooltip="Share your feedback about this template"/>
            <a:extLst>
              <a:ext uri="{FF2B5EF4-FFF2-40B4-BE49-F238E27FC236}">
                <a16:creationId xmlns:a16="http://schemas.microsoft.com/office/drawing/2014/main" id="{B81876FA-EFD5-4E9F-BBB1-4D16CDF91E5C}"/>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 2 Column</a:t>
            </a:r>
          </a:p>
        </p:txBody>
      </p:sp>
    </p:spTree>
    <p:extLst>
      <p:ext uri="{BB962C8B-B14F-4D97-AF65-F5344CB8AC3E}">
        <p14:creationId xmlns:p14="http://schemas.microsoft.com/office/powerpoint/2010/main" val="6072919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Dark Title">
    <p:spTree>
      <p:nvGrpSpPr>
        <p:cNvPr id="1" name=""/>
        <p:cNvGrpSpPr/>
        <p:nvPr/>
      </p:nvGrpSpPr>
      <p:grpSpPr>
        <a:xfrm>
          <a:off x="0" y="0"/>
          <a:ext cx="0" cy="0"/>
          <a:chOff x="0" y="0"/>
          <a:chExt cx="0" cy="0"/>
        </a:xfrm>
      </p:grpSpPr>
      <p:sp>
        <p:nvSpPr>
          <p:cNvPr id="6" name="Title Background">
            <a:extLst>
              <a:ext uri="{FF2B5EF4-FFF2-40B4-BE49-F238E27FC236}">
                <a16:creationId xmlns:a16="http://schemas.microsoft.com/office/drawing/2014/main" id="{46CD2078-ED56-4C08-AFC3-29026D121FF2}"/>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8D7EFAB4-A29A-42C3-B638-1F9B0D008DC3}"/>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Write the title like a newspaper headline. What one sentence should the audience take away?</a:t>
            </a:r>
          </a:p>
        </p:txBody>
      </p:sp>
      <p:sp>
        <p:nvSpPr>
          <p:cNvPr id="3" name="Date Placeholder 2">
            <a:extLst>
              <a:ext uri="{FF2B5EF4-FFF2-40B4-BE49-F238E27FC236}">
                <a16:creationId xmlns:a16="http://schemas.microsoft.com/office/drawing/2014/main" id="{BC5AE890-D307-492E-8314-C2ECBF6BC1BD}"/>
              </a:ext>
            </a:extLst>
          </p:cNvPr>
          <p:cNvSpPr>
            <a:spLocks noGrp="1"/>
          </p:cNvSpPr>
          <p:nvPr>
            <p:ph type="dt" sz="half" idx="10"/>
          </p:nvPr>
        </p:nvSpPr>
        <p:spPr/>
        <p:txBody>
          <a:bodyPr/>
          <a:lstStyle/>
          <a:p>
            <a:fld id="{2FC2F073-C9D3-4C7A-9130-4B0D94274519}" type="datetime1">
              <a:rPr lang="en-US" smtClean="0"/>
              <a:t>8/2/23</a:t>
            </a:fld>
            <a:endParaRPr lang="en-US" dirty="0"/>
          </a:p>
        </p:txBody>
      </p:sp>
      <p:sp>
        <p:nvSpPr>
          <p:cNvPr id="4" name="Footer Placeholder 3">
            <a:extLst>
              <a:ext uri="{FF2B5EF4-FFF2-40B4-BE49-F238E27FC236}">
                <a16:creationId xmlns:a16="http://schemas.microsoft.com/office/drawing/2014/main" id="{F9B80E43-E7D9-449C-9FCC-3BFDE0A40309}"/>
              </a:ext>
            </a:extLst>
          </p:cNvPr>
          <p:cNvSpPr>
            <a:spLocks noGrp="1"/>
          </p:cNvSpPr>
          <p:nvPr>
            <p:ph type="ftr" sz="quarter" idx="11"/>
          </p:nvPr>
        </p:nvSpPr>
        <p:spPr/>
        <p:txBody>
          <a:bodyPr/>
          <a:lstStyle/>
          <a:p>
            <a:r>
              <a:rPr lang="en-US"/>
              <a:t>Footer</a:t>
            </a:r>
            <a:endParaRPr lang="en-US" dirty="0"/>
          </a:p>
        </p:txBody>
      </p:sp>
      <p:sp>
        <p:nvSpPr>
          <p:cNvPr id="5" name="Slide Number Placeholder 4">
            <a:extLst>
              <a:ext uri="{FF2B5EF4-FFF2-40B4-BE49-F238E27FC236}">
                <a16:creationId xmlns:a16="http://schemas.microsoft.com/office/drawing/2014/main" id="{1703E28B-0F80-40D4-A101-B96D8CFF8370}"/>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9" name="Layout">
            <a:hlinkClick r:id="rId2" tooltip="Share your feedback about this template"/>
            <a:extLst>
              <a:ext uri="{FF2B5EF4-FFF2-40B4-BE49-F238E27FC236}">
                <a16:creationId xmlns:a16="http://schemas.microsoft.com/office/drawing/2014/main" id="{A486A8A4-DBF5-4129-84A0-E7FD11FB7A7F}"/>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a:t>
            </a:r>
          </a:p>
        </p:txBody>
      </p:sp>
      <p:sp>
        <p:nvSpPr>
          <p:cNvPr id="10" name="Takeaway">
            <a:extLst>
              <a:ext uri="{FF2B5EF4-FFF2-40B4-BE49-F238E27FC236}">
                <a16:creationId xmlns:a16="http://schemas.microsoft.com/office/drawing/2014/main" id="{79ED29FE-14E0-47E3-980B-7644FE2E94B3}"/>
              </a:ext>
            </a:extLst>
          </p:cNvPr>
          <p:cNvSpPr>
            <a:spLocks noGrp="1"/>
          </p:cNvSpPr>
          <p:nvPr>
            <p:ph type="body" sz="quarter" idx="16" hasCustomPrompt="1"/>
          </p:nvPr>
        </p:nvSpPr>
        <p:spPr>
          <a:xfrm>
            <a:off x="2305824" y="5849135"/>
            <a:ext cx="7580352" cy="432792"/>
          </a:xfrm>
          <a:prstGeom prst="roundRect">
            <a:avLst>
              <a:gd name="adj" fmla="val 50000"/>
            </a:avLst>
          </a:prstGeom>
          <a:solidFill>
            <a:schemeClr val="accent6"/>
          </a:solidFill>
          <a:ln>
            <a:solidFill>
              <a:schemeClr val="bg1">
                <a:lumMod val="85000"/>
              </a:schemeClr>
            </a:solidFill>
          </a:ln>
        </p:spPr>
        <p:txBody>
          <a:bodyPr lIns="45720" tIns="0" rIns="45720" bIns="0" anchor="ctr">
            <a:spAutoFit/>
          </a:bodyPr>
          <a:lstStyle>
            <a:lvl1pPr marL="0" indent="0" algn="ctr">
              <a:lnSpc>
                <a:spcPct val="100000"/>
              </a:lnSpc>
              <a:buNone/>
              <a:defRPr b="1" cap="none" baseline="0">
                <a:solidFill>
                  <a:schemeClr val="bg1"/>
                </a:solidFill>
              </a:defRPr>
            </a:lvl1pPr>
          </a:lstStyle>
          <a:p>
            <a:pPr lvl="0"/>
            <a:r>
              <a:rPr lang="en-US" dirty="0"/>
              <a:t>OPTIONAL takeaway: What should the audience do now?</a:t>
            </a:r>
          </a:p>
        </p:txBody>
      </p:sp>
    </p:spTree>
    <p:extLst>
      <p:ext uri="{BB962C8B-B14F-4D97-AF65-F5344CB8AC3E}">
        <p14:creationId xmlns:p14="http://schemas.microsoft.com/office/powerpoint/2010/main" val="15380859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11D7FFA9-4DD0-4EF0-AD60-409AB74BC09F}"/>
              </a:ext>
            </a:extLst>
          </p:cNvPr>
          <p:cNvSpPr>
            <a:spLocks noGrp="1"/>
          </p:cNvSpPr>
          <p:nvPr>
            <p:ph type="title" hasCustomPrompt="1"/>
          </p:nvPr>
        </p:nvSpPr>
        <p:spPr>
          <a:xfrm>
            <a:off x="243840" y="109536"/>
            <a:ext cx="11704320" cy="641352"/>
          </a:xfrm>
        </p:spPr>
        <p:txBody>
          <a:bodyPr/>
          <a:lstStyle>
            <a:lvl1pPr>
              <a:lnSpc>
                <a:spcPct val="100000"/>
              </a:lnSpc>
              <a:defRPr>
                <a:solidFill>
                  <a:schemeClr val="tx1"/>
                </a:solidFill>
                <a:latin typeface="+mj-lt"/>
              </a:defRPr>
            </a:lvl1pPr>
          </a:lstStyle>
          <a:p>
            <a:r>
              <a:rPr lang="en-US" dirty="0"/>
              <a:t>Write the title like a newspaper headline. What one sentence should the audience take away?</a:t>
            </a:r>
          </a:p>
        </p:txBody>
      </p:sp>
      <p:sp>
        <p:nvSpPr>
          <p:cNvPr id="3" name="Date Placeholder 2">
            <a:extLst>
              <a:ext uri="{FF2B5EF4-FFF2-40B4-BE49-F238E27FC236}">
                <a16:creationId xmlns:a16="http://schemas.microsoft.com/office/drawing/2014/main" id="{102AEB64-BCF2-479C-8434-0DFFE808F53D}"/>
              </a:ext>
            </a:extLst>
          </p:cNvPr>
          <p:cNvSpPr>
            <a:spLocks noGrp="1"/>
          </p:cNvSpPr>
          <p:nvPr>
            <p:ph type="dt" sz="half" idx="10"/>
          </p:nvPr>
        </p:nvSpPr>
        <p:spPr/>
        <p:txBody>
          <a:bodyPr/>
          <a:lstStyle/>
          <a:p>
            <a:fld id="{D9CD17A8-DA50-4A3F-B549-255660A7217B}" type="datetime1">
              <a:rPr lang="en-US" smtClean="0"/>
              <a:t>8/2/23</a:t>
            </a:fld>
            <a:endParaRPr lang="en-US" dirty="0"/>
          </a:p>
        </p:txBody>
      </p:sp>
      <p:sp>
        <p:nvSpPr>
          <p:cNvPr id="4" name="Footer Placeholder 3">
            <a:extLst>
              <a:ext uri="{FF2B5EF4-FFF2-40B4-BE49-F238E27FC236}">
                <a16:creationId xmlns:a16="http://schemas.microsoft.com/office/drawing/2014/main" id="{FDF284B3-501E-4AE4-835C-0B58986C47EB}"/>
              </a:ext>
            </a:extLst>
          </p:cNvPr>
          <p:cNvSpPr>
            <a:spLocks noGrp="1"/>
          </p:cNvSpPr>
          <p:nvPr>
            <p:ph type="ftr" sz="quarter" idx="11"/>
          </p:nvPr>
        </p:nvSpPr>
        <p:spPr/>
        <p:txBody>
          <a:bodyPr/>
          <a:lstStyle/>
          <a:p>
            <a:r>
              <a:rPr lang="en-US"/>
              <a:t>Footer</a:t>
            </a:r>
            <a:endParaRPr lang="en-US" dirty="0"/>
          </a:p>
        </p:txBody>
      </p:sp>
      <p:sp>
        <p:nvSpPr>
          <p:cNvPr id="5" name="Slide Number Placeholder 4">
            <a:extLst>
              <a:ext uri="{FF2B5EF4-FFF2-40B4-BE49-F238E27FC236}">
                <a16:creationId xmlns:a16="http://schemas.microsoft.com/office/drawing/2014/main" id="{C63E3A63-E3E2-45A7-9081-575F8A76A73B}"/>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9" name="Layout">
            <a:hlinkClick r:id="rId2" tooltip="Share your feedback about this template"/>
            <a:extLst>
              <a:ext uri="{FF2B5EF4-FFF2-40B4-BE49-F238E27FC236}">
                <a16:creationId xmlns:a16="http://schemas.microsoft.com/office/drawing/2014/main" id="{45BA1326-2EB8-4BD5-9282-9A5B016398E7}"/>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Title Only</a:t>
            </a:r>
          </a:p>
        </p:txBody>
      </p:sp>
    </p:spTree>
    <p:extLst>
      <p:ext uri="{BB962C8B-B14F-4D97-AF65-F5344CB8AC3E}">
        <p14:creationId xmlns:p14="http://schemas.microsoft.com/office/powerpoint/2010/main" val="16494204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Idea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4C5BF6-6CC5-DB4D-A4B9-36268DE0547A}"/>
              </a:ext>
            </a:extLst>
          </p:cNvPr>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BAE80A42-FF04-4D47-910F-DD8C632DDEB4}"/>
              </a:ext>
            </a:extLst>
          </p:cNvPr>
          <p:cNvSpPr>
            <a:spLocks noGrp="1"/>
          </p:cNvSpPr>
          <p:nvPr>
            <p:ph type="body" sz="quarter" idx="10" hasCustomPrompt="1"/>
          </p:nvPr>
        </p:nvSpPr>
        <p:spPr>
          <a:xfrm>
            <a:off x="337930" y="2802732"/>
            <a:ext cx="3986097" cy="934382"/>
          </a:xfrm>
        </p:spPr>
        <p:txBody>
          <a:bodyPr anchor="t">
            <a:normAutofit/>
          </a:bodyPr>
          <a:lstStyle>
            <a:lvl1pPr marL="0" indent="0">
              <a:buNone/>
              <a:defRPr sz="6000" b="1">
                <a:solidFill>
                  <a:schemeClr val="bg1"/>
                </a:solidFill>
                <a:latin typeface="Century Gothic" panose="020B0502020202020204" pitchFamily="34" charset="0"/>
              </a:defRPr>
            </a:lvl1pPr>
          </a:lstStyle>
          <a:p>
            <a:pPr lvl="0"/>
            <a:r>
              <a:rPr lang="en-US" dirty="0"/>
              <a:t>Heading 1</a:t>
            </a:r>
          </a:p>
        </p:txBody>
      </p:sp>
      <p:sp>
        <p:nvSpPr>
          <p:cNvPr id="11" name="Text Placeholder 8">
            <a:extLst>
              <a:ext uri="{FF2B5EF4-FFF2-40B4-BE49-F238E27FC236}">
                <a16:creationId xmlns:a16="http://schemas.microsoft.com/office/drawing/2014/main" id="{268B0AD0-4195-CD4F-8D3B-D27F3828130E}"/>
              </a:ext>
            </a:extLst>
          </p:cNvPr>
          <p:cNvSpPr>
            <a:spLocks noGrp="1"/>
          </p:cNvSpPr>
          <p:nvPr>
            <p:ph type="body" sz="quarter" idx="11" hasCustomPrompt="1"/>
          </p:nvPr>
        </p:nvSpPr>
        <p:spPr>
          <a:xfrm>
            <a:off x="337930" y="3816626"/>
            <a:ext cx="2802835" cy="576470"/>
          </a:xfrm>
        </p:spPr>
        <p:txBody>
          <a:bodyPr anchor="t">
            <a:normAutofit/>
          </a:bodyPr>
          <a:lstStyle>
            <a:lvl1pPr marL="0" indent="0">
              <a:buNone/>
              <a:defRPr sz="3200" b="0" i="0">
                <a:solidFill>
                  <a:schemeClr val="accent6"/>
                </a:solidFill>
                <a:latin typeface="Century Gothic" panose="020B0502020202020204" pitchFamily="34" charset="0"/>
              </a:defRPr>
            </a:lvl1pPr>
          </a:lstStyle>
          <a:p>
            <a:pPr lvl="0"/>
            <a:r>
              <a:rPr lang="en-US" dirty="0"/>
              <a:t>Sub Heading </a:t>
            </a:r>
          </a:p>
        </p:txBody>
      </p:sp>
      <p:sp>
        <p:nvSpPr>
          <p:cNvPr id="12" name="Text Placeholder 8">
            <a:extLst>
              <a:ext uri="{FF2B5EF4-FFF2-40B4-BE49-F238E27FC236}">
                <a16:creationId xmlns:a16="http://schemas.microsoft.com/office/drawing/2014/main" id="{4DA2666A-4CA1-6C4C-BACF-1CE002A6F77C}"/>
              </a:ext>
            </a:extLst>
          </p:cNvPr>
          <p:cNvSpPr>
            <a:spLocks noGrp="1"/>
          </p:cNvSpPr>
          <p:nvPr>
            <p:ph type="body" sz="quarter" idx="12" hasCustomPrompt="1"/>
          </p:nvPr>
        </p:nvSpPr>
        <p:spPr>
          <a:xfrm>
            <a:off x="251931" y="102639"/>
            <a:ext cx="1331843" cy="576470"/>
          </a:xfrm>
        </p:spPr>
        <p:txBody>
          <a:bodyPr anchor="ctr">
            <a:normAutofit/>
          </a:bodyPr>
          <a:lstStyle>
            <a:lvl1pPr marL="0" indent="0" algn="l">
              <a:buNone/>
              <a:defRPr sz="2400" b="1">
                <a:solidFill>
                  <a:schemeClr val="bg1"/>
                </a:solidFill>
                <a:latin typeface="Century Gothic" panose="020B0502020202020204" pitchFamily="34" charset="0"/>
              </a:defRPr>
            </a:lvl1pPr>
          </a:lstStyle>
          <a:p>
            <a:pPr lvl="0"/>
            <a:r>
              <a:rPr lang="en-US" dirty="0"/>
              <a:t>Idea</a:t>
            </a:r>
          </a:p>
        </p:txBody>
      </p:sp>
    </p:spTree>
    <p:extLst>
      <p:ext uri="{BB962C8B-B14F-4D97-AF65-F5344CB8AC3E}">
        <p14:creationId xmlns:p14="http://schemas.microsoft.com/office/powerpoint/2010/main" val="318671686"/>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3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F7EB65-8599-6E48-99B1-3DF0AEDF8ED6}" type="datetimeFigureOut">
              <a:rPr lang="en-US" smtClean="0"/>
              <a:t>8/2/23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350956153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3839" y="91439"/>
            <a:ext cx="11704323" cy="640080"/>
          </a:xfrm>
        </p:spPr>
        <p:txBody>
          <a:bodyPr/>
          <a:lstStyle>
            <a:lvl1pPr>
              <a:defRPr/>
            </a:lvl1pPr>
          </a:lstStyle>
          <a:p>
            <a:r>
              <a:rPr lang="en-US" dirty="0"/>
              <a:t>Summarize the slide’s message</a:t>
            </a:r>
          </a:p>
        </p:txBody>
      </p:sp>
      <p:sp>
        <p:nvSpPr>
          <p:cNvPr id="3" name="Date Placeholder 2"/>
          <p:cNvSpPr>
            <a:spLocks noGrp="1"/>
          </p:cNvSpPr>
          <p:nvPr>
            <p:ph type="dt" sz="half" idx="10"/>
          </p:nvPr>
        </p:nvSpPr>
        <p:spPr/>
        <p:txBody>
          <a:bodyPr/>
          <a:lstStyle/>
          <a:p>
            <a:fld id="{DE2C6F76-5EDA-4247-B34D-42592F5122A8}" type="datetime1">
              <a:rPr lang="en-US" smtClean="0"/>
              <a:t>8/2/23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Rectangle 4"/>
          <p:cNvSpPr/>
          <p:nvPr/>
        </p:nvSpPr>
        <p:spPr>
          <a:xfrm rot="5400000">
            <a:off x="-198121" y="367478"/>
            <a:ext cx="640080" cy="88000"/>
          </a:xfrm>
          <a:prstGeom prst="rect">
            <a:avLst/>
          </a:prstGeom>
          <a:solidFill>
            <a:srgbClr val="201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694863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Dark Title 3 Column Wide">
    <p:spTree>
      <p:nvGrpSpPr>
        <p:cNvPr id="1" name=""/>
        <p:cNvGrpSpPr/>
        <p:nvPr/>
      </p:nvGrpSpPr>
      <p:grpSpPr>
        <a:xfrm>
          <a:off x="0" y="0"/>
          <a:ext cx="0" cy="0"/>
          <a:chOff x="0" y="0"/>
          <a:chExt cx="0" cy="0"/>
        </a:xfrm>
      </p:grpSpPr>
      <p:sp>
        <p:nvSpPr>
          <p:cNvPr id="20" name="Title Background">
            <a:extLst>
              <a:ext uri="{FF2B5EF4-FFF2-40B4-BE49-F238E27FC236}">
                <a16:creationId xmlns:a16="http://schemas.microsoft.com/office/drawing/2014/main" id="{9A023FA0-EC4C-40E9-A551-DEC40AF27603}"/>
              </a:ext>
            </a:extLst>
          </p:cNvPr>
          <p:cNvSpPr/>
          <p:nvPr userDrawn="1"/>
        </p:nvSpPr>
        <p:spPr>
          <a:xfrm>
            <a:off x="0" y="0"/>
            <a:ext cx="12192001" cy="8687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Placeholder 1">
            <a:extLst>
              <a:ext uri="{FF2B5EF4-FFF2-40B4-BE49-F238E27FC236}">
                <a16:creationId xmlns:a16="http://schemas.microsoft.com/office/drawing/2014/main" id="{BCDC7940-788F-49DE-95B7-7A150AF31700}"/>
              </a:ext>
            </a:extLst>
          </p:cNvPr>
          <p:cNvSpPr>
            <a:spLocks noGrp="1"/>
          </p:cNvSpPr>
          <p:nvPr>
            <p:ph type="title" hasCustomPrompt="1"/>
          </p:nvPr>
        </p:nvSpPr>
        <p:spPr>
          <a:xfrm>
            <a:off x="243840" y="109536"/>
            <a:ext cx="11704320" cy="641352"/>
          </a:xfrm>
        </p:spPr>
        <p:txBody>
          <a:bodyPr/>
          <a:lstStyle>
            <a:lvl1pPr>
              <a:lnSpc>
                <a:spcPct val="100000"/>
              </a:lnSpc>
              <a:defRPr>
                <a:solidFill>
                  <a:schemeClr val="bg1"/>
                </a:solidFill>
                <a:latin typeface="+mj-lt"/>
              </a:defRPr>
            </a:lvl1pPr>
          </a:lstStyle>
          <a:p>
            <a:r>
              <a:rPr lang="en-US" dirty="0"/>
              <a:t>Write the title like a newspaper headline. What one sentence should the audience take away?</a:t>
            </a:r>
          </a:p>
        </p:txBody>
      </p:sp>
      <p:sp>
        <p:nvSpPr>
          <p:cNvPr id="3" name="Date Placeholder 2">
            <a:extLst>
              <a:ext uri="{FF2B5EF4-FFF2-40B4-BE49-F238E27FC236}">
                <a16:creationId xmlns:a16="http://schemas.microsoft.com/office/drawing/2014/main" id="{1BB42A35-6EDE-405B-BBB8-ED8FF6930921}"/>
              </a:ext>
            </a:extLst>
          </p:cNvPr>
          <p:cNvSpPr>
            <a:spLocks noGrp="1"/>
          </p:cNvSpPr>
          <p:nvPr>
            <p:ph type="dt" sz="half" idx="10"/>
          </p:nvPr>
        </p:nvSpPr>
        <p:spPr/>
        <p:txBody>
          <a:bodyPr/>
          <a:lstStyle/>
          <a:p>
            <a:fld id="{FEC52D06-6614-47D0-90AE-B1126AF8326D}" type="datetime1">
              <a:rPr lang="en-US" smtClean="0"/>
              <a:t>8/2/23</a:t>
            </a:fld>
            <a:endParaRPr lang="en-US" dirty="0"/>
          </a:p>
        </p:txBody>
      </p:sp>
      <p:sp>
        <p:nvSpPr>
          <p:cNvPr id="4" name="Footer Placeholder 3">
            <a:extLst>
              <a:ext uri="{FF2B5EF4-FFF2-40B4-BE49-F238E27FC236}">
                <a16:creationId xmlns:a16="http://schemas.microsoft.com/office/drawing/2014/main" id="{7EA2B14E-C93A-454E-B590-94303B1BB8CF}"/>
              </a:ext>
            </a:extLst>
          </p:cNvPr>
          <p:cNvSpPr>
            <a:spLocks noGrp="1"/>
          </p:cNvSpPr>
          <p:nvPr>
            <p:ph type="ftr" sz="quarter" idx="11"/>
          </p:nvPr>
        </p:nvSpPr>
        <p:spPr/>
        <p:txBody>
          <a:bodyPr/>
          <a:lstStyle/>
          <a:p>
            <a:r>
              <a:rPr lang="en-US"/>
              <a:t>Footer</a:t>
            </a:r>
            <a:endParaRPr lang="en-US" dirty="0"/>
          </a:p>
        </p:txBody>
      </p:sp>
      <p:sp>
        <p:nvSpPr>
          <p:cNvPr id="5" name="Slide Number Placeholder 4">
            <a:extLst>
              <a:ext uri="{FF2B5EF4-FFF2-40B4-BE49-F238E27FC236}">
                <a16:creationId xmlns:a16="http://schemas.microsoft.com/office/drawing/2014/main" id="{25B9618E-E1C0-4C11-9612-D5D28FF397DD}"/>
              </a:ext>
            </a:extLst>
          </p:cNvPr>
          <p:cNvSpPr>
            <a:spLocks noGrp="1"/>
          </p:cNvSpPr>
          <p:nvPr>
            <p:ph type="sldNum" sz="quarter" idx="12"/>
          </p:nvPr>
        </p:nvSpPr>
        <p:spPr/>
        <p:txBody>
          <a:bodyPr/>
          <a:lstStyle/>
          <a:p>
            <a:fld id="{E08A2EAE-61F0-4E80-AF13-6C345B2B49E7}" type="slidenum">
              <a:rPr lang="en-US" smtClean="0"/>
              <a:pPr/>
              <a:t>‹#›</a:t>
            </a:fld>
            <a:endParaRPr lang="en-US" dirty="0"/>
          </a:p>
        </p:txBody>
      </p:sp>
      <p:sp>
        <p:nvSpPr>
          <p:cNvPr id="16" name="Content Placeholder Right">
            <a:extLst>
              <a:ext uri="{FF2B5EF4-FFF2-40B4-BE49-F238E27FC236}">
                <a16:creationId xmlns:a16="http://schemas.microsoft.com/office/drawing/2014/main" id="{A4247A17-1FCF-40CB-B032-B53F3F9C64ED}"/>
              </a:ext>
            </a:extLst>
          </p:cNvPr>
          <p:cNvSpPr>
            <a:spLocks noGrp="1"/>
          </p:cNvSpPr>
          <p:nvPr>
            <p:ph sz="quarter" idx="15" hasCustomPrompt="1"/>
          </p:nvPr>
        </p:nvSpPr>
        <p:spPr>
          <a:xfrm>
            <a:off x="8930640" y="1143000"/>
            <a:ext cx="301752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Secondary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Left">
            <a:extLst>
              <a:ext uri="{FF2B5EF4-FFF2-40B4-BE49-F238E27FC236}">
                <a16:creationId xmlns:a16="http://schemas.microsoft.com/office/drawing/2014/main" id="{66456C3D-883F-473D-8FFB-6B756CA400E0}"/>
              </a:ext>
            </a:extLst>
          </p:cNvPr>
          <p:cNvSpPr>
            <a:spLocks noGrp="1"/>
          </p:cNvSpPr>
          <p:nvPr>
            <p:ph sz="quarter" idx="14" hasCustomPrompt="1"/>
          </p:nvPr>
        </p:nvSpPr>
        <p:spPr>
          <a:xfrm>
            <a:off x="243840" y="1143000"/>
            <a:ext cx="301752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Primary message. Prove the headline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Center">
            <a:extLst>
              <a:ext uri="{FF2B5EF4-FFF2-40B4-BE49-F238E27FC236}">
                <a16:creationId xmlns:a16="http://schemas.microsoft.com/office/drawing/2014/main" id="{6042F8A0-2A18-4773-BD29-99B174123FD6}"/>
              </a:ext>
            </a:extLst>
          </p:cNvPr>
          <p:cNvSpPr>
            <a:spLocks noGrp="1"/>
          </p:cNvSpPr>
          <p:nvPr>
            <p:ph sz="quarter" idx="13" hasCustomPrompt="1"/>
          </p:nvPr>
        </p:nvSpPr>
        <p:spPr>
          <a:xfrm>
            <a:off x="3352800" y="1143000"/>
            <a:ext cx="5486400"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Main content. Make it eye-catching. Typically an image, chart, table or video</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akeaway">
            <a:extLst>
              <a:ext uri="{FF2B5EF4-FFF2-40B4-BE49-F238E27FC236}">
                <a16:creationId xmlns:a16="http://schemas.microsoft.com/office/drawing/2014/main" id="{FB0FE7AE-6D7D-456A-A0E7-38331B360BC7}"/>
              </a:ext>
            </a:extLst>
          </p:cNvPr>
          <p:cNvSpPr>
            <a:spLocks noGrp="1"/>
          </p:cNvSpPr>
          <p:nvPr>
            <p:ph type="body" sz="quarter" idx="16" hasCustomPrompt="1"/>
          </p:nvPr>
        </p:nvSpPr>
        <p:spPr>
          <a:xfrm>
            <a:off x="2305824" y="5849135"/>
            <a:ext cx="7580352" cy="432792"/>
          </a:xfrm>
          <a:prstGeom prst="roundRect">
            <a:avLst>
              <a:gd name="adj" fmla="val 50000"/>
            </a:avLst>
          </a:prstGeom>
          <a:solidFill>
            <a:schemeClr val="accent6"/>
          </a:solidFill>
          <a:ln>
            <a:noFill/>
          </a:ln>
        </p:spPr>
        <p:txBody>
          <a:bodyPr lIns="45720" tIns="0" rIns="45720" bIns="0" anchor="ctr">
            <a:spAutoFit/>
          </a:bodyPr>
          <a:lstStyle>
            <a:lvl1pPr marL="0" indent="0" algn="ctr">
              <a:lnSpc>
                <a:spcPct val="100000"/>
              </a:lnSpc>
              <a:buNone/>
              <a:defRPr b="1" cap="none" baseline="0">
                <a:solidFill>
                  <a:schemeClr val="bg1"/>
                </a:solidFill>
              </a:defRPr>
            </a:lvl1pPr>
          </a:lstStyle>
          <a:p>
            <a:pPr lvl="0"/>
            <a:r>
              <a:rPr lang="en-US" dirty="0"/>
              <a:t>OPTIONAL takeaway: What should the audience do now?</a:t>
            </a:r>
          </a:p>
        </p:txBody>
      </p:sp>
      <p:sp>
        <p:nvSpPr>
          <p:cNvPr id="19" name="Layout">
            <a:hlinkClick r:id="rId2" tooltip="Share your feedback about this template"/>
            <a:extLst>
              <a:ext uri="{FF2B5EF4-FFF2-40B4-BE49-F238E27FC236}">
                <a16:creationId xmlns:a16="http://schemas.microsoft.com/office/drawing/2014/main" id="{C8149BCB-0815-498C-89B8-64A55FFB3DD4}"/>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a:solidFill>
                  <a:schemeClr val="bg1"/>
                </a:solidFill>
              </a:rPr>
              <a:t>Dark Title 3 Column Wide</a:t>
            </a:r>
          </a:p>
        </p:txBody>
      </p:sp>
    </p:spTree>
    <p:extLst>
      <p:ext uri="{BB962C8B-B14F-4D97-AF65-F5344CB8AC3E}">
        <p14:creationId xmlns:p14="http://schemas.microsoft.com/office/powerpoint/2010/main" val="958256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F7EB65-8599-6E48-99B1-3DF0AEDF8ED6}"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16610031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FF7EB65-8599-6E48-99B1-3DF0AEDF8ED6}" type="datetimeFigureOut">
              <a:rPr lang="en-US" smtClean="0"/>
              <a:t>8/2/23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13398802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F7EB65-8599-6E48-99B1-3DF0AEDF8ED6}" type="datetimeFigureOut">
              <a:rPr lang="en-US" smtClean="0"/>
              <a:t>8/2/23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5967267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F7EB65-8599-6E48-99B1-3DF0AEDF8ED6}" type="datetimeFigureOut">
              <a:rPr lang="en-US" smtClean="0"/>
              <a:t>8/2/23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8B5FDF-C845-5146-994B-411A90FE6E4D}" type="slidenum">
              <a:rPr lang="en-US" smtClean="0"/>
              <a:t>‹#›</a:t>
            </a:fld>
            <a:endParaRPr lang="en-US"/>
          </a:p>
        </p:txBody>
      </p:sp>
    </p:spTree>
    <p:extLst>
      <p:ext uri="{BB962C8B-B14F-4D97-AF65-F5344CB8AC3E}">
        <p14:creationId xmlns:p14="http://schemas.microsoft.com/office/powerpoint/2010/main" val="43714986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1.png"/><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hyperlink" Target="https://forms.gle/YXpEYEMBLp44wZxM7"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95000"/>
                  </a:schemeClr>
                </a:solidFill>
              </a:defRPr>
            </a:lvl1pPr>
          </a:lstStyle>
          <a:p>
            <a:fld id="{DFF7EB65-8599-6E48-99B1-3DF0AEDF8ED6}" type="datetimeFigureOut">
              <a:rPr lang="en-US" smtClean="0"/>
              <a:pPr/>
              <a:t>8/2/23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9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95000"/>
                  </a:schemeClr>
                </a:solidFill>
              </a:defRPr>
            </a:lvl1pPr>
          </a:lstStyle>
          <a:p>
            <a:fld id="{298B5FDF-C845-5146-994B-411A90FE6E4D}" type="slidenum">
              <a:rPr lang="en-US" smtClean="0"/>
              <a:pPr/>
              <a:t>‹#›</a:t>
            </a:fld>
            <a:endParaRPr lang="en-US"/>
          </a:p>
        </p:txBody>
      </p:sp>
    </p:spTree>
    <p:extLst>
      <p:ext uri="{BB962C8B-B14F-4D97-AF65-F5344CB8AC3E}">
        <p14:creationId xmlns:p14="http://schemas.microsoft.com/office/powerpoint/2010/main" val="192196964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60" r:id="rId3"/>
    <p:sldLayoutId id="2147483650"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1" r:id="rId13"/>
    <p:sldLayoutId id="2147483662" r:id="rId14"/>
    <p:sldLayoutId id="2147483687" r:id="rId15"/>
    <p:sldLayoutId id="2147483688" r:id="rId16"/>
    <p:sldLayoutId id="2147483716" r:id="rId17"/>
  </p:sldLayoutIdLst>
  <p:transition>
    <p:fade/>
  </p:transition>
  <p:txStyles>
    <p:titleStyle>
      <a:lvl1pPr algn="l" defTabSz="914400" rtl="0" eaLnBrk="1" latinLnBrk="0" hangingPunct="1">
        <a:lnSpc>
          <a:spcPct val="100000"/>
        </a:lnSpc>
        <a:spcBef>
          <a:spcPct val="0"/>
        </a:spcBef>
        <a:buNone/>
        <a:defRPr sz="4400" b="1" i="0" kern="1200">
          <a:solidFill>
            <a:schemeClr val="bg1">
              <a:lumMod val="95000"/>
            </a:schemeClr>
          </a:solidFill>
          <a:latin typeface="Alegreya" charset="0"/>
          <a:ea typeface="Alegreya" charset="0"/>
          <a:cs typeface="Alegreya" charset="0"/>
        </a:defRPr>
      </a:lvl1pPr>
    </p:titleStyle>
    <p:bodyStyle>
      <a:lvl1pPr marL="228600" indent="-228600" algn="l" defTabSz="914400" rtl="0" eaLnBrk="1" latinLnBrk="0" hangingPunct="1">
        <a:lnSpc>
          <a:spcPct val="100000"/>
        </a:lnSpc>
        <a:spcBef>
          <a:spcPts val="1000"/>
        </a:spcBef>
        <a:buFont typeface="Arial"/>
        <a:buChar char="•"/>
        <a:defRPr sz="2800" b="0" i="0" kern="1200">
          <a:solidFill>
            <a:schemeClr val="bg1">
              <a:lumMod val="95000"/>
            </a:schemeClr>
          </a:solidFill>
          <a:latin typeface="Alegreya Sans" charset="0"/>
          <a:ea typeface="Alegreya Sans" charset="0"/>
          <a:cs typeface="Alegreya Sans" charset="0"/>
        </a:defRPr>
      </a:lvl1pPr>
      <a:lvl2pPr marL="685800" indent="-228600" algn="l" defTabSz="914400" rtl="0" eaLnBrk="1" latinLnBrk="0" hangingPunct="1">
        <a:lnSpc>
          <a:spcPct val="100000"/>
        </a:lnSpc>
        <a:spcBef>
          <a:spcPts val="500"/>
        </a:spcBef>
        <a:buFont typeface="Arial"/>
        <a:buChar char="•"/>
        <a:defRPr sz="2400" b="0" i="0" kern="1200">
          <a:solidFill>
            <a:schemeClr val="bg1">
              <a:lumMod val="95000"/>
            </a:schemeClr>
          </a:solidFill>
          <a:latin typeface="Alegreya Sans" charset="0"/>
          <a:ea typeface="Alegreya Sans" charset="0"/>
          <a:cs typeface="Alegreya Sans" charset="0"/>
        </a:defRPr>
      </a:lvl2pPr>
      <a:lvl3pPr marL="1143000" indent="-228600" algn="l" defTabSz="914400" rtl="0" eaLnBrk="1" latinLnBrk="0" hangingPunct="1">
        <a:lnSpc>
          <a:spcPct val="100000"/>
        </a:lnSpc>
        <a:spcBef>
          <a:spcPts val="500"/>
        </a:spcBef>
        <a:buFont typeface="Arial"/>
        <a:buChar char="•"/>
        <a:defRPr sz="2000" b="0" i="0" kern="1200">
          <a:solidFill>
            <a:schemeClr val="bg1">
              <a:lumMod val="95000"/>
            </a:schemeClr>
          </a:solidFill>
          <a:latin typeface="Alegreya Sans" charset="0"/>
          <a:ea typeface="Alegreya Sans" charset="0"/>
          <a:cs typeface="Alegreya Sans" charset="0"/>
        </a:defRPr>
      </a:lvl3pPr>
      <a:lvl4pPr marL="1600200" indent="-228600" algn="l" defTabSz="914400" rtl="0" eaLnBrk="1" latinLnBrk="0" hangingPunct="1">
        <a:lnSpc>
          <a:spcPct val="100000"/>
        </a:lnSpc>
        <a:spcBef>
          <a:spcPts val="500"/>
        </a:spcBef>
        <a:buFont typeface="Arial"/>
        <a:buChar char="•"/>
        <a:defRPr sz="1800" b="0" i="0" kern="1200">
          <a:solidFill>
            <a:schemeClr val="bg1">
              <a:lumMod val="95000"/>
            </a:schemeClr>
          </a:solidFill>
          <a:latin typeface="Alegreya Sans" charset="0"/>
          <a:ea typeface="Alegreya Sans" charset="0"/>
          <a:cs typeface="Alegreya Sans" charset="0"/>
        </a:defRPr>
      </a:lvl4pPr>
      <a:lvl5pPr marL="2057400" indent="-228600" algn="l" defTabSz="914400" rtl="0" eaLnBrk="1" latinLnBrk="0" hangingPunct="1">
        <a:lnSpc>
          <a:spcPct val="100000"/>
        </a:lnSpc>
        <a:spcBef>
          <a:spcPts val="500"/>
        </a:spcBef>
        <a:buFont typeface="Arial"/>
        <a:buChar char="•"/>
        <a:defRPr sz="1800" b="0" i="0" kern="1200">
          <a:solidFill>
            <a:schemeClr val="bg1">
              <a:lumMod val="95000"/>
            </a:schemeClr>
          </a:solidFill>
          <a:latin typeface="Alegreya Sans" charset="0"/>
          <a:ea typeface="Alegreya Sans" charset="0"/>
          <a:cs typeface="Alegreya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98" userDrawn="1">
          <p15:clr>
            <a:srgbClr val="F26B43"/>
          </p15:clr>
        </p15:guide>
        <p15:guide id="3" pos="1459" userDrawn="1">
          <p15:clr>
            <a:srgbClr val="F26B43"/>
          </p15:clr>
        </p15:guide>
        <p15:guide id="4" pos="6221" userDrawn="1">
          <p15:clr>
            <a:srgbClr val="F26B43"/>
          </p15:clr>
        </p15:guide>
        <p15:guide id="5" pos="7582" userDrawn="1">
          <p15:clr>
            <a:srgbClr val="F26B43"/>
          </p15:clr>
        </p15:guide>
        <p15:guide id="6" orient="horz" pos="2160" userDrawn="1">
          <p15:clr>
            <a:srgbClr val="F26B43"/>
          </p15:clr>
        </p15:guide>
        <p15:guide id="7" orient="horz" pos="232" userDrawn="1">
          <p15:clr>
            <a:srgbClr val="F26B43"/>
          </p15:clr>
        </p15:guide>
        <p15:guide id="8" orient="horz" pos="40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F2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365125"/>
            <a:ext cx="118872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52400" y="1825624"/>
            <a:ext cx="11887200" cy="46020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52400" y="6515100"/>
            <a:ext cx="3429000" cy="206375"/>
          </a:xfrm>
          <a:prstGeom prst="rect">
            <a:avLst/>
          </a:prstGeom>
        </p:spPr>
        <p:txBody>
          <a:bodyPr vert="horz" lIns="91440" tIns="45720" rIns="91440" bIns="45720" rtlCol="0" anchor="ctr"/>
          <a:lstStyle>
            <a:lvl1pPr algn="l">
              <a:defRPr sz="1200">
                <a:solidFill>
                  <a:schemeClr val="tx1">
                    <a:lumMod val="75000"/>
                    <a:lumOff val="25000"/>
                  </a:schemeClr>
                </a:solidFill>
                <a:latin typeface="Alegreya" pitchFamily="2" charset="0"/>
              </a:defRPr>
            </a:lvl1pPr>
          </a:lstStyle>
          <a:p>
            <a:fld id="{DFF7EB65-8599-6E48-99B1-3DF0AEDF8ED6}" type="datetimeFigureOut">
              <a:rPr lang="en-US" smtClean="0"/>
              <a:pPr/>
              <a:t>8/2/23</a:t>
            </a:fld>
            <a:endParaRPr lang="en-US" dirty="0">
              <a:latin typeface="Alegreya" pitchFamily="2" charset="0"/>
            </a:endParaRPr>
          </a:p>
        </p:txBody>
      </p:sp>
      <p:sp>
        <p:nvSpPr>
          <p:cNvPr id="5" name="Footer Placeholder 4"/>
          <p:cNvSpPr>
            <a:spLocks noGrp="1"/>
          </p:cNvSpPr>
          <p:nvPr>
            <p:ph type="ftr" sz="quarter" idx="3"/>
          </p:nvPr>
        </p:nvSpPr>
        <p:spPr>
          <a:xfrm>
            <a:off x="4038600" y="6515100"/>
            <a:ext cx="4114800" cy="206375"/>
          </a:xfrm>
          <a:prstGeom prst="rect">
            <a:avLst/>
          </a:prstGeom>
        </p:spPr>
        <p:txBody>
          <a:bodyPr vert="horz" lIns="91440" tIns="45720" rIns="91440" bIns="45720" rtlCol="0" anchor="ctr"/>
          <a:lstStyle>
            <a:lvl1pPr algn="ctr">
              <a:defRPr sz="1200">
                <a:solidFill>
                  <a:schemeClr val="tx1">
                    <a:lumMod val="75000"/>
                    <a:lumOff val="25000"/>
                  </a:schemeClr>
                </a:solidFill>
                <a:latin typeface="Alegreya" pitchFamily="2" charset="0"/>
              </a:defRPr>
            </a:lvl1pPr>
          </a:lstStyle>
          <a:p>
            <a:endParaRPr lang="en-US">
              <a:latin typeface="Alegreya" pitchFamily="2" charset="0"/>
            </a:endParaRPr>
          </a:p>
        </p:txBody>
      </p:sp>
      <p:sp>
        <p:nvSpPr>
          <p:cNvPr id="6" name="Slide Number Placeholder 5"/>
          <p:cNvSpPr>
            <a:spLocks noGrp="1"/>
          </p:cNvSpPr>
          <p:nvPr>
            <p:ph type="sldNum" sz="quarter" idx="4"/>
          </p:nvPr>
        </p:nvSpPr>
        <p:spPr>
          <a:xfrm>
            <a:off x="8610600" y="6515100"/>
            <a:ext cx="3429000" cy="206375"/>
          </a:xfrm>
          <a:prstGeom prst="rect">
            <a:avLst/>
          </a:prstGeom>
        </p:spPr>
        <p:txBody>
          <a:bodyPr vert="horz" lIns="91440" tIns="45720" rIns="91440" bIns="45720" rtlCol="0" anchor="ctr"/>
          <a:lstStyle>
            <a:lvl1pPr algn="r">
              <a:defRPr sz="1200">
                <a:solidFill>
                  <a:schemeClr val="tx1">
                    <a:lumMod val="75000"/>
                    <a:lumOff val="25000"/>
                  </a:schemeClr>
                </a:solidFill>
                <a:latin typeface="Alegreya" pitchFamily="2" charset="0"/>
              </a:defRPr>
            </a:lvl1pPr>
          </a:lstStyle>
          <a:p>
            <a:fld id="{298B5FDF-C845-5146-994B-411A90FE6E4D}" type="slidenum">
              <a:rPr lang="en-US" smtClean="0"/>
              <a:pPr/>
              <a:t>‹#›</a:t>
            </a:fld>
            <a:endParaRPr lang="en-US">
              <a:latin typeface="Alegreya" pitchFamily="2" charset="0"/>
            </a:endParaRPr>
          </a:p>
        </p:txBody>
      </p:sp>
    </p:spTree>
    <p:extLst>
      <p:ext uri="{BB962C8B-B14F-4D97-AF65-F5344CB8AC3E}">
        <p14:creationId xmlns:p14="http://schemas.microsoft.com/office/powerpoint/2010/main" val="219964373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Lst>
  <p:transition>
    <p:fade/>
  </p:transition>
  <p:txStyles>
    <p:titleStyle>
      <a:lvl1pPr algn="l" defTabSz="914400" rtl="0" eaLnBrk="1" latinLnBrk="0" hangingPunct="1">
        <a:lnSpc>
          <a:spcPct val="100000"/>
        </a:lnSpc>
        <a:spcBef>
          <a:spcPct val="0"/>
        </a:spcBef>
        <a:buNone/>
        <a:defRPr sz="4400" b="1" i="0" kern="1200">
          <a:solidFill>
            <a:schemeClr val="tx1">
              <a:lumMod val="75000"/>
              <a:lumOff val="25000"/>
            </a:schemeClr>
          </a:solidFill>
          <a:latin typeface="Alegreya Sans" pitchFamily="2" charset="0"/>
          <a:ea typeface="Alegreya Sans" pitchFamily="2" charset="0"/>
          <a:cs typeface="Alegreya Sans" pitchFamily="2" charset="0"/>
        </a:defRPr>
      </a:lvl1pPr>
    </p:titleStyle>
    <p:bodyStyle>
      <a:lvl1pPr marL="0" indent="0" algn="l" defTabSz="914400" rtl="0" eaLnBrk="1" latinLnBrk="0" hangingPunct="1">
        <a:lnSpc>
          <a:spcPct val="100000"/>
        </a:lnSpc>
        <a:spcBef>
          <a:spcPts val="1000"/>
        </a:spcBef>
        <a:buFont typeface="Arial"/>
        <a:buNone/>
        <a:defRPr sz="2800" b="0" i="0" kern="1200">
          <a:solidFill>
            <a:schemeClr val="tx1">
              <a:lumMod val="75000"/>
              <a:lumOff val="25000"/>
            </a:schemeClr>
          </a:solidFill>
          <a:latin typeface="Alegreya" pitchFamily="2" charset="0"/>
          <a:ea typeface="Alegreya" pitchFamily="2" charset="0"/>
          <a:cs typeface="Alegreya" pitchFamily="2" charset="0"/>
        </a:defRPr>
      </a:lvl1pPr>
      <a:lvl2pPr marL="457200" indent="0" algn="l" defTabSz="914400" rtl="0" eaLnBrk="1" latinLnBrk="0" hangingPunct="1">
        <a:lnSpc>
          <a:spcPct val="100000"/>
        </a:lnSpc>
        <a:spcBef>
          <a:spcPts val="500"/>
        </a:spcBef>
        <a:buFont typeface="Arial"/>
        <a:buNone/>
        <a:defRPr sz="2400" b="0" i="0" kern="1200">
          <a:solidFill>
            <a:schemeClr val="tx1">
              <a:lumMod val="75000"/>
              <a:lumOff val="25000"/>
            </a:schemeClr>
          </a:solidFill>
          <a:latin typeface="Alegreya" pitchFamily="2" charset="0"/>
          <a:ea typeface="Alegreya" pitchFamily="2" charset="0"/>
          <a:cs typeface="Alegreya" pitchFamily="2" charset="0"/>
        </a:defRPr>
      </a:lvl2pPr>
      <a:lvl3pPr marL="914400" indent="0" algn="l" defTabSz="914400" rtl="0" eaLnBrk="1" latinLnBrk="0" hangingPunct="1">
        <a:lnSpc>
          <a:spcPct val="100000"/>
        </a:lnSpc>
        <a:spcBef>
          <a:spcPts val="500"/>
        </a:spcBef>
        <a:buFont typeface="Arial"/>
        <a:buNone/>
        <a:defRPr sz="2000" b="0" i="0" kern="1200">
          <a:solidFill>
            <a:schemeClr val="tx1">
              <a:lumMod val="75000"/>
              <a:lumOff val="25000"/>
            </a:schemeClr>
          </a:solidFill>
          <a:latin typeface="Alegreya" pitchFamily="2" charset="0"/>
          <a:ea typeface="Alegreya" pitchFamily="2" charset="0"/>
          <a:cs typeface="Alegreya" pitchFamily="2" charset="0"/>
        </a:defRPr>
      </a:lvl3pPr>
      <a:lvl4pPr marL="1371600" indent="0" algn="l" defTabSz="914400" rtl="0" eaLnBrk="1" latinLnBrk="0" hangingPunct="1">
        <a:lnSpc>
          <a:spcPct val="100000"/>
        </a:lnSpc>
        <a:spcBef>
          <a:spcPts val="500"/>
        </a:spcBef>
        <a:buFont typeface="Arial"/>
        <a:buNone/>
        <a:defRPr sz="1800" b="0" i="0" kern="1200">
          <a:solidFill>
            <a:schemeClr val="tx1">
              <a:lumMod val="75000"/>
              <a:lumOff val="25000"/>
            </a:schemeClr>
          </a:solidFill>
          <a:latin typeface="Alegreya" pitchFamily="2" charset="0"/>
          <a:ea typeface="Alegreya" pitchFamily="2" charset="0"/>
          <a:cs typeface="Alegreya" pitchFamily="2" charset="0"/>
        </a:defRPr>
      </a:lvl4pPr>
      <a:lvl5pPr marL="1828800" indent="0" algn="l" defTabSz="914400" rtl="0" eaLnBrk="1" latinLnBrk="0" hangingPunct="1">
        <a:lnSpc>
          <a:spcPct val="100000"/>
        </a:lnSpc>
        <a:spcBef>
          <a:spcPts val="500"/>
        </a:spcBef>
        <a:buFont typeface="Arial"/>
        <a:buNone/>
        <a:defRPr sz="1800" b="0" i="0" kern="1200">
          <a:solidFill>
            <a:schemeClr val="tx1">
              <a:lumMod val="75000"/>
              <a:lumOff val="25000"/>
            </a:schemeClr>
          </a:solidFill>
          <a:latin typeface="Alegreya" pitchFamily="2" charset="0"/>
          <a:ea typeface="Alegreya" pitchFamily="2" charset="0"/>
          <a:cs typeface="Alegreya" pitchFamily="2"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96">
          <p15:clr>
            <a:srgbClr val="F26B43"/>
          </p15:clr>
        </p15:guide>
        <p15:guide id="3" pos="1944">
          <p15:clr>
            <a:srgbClr val="F26B43"/>
          </p15:clr>
        </p15:guide>
        <p15:guide id="4" pos="5736">
          <p15:clr>
            <a:srgbClr val="F26B43"/>
          </p15:clr>
        </p15:guide>
        <p15:guide id="5" pos="7582">
          <p15:clr>
            <a:srgbClr val="F26B43"/>
          </p15:clr>
        </p15:guide>
        <p15:guide id="6" orient="horz" pos="2184">
          <p15:clr>
            <a:srgbClr val="F26B43"/>
          </p15:clr>
        </p15:guide>
        <p15:guide id="7" orient="horz" pos="216">
          <p15:clr>
            <a:srgbClr val="F26B43"/>
          </p15:clr>
        </p15:guide>
        <p15:guide id="8" orient="horz" pos="4104">
          <p15:clr>
            <a:srgbClr val="F26B43"/>
          </p15:clr>
        </p15:guide>
        <p15:guide id="9" pos="1992">
          <p15:clr>
            <a:srgbClr val="F26B43"/>
          </p15:clr>
        </p15:guide>
        <p15:guide id="10" pos="5688">
          <p15:clr>
            <a:srgbClr val="F26B43"/>
          </p15:clr>
        </p15:guide>
        <p15:guide id="11" pos="3816">
          <p15:clr>
            <a:srgbClr val="F26B43"/>
          </p15:clr>
        </p15:guide>
        <p15:guide id="12" pos="3864">
          <p15:clr>
            <a:srgbClr val="F26B43"/>
          </p15:clr>
        </p15:guide>
        <p15:guide id="13" orient="horz" pos="213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8CF8D4-1E40-40C0-AE7C-378683C3BBB6}"/>
              </a:ext>
            </a:extLst>
          </p:cNvPr>
          <p:cNvSpPr>
            <a:spLocks noGrp="1"/>
          </p:cNvSpPr>
          <p:nvPr>
            <p:ph type="title"/>
          </p:nvPr>
        </p:nvSpPr>
        <p:spPr>
          <a:xfrm>
            <a:off x="243840" y="107671"/>
            <a:ext cx="11704320" cy="6421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45E601-A40B-4B6E-B634-DF387940409E}"/>
              </a:ext>
            </a:extLst>
          </p:cNvPr>
          <p:cNvSpPr>
            <a:spLocks noGrp="1"/>
          </p:cNvSpPr>
          <p:nvPr>
            <p:ph type="body" idx="1"/>
          </p:nvPr>
        </p:nvSpPr>
        <p:spPr>
          <a:xfrm>
            <a:off x="243840" y="969263"/>
            <a:ext cx="11704320" cy="530767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E5CA368-578C-4E60-B3D9-3E641CF096C4}"/>
              </a:ext>
            </a:extLst>
          </p:cNvPr>
          <p:cNvSpPr>
            <a:spLocks noGrp="1"/>
          </p:cNvSpPr>
          <p:nvPr>
            <p:ph type="dt" sz="half" idx="2"/>
          </p:nvPr>
        </p:nvSpPr>
        <p:spPr>
          <a:xfrm rot="16200000">
            <a:off x="11049000" y="1929383"/>
            <a:ext cx="2103120" cy="182880"/>
          </a:xfrm>
          <a:prstGeom prst="rect">
            <a:avLst/>
          </a:prstGeom>
          <a:noFill/>
        </p:spPr>
        <p:txBody>
          <a:bodyPr vert="horz" lIns="91440" tIns="45720" rIns="91440" bIns="45720" rtlCol="0" anchor="ctr"/>
          <a:lstStyle>
            <a:lvl1pPr algn="r">
              <a:defRPr sz="700" b="0" cap="small" baseline="0">
                <a:solidFill>
                  <a:schemeClr val="tx1"/>
                </a:solidFill>
              </a:defRPr>
            </a:lvl1pPr>
          </a:lstStyle>
          <a:p>
            <a:fld id="{46B55D88-3751-4CDE-B259-D65C06F889D7}" type="datetime1">
              <a:rPr lang="en-US" smtClean="0"/>
              <a:pPr/>
              <a:t>8/2/23</a:t>
            </a:fld>
            <a:endParaRPr lang="en-US" dirty="0"/>
          </a:p>
        </p:txBody>
      </p:sp>
      <p:sp>
        <p:nvSpPr>
          <p:cNvPr id="5" name="Footer Placeholder 4">
            <a:extLst>
              <a:ext uri="{FF2B5EF4-FFF2-40B4-BE49-F238E27FC236}">
                <a16:creationId xmlns:a16="http://schemas.microsoft.com/office/drawing/2014/main" id="{69D41CD2-D472-4EF4-9A94-78B5BAB612CA}"/>
              </a:ext>
            </a:extLst>
          </p:cNvPr>
          <p:cNvSpPr>
            <a:spLocks noGrp="1"/>
          </p:cNvSpPr>
          <p:nvPr>
            <p:ph type="ftr" sz="quarter" idx="3"/>
          </p:nvPr>
        </p:nvSpPr>
        <p:spPr>
          <a:xfrm rot="16200000">
            <a:off x="10271761" y="4830089"/>
            <a:ext cx="3657600" cy="182880"/>
          </a:xfrm>
          <a:prstGeom prst="rect">
            <a:avLst/>
          </a:prstGeom>
          <a:noFill/>
        </p:spPr>
        <p:txBody>
          <a:bodyPr vert="horz" lIns="91440" tIns="45720" rIns="91440" bIns="45720" rtlCol="0" anchor="b"/>
          <a:lstStyle>
            <a:lvl1pPr algn="l">
              <a:defRPr sz="700" b="0" cap="small" baseline="0">
                <a:solidFill>
                  <a:schemeClr val="tx1"/>
                </a:solidFill>
              </a:defRPr>
            </a:lvl1pPr>
          </a:lstStyle>
          <a:p>
            <a:r>
              <a:rPr lang="en-US" dirty="0"/>
              <a:t>Private &amp; Confidential: For internal use only</a:t>
            </a:r>
          </a:p>
        </p:txBody>
      </p:sp>
      <p:sp>
        <p:nvSpPr>
          <p:cNvPr id="6" name="Slide Number Placeholder 5">
            <a:extLst>
              <a:ext uri="{FF2B5EF4-FFF2-40B4-BE49-F238E27FC236}">
                <a16:creationId xmlns:a16="http://schemas.microsoft.com/office/drawing/2014/main" id="{A8897AA6-7917-4BBF-83A6-47EC1D06796D}"/>
              </a:ext>
            </a:extLst>
          </p:cNvPr>
          <p:cNvSpPr>
            <a:spLocks noGrp="1"/>
          </p:cNvSpPr>
          <p:nvPr>
            <p:ph type="sldNum" sz="quarter" idx="4"/>
          </p:nvPr>
        </p:nvSpPr>
        <p:spPr>
          <a:xfrm>
            <a:off x="10393633" y="6384569"/>
            <a:ext cx="1554527" cy="365760"/>
          </a:xfrm>
          <a:prstGeom prst="rect">
            <a:avLst/>
          </a:prstGeom>
          <a:noFill/>
        </p:spPr>
        <p:txBody>
          <a:bodyPr vert="horz" lIns="91440" tIns="45720" rIns="91440" bIns="45720" rtlCol="0" anchor="b"/>
          <a:lstStyle>
            <a:lvl1pPr algn="r">
              <a:defRPr lang="en-US" sz="1050" b="0" cap="small" baseline="0" smtClean="0"/>
            </a:lvl1pPr>
          </a:lstStyle>
          <a:p>
            <a:fld id="{E08A2EAE-61F0-4E80-AF13-6C345B2B49E7}" type="slidenum">
              <a:rPr smtClean="0"/>
              <a:pPr/>
              <a:t>‹#›</a:t>
            </a:fld>
            <a:endParaRPr lang="en-US" dirty="0"/>
          </a:p>
        </p:txBody>
      </p:sp>
      <p:pic>
        <p:nvPicPr>
          <p:cNvPr id="19" name="Gramener watermark">
            <a:extLst>
              <a:ext uri="{FF2B5EF4-FFF2-40B4-BE49-F238E27FC236}">
                <a16:creationId xmlns:a16="http://schemas.microsoft.com/office/drawing/2014/main" id="{D1AEFA0D-61CE-426C-9E77-C33A75C55875}"/>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16200000">
            <a:off x="-893130" y="3272554"/>
            <a:ext cx="1511939" cy="591363"/>
          </a:xfrm>
          <a:prstGeom prst="rect">
            <a:avLst/>
          </a:prstGeom>
        </p:spPr>
      </p:pic>
      <p:sp>
        <p:nvSpPr>
          <p:cNvPr id="11" name="Guide 1">
            <a:extLst>
              <a:ext uri="{FF2B5EF4-FFF2-40B4-BE49-F238E27FC236}">
                <a16:creationId xmlns:a16="http://schemas.microsoft.com/office/drawing/2014/main" id="{49158629-EA31-48A2-90F3-D2E4F7D6C248}"/>
              </a:ext>
            </a:extLst>
          </p:cNvPr>
          <p:cNvSpPr/>
          <p:nvPr userDrawn="1"/>
        </p:nvSpPr>
        <p:spPr>
          <a:xfrm>
            <a:off x="-192025" y="0"/>
            <a:ext cx="109728" cy="1097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uide 2a">
            <a:extLst>
              <a:ext uri="{FF2B5EF4-FFF2-40B4-BE49-F238E27FC236}">
                <a16:creationId xmlns:a16="http://schemas.microsoft.com/office/drawing/2014/main" id="{CEE26C4B-2652-4091-BC6D-846FB603E2A6}"/>
              </a:ext>
            </a:extLst>
          </p:cNvPr>
          <p:cNvSpPr/>
          <p:nvPr userDrawn="1"/>
        </p:nvSpPr>
        <p:spPr>
          <a:xfrm>
            <a:off x="-192025" y="749808"/>
            <a:ext cx="109728" cy="1097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uide 2b">
            <a:extLst>
              <a:ext uri="{FF2B5EF4-FFF2-40B4-BE49-F238E27FC236}">
                <a16:creationId xmlns:a16="http://schemas.microsoft.com/office/drawing/2014/main" id="{50B8A69E-4954-48A6-AFFB-F943E610930C}"/>
              </a:ext>
            </a:extLst>
          </p:cNvPr>
          <p:cNvSpPr/>
          <p:nvPr userDrawn="1"/>
        </p:nvSpPr>
        <p:spPr>
          <a:xfrm>
            <a:off x="-192025" y="859536"/>
            <a:ext cx="109728" cy="1097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uide 3">
            <a:extLst>
              <a:ext uri="{FF2B5EF4-FFF2-40B4-BE49-F238E27FC236}">
                <a16:creationId xmlns:a16="http://schemas.microsoft.com/office/drawing/2014/main" id="{66EAC0DB-0752-47BC-AC7E-B903ADA37DB5}"/>
              </a:ext>
            </a:extLst>
          </p:cNvPr>
          <p:cNvSpPr/>
          <p:nvPr userDrawn="1"/>
        </p:nvSpPr>
        <p:spPr>
          <a:xfrm>
            <a:off x="-192025" y="6276935"/>
            <a:ext cx="109728" cy="1097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uide 4">
            <a:extLst>
              <a:ext uri="{FF2B5EF4-FFF2-40B4-BE49-F238E27FC236}">
                <a16:creationId xmlns:a16="http://schemas.microsoft.com/office/drawing/2014/main" id="{AAAB5094-0ECC-40D5-A50D-05F67B79325C}"/>
              </a:ext>
            </a:extLst>
          </p:cNvPr>
          <p:cNvSpPr/>
          <p:nvPr userDrawn="1"/>
        </p:nvSpPr>
        <p:spPr>
          <a:xfrm>
            <a:off x="-192025" y="6747671"/>
            <a:ext cx="109728" cy="1097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ayout">
            <a:hlinkClick r:id="rId27" tooltip="Share your feedback about this template"/>
            <a:extLst>
              <a:ext uri="{FF2B5EF4-FFF2-40B4-BE49-F238E27FC236}">
                <a16:creationId xmlns:a16="http://schemas.microsoft.com/office/drawing/2014/main" id="{B388A297-1BDE-4579-A213-12C752E707C2}"/>
              </a:ext>
            </a:extLst>
          </p:cNvPr>
          <p:cNvSpPr txBox="1"/>
          <p:nvPr userDrawn="1"/>
        </p:nvSpPr>
        <p:spPr>
          <a:xfrm>
            <a:off x="0" y="-356712"/>
            <a:ext cx="1828800" cy="274320"/>
          </a:xfrm>
          <a:prstGeom prst="rect">
            <a:avLst/>
          </a:prstGeom>
          <a:solidFill>
            <a:schemeClr val="tx2"/>
          </a:solidFill>
        </p:spPr>
        <p:txBody>
          <a:bodyPr wrap="square" rtlCol="0" anchor="ctr">
            <a:noAutofit/>
          </a:bodyPr>
          <a:lstStyle/>
          <a:p>
            <a:r>
              <a:rPr lang="en-US" sz="1050" dirty="0" err="1">
                <a:solidFill>
                  <a:schemeClr val="bg1"/>
                </a:solidFill>
              </a:rPr>
              <a:t>Gramener</a:t>
            </a:r>
            <a:endParaRPr lang="en-US" sz="1050" dirty="0">
              <a:solidFill>
                <a:schemeClr val="bg1"/>
              </a:solidFill>
            </a:endParaRPr>
          </a:p>
        </p:txBody>
      </p:sp>
      <p:sp>
        <p:nvSpPr>
          <p:cNvPr id="8" name="Rectangle 7">
            <a:extLst>
              <a:ext uri="{FF2B5EF4-FFF2-40B4-BE49-F238E27FC236}">
                <a16:creationId xmlns:a16="http://schemas.microsoft.com/office/drawing/2014/main" id="{EC9B75EB-7752-403D-9AAA-7FC24172B3B1}"/>
              </a:ext>
            </a:extLst>
          </p:cNvPr>
          <p:cNvSpPr/>
          <p:nvPr userDrawn="1"/>
        </p:nvSpPr>
        <p:spPr>
          <a:xfrm rot="16200000">
            <a:off x="-365760" y="2336778"/>
            <a:ext cx="45720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400" dirty="0"/>
              <a:t>2.2</a:t>
            </a:r>
          </a:p>
        </p:txBody>
      </p:sp>
    </p:spTree>
    <p:extLst>
      <p:ext uri="{BB962C8B-B14F-4D97-AF65-F5344CB8AC3E}">
        <p14:creationId xmlns:p14="http://schemas.microsoft.com/office/powerpoint/2010/main" val="395834395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9" r:id="rId19"/>
    <p:sldLayoutId id="2147483710" r:id="rId20"/>
    <p:sldLayoutId id="2147483711" r:id="rId21"/>
    <p:sldLayoutId id="2147483713" r:id="rId22"/>
    <p:sldLayoutId id="2147483718" r:id="rId23"/>
    <p:sldLayoutId id="2147483730" r:id="rId24"/>
  </p:sldLayoutIdLst>
  <p:hf hdr="0" ftr="0" dt="0"/>
  <p:txStyles>
    <p:titleStyle>
      <a:lvl1pPr algn="l" defTabSz="914400" rtl="0" eaLnBrk="1" latinLnBrk="0" hangingPunct="1">
        <a:lnSpc>
          <a:spcPct val="100000"/>
        </a:lnSpc>
        <a:spcBef>
          <a:spcPct val="0"/>
        </a:spcBef>
        <a:buNone/>
        <a:defRPr sz="2400" b="1" kern="1200" cap="none"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2">
          <p15:clr>
            <a:srgbClr val="F26B43"/>
          </p15:clr>
        </p15:guide>
        <p15:guide id="2" orient="horz" pos="473">
          <p15:clr>
            <a:srgbClr val="F26B43"/>
          </p15:clr>
        </p15:guide>
        <p15:guide id="3" orient="horz" pos="69">
          <p15:clr>
            <a:srgbClr val="F26B43"/>
          </p15:clr>
        </p15:guide>
        <p15:guide id="4" pos="7511">
          <p15:clr>
            <a:srgbClr val="F26B43"/>
          </p15:clr>
        </p15:guide>
        <p15:guide id="5" pos="173">
          <p15:clr>
            <a:srgbClr val="F26B43"/>
          </p15:clr>
        </p15:guide>
        <p15:guide id="6" orient="horz" pos="3954">
          <p15:clr>
            <a:srgbClr val="F26B43"/>
          </p15:clr>
        </p15:guide>
        <p15:guide id="7" orient="horz" pos="611">
          <p15:clr>
            <a:srgbClr val="F26B43"/>
          </p15:clr>
        </p15:guide>
        <p15:guide id="8" orient="horz" pos="425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3" Type="http://schemas.openxmlformats.org/officeDocument/2006/relationships/hyperlink" Target="http://www.read.gov/aesop/007.html" TargetMode="External"/><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slide" Target="slide9.xml"/><Relationship Id="rId5" Type="http://schemas.openxmlformats.org/officeDocument/2006/relationships/slide" Target="slide7.xml"/><Relationship Id="rId4" Type="http://schemas.openxmlformats.org/officeDocument/2006/relationships/slide" Target="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4.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39.xml"/><Relationship Id="rId4" Type="http://schemas.openxmlformats.org/officeDocument/2006/relationships/image" Target="../media/image23.tiff"/></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3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behance.net/gallery/14829307/Visualizing-Access-to-Drinking-Water-in-India" TargetMode="External"/><Relationship Id="rId1" Type="http://schemas.openxmlformats.org/officeDocument/2006/relationships/slideLayout" Target="../slideLayouts/slideLayout39.xml"/><Relationship Id="rId5" Type="http://schemas.openxmlformats.org/officeDocument/2006/relationships/image" Target="../media/image33.jpeg"/><Relationship Id="rId4" Type="http://schemas.openxmlformats.org/officeDocument/2006/relationships/image" Target="../media/image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hyperlink" Target="https://gramener.github.io/visual-vocabulary-vega/" TargetMode="External"/><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5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hyperlink" Target="https://gramener.github.io/visual-vocabulary-vega/" TargetMode="External"/><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s://datavizcatalogue.com/" TargetMode="External"/><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datavizproject.com/" TargetMode="External"/><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gramener.com/cargo/delay" TargetMode="Externa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F417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FBDF-E313-D443-81F2-859A7ED01CB2}"/>
              </a:ext>
            </a:extLst>
          </p:cNvPr>
          <p:cNvSpPr>
            <a:spLocks noGrp="1"/>
          </p:cNvSpPr>
          <p:nvPr>
            <p:ph type="title"/>
          </p:nvPr>
        </p:nvSpPr>
        <p:spPr/>
        <p:txBody>
          <a:bodyPr>
            <a:normAutofit fontScale="90000"/>
          </a:bodyPr>
          <a:lstStyle/>
          <a:p>
            <a:r>
              <a:rPr lang="en-US" sz="6600" b="0" dirty="0"/>
              <a:t>Session 2:</a:t>
            </a:r>
            <a:br>
              <a:rPr lang="en-US" sz="6600" dirty="0"/>
            </a:br>
            <a:r>
              <a:rPr lang="en-US" dirty="0"/>
              <a:t>Structuring an Impactful Data Story</a:t>
            </a:r>
            <a:endParaRPr lang="en-US" sz="6600" dirty="0"/>
          </a:p>
        </p:txBody>
      </p:sp>
      <p:sp>
        <p:nvSpPr>
          <p:cNvPr id="3" name="Text Placeholder 2">
            <a:extLst>
              <a:ext uri="{FF2B5EF4-FFF2-40B4-BE49-F238E27FC236}">
                <a16:creationId xmlns:a16="http://schemas.microsoft.com/office/drawing/2014/main" id="{CA31B47B-AAC9-7844-A1B9-83A980CD1ACA}"/>
              </a:ext>
            </a:extLst>
          </p:cNvPr>
          <p:cNvSpPr>
            <a:spLocks noGrp="1"/>
          </p:cNvSpPr>
          <p:nvPr>
            <p:ph type="body" idx="1"/>
          </p:nvPr>
        </p:nvSpPr>
        <p:spPr/>
        <p:txBody>
          <a:bodyPr/>
          <a:lstStyle/>
          <a:p>
            <a:r>
              <a:rPr lang="en-US" sz="3600" dirty="0">
                <a:solidFill>
                  <a:schemeClr val="bg1"/>
                </a:solidFill>
              </a:rPr>
              <a:t>Data Literacy &amp; Process</a:t>
            </a:r>
            <a:endParaRPr lang="en-US" i="1" dirty="0">
              <a:solidFill>
                <a:schemeClr val="bg1"/>
              </a:solidFill>
            </a:endParaRPr>
          </a:p>
        </p:txBody>
      </p:sp>
    </p:spTree>
    <p:extLst>
      <p:ext uri="{BB962C8B-B14F-4D97-AF65-F5344CB8AC3E}">
        <p14:creationId xmlns:p14="http://schemas.microsoft.com/office/powerpoint/2010/main" val="41586077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FF4E38-0022-4EAF-8705-E61D33BDF251}"/>
              </a:ext>
            </a:extLst>
          </p:cNvPr>
          <p:cNvSpPr>
            <a:spLocks noGrp="1"/>
          </p:cNvSpPr>
          <p:nvPr>
            <p:ph type="title"/>
          </p:nvPr>
        </p:nvSpPr>
        <p:spPr/>
        <p:txBody>
          <a:bodyPr/>
          <a:lstStyle/>
          <a:p>
            <a:r>
              <a:rPr lang="en-US" dirty="0"/>
              <a:t>Here are two examples in real life</a:t>
            </a:r>
          </a:p>
        </p:txBody>
      </p:sp>
      <p:sp>
        <p:nvSpPr>
          <p:cNvPr id="2" name="Slide Number Placeholder 1">
            <a:extLst>
              <a:ext uri="{FF2B5EF4-FFF2-40B4-BE49-F238E27FC236}">
                <a16:creationId xmlns:a16="http://schemas.microsoft.com/office/drawing/2014/main" id="{741F1CCB-DA7F-4F10-8AD3-84C5C04FD7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graphicFrame>
        <p:nvGraphicFramePr>
          <p:cNvPr id="12" name="Table 12">
            <a:extLst>
              <a:ext uri="{FF2B5EF4-FFF2-40B4-BE49-F238E27FC236}">
                <a16:creationId xmlns:a16="http://schemas.microsoft.com/office/drawing/2014/main" id="{9F185450-778D-4EB4-BED7-BF0DB669450B}"/>
              </a:ext>
            </a:extLst>
          </p:cNvPr>
          <p:cNvGraphicFramePr>
            <a:graphicFrameLocks noGrp="1"/>
          </p:cNvGraphicFramePr>
          <p:nvPr/>
        </p:nvGraphicFramePr>
        <p:xfrm>
          <a:off x="243839" y="1551939"/>
          <a:ext cx="11262361" cy="4396473"/>
        </p:xfrm>
        <a:graphic>
          <a:graphicData uri="http://schemas.openxmlformats.org/drawingml/2006/table">
            <a:tbl>
              <a:tblPr firstRow="1">
                <a:tableStyleId>{2D5ABB26-0587-4C30-8999-92F81FD0307C}</a:tableStyleId>
              </a:tblPr>
              <a:tblGrid>
                <a:gridCol w="2123443">
                  <a:extLst>
                    <a:ext uri="{9D8B030D-6E8A-4147-A177-3AD203B41FA5}">
                      <a16:colId xmlns:a16="http://schemas.microsoft.com/office/drawing/2014/main" val="3052338203"/>
                    </a:ext>
                  </a:extLst>
                </a:gridCol>
                <a:gridCol w="4537415">
                  <a:extLst>
                    <a:ext uri="{9D8B030D-6E8A-4147-A177-3AD203B41FA5}">
                      <a16:colId xmlns:a16="http://schemas.microsoft.com/office/drawing/2014/main" val="1155816124"/>
                    </a:ext>
                  </a:extLst>
                </a:gridCol>
                <a:gridCol w="4601503">
                  <a:extLst>
                    <a:ext uri="{9D8B030D-6E8A-4147-A177-3AD203B41FA5}">
                      <a16:colId xmlns:a16="http://schemas.microsoft.com/office/drawing/2014/main" val="577009200"/>
                    </a:ext>
                  </a:extLst>
                </a:gridCol>
              </a:tblGrid>
              <a:tr h="407805">
                <a:tc>
                  <a:txBody>
                    <a:bodyPr/>
                    <a:lstStyle/>
                    <a:p>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solidFill>
                            <a:schemeClr val="bg1"/>
                          </a:solidFill>
                        </a:rPr>
                        <a:t>Purchasing Commodities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600" b="1" dirty="0">
                          <a:solidFill>
                            <a:schemeClr val="bg1"/>
                          </a:solidFill>
                        </a:rPr>
                        <a:t>Cargo Delay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64827447"/>
                  </a:ext>
                </a:extLst>
              </a:tr>
              <a:tr h="636846">
                <a:tc>
                  <a:txBody>
                    <a:bodyPr/>
                    <a:lstStyle/>
                    <a:p>
                      <a:r>
                        <a:rPr lang="en-US" sz="1600" b="1" dirty="0"/>
                        <a:t>Person, Role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Adam, the purchasing head of a leading European brewery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600" dirty="0"/>
                        <a:t>Christina, the operations head of a leading US airline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57300709"/>
                  </a:ext>
                </a:extLst>
              </a:tr>
              <a:tr h="1173138">
                <a:tc>
                  <a:txBody>
                    <a:bodyPr/>
                    <a:lstStyle/>
                    <a:p>
                      <a:r>
                        <a:rPr lang="en-US" sz="1600" b="1" dirty="0"/>
                        <a:t>Situation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had plants that purchased commodities from several vendors. Discounts were low. Number of weekly orders were high.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had an SLA to deliver cargo from the flight to the warehouse in under 1.5 hours – 15% lower than their current best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579527778"/>
                  </a:ext>
                </a:extLst>
              </a:tr>
              <a:tr h="904992">
                <a:tc>
                  <a:txBody>
                    <a:bodyPr/>
                    <a:lstStyle/>
                    <a:p>
                      <a:r>
                        <a:rPr lang="en-US" sz="1600" b="1" dirty="0"/>
                        <a:t>Problem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But he didn’t know which plants and commodities were a problem. Every plant denied it.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600" dirty="0"/>
                        <a:t>But she didn’t know what were the biggest drivers of this delay – people, assets, or type of cargo.</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76566317"/>
                  </a:ext>
                </a:extLst>
              </a:tr>
              <a:tr h="636846">
                <a:tc>
                  <a:txBody>
                    <a:bodyPr/>
                    <a:lstStyle/>
                    <a:p>
                      <a:r>
                        <a:rPr lang="en-US" sz="1600" b="1" dirty="0"/>
                        <a:t>Action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By consolidating vendors and reducing order frequency,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600" dirty="0"/>
                        <a:t>By adding resources only to the largest levers of delay,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999779069"/>
                  </a:ext>
                </a:extLst>
              </a:tr>
              <a:tr h="636846">
                <a:tc>
                  <a:txBody>
                    <a:bodyPr/>
                    <a:lstStyle/>
                    <a:p>
                      <a:r>
                        <a:rPr lang="en-US" sz="1600" b="1" dirty="0"/>
                        <a:t>Impact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they could increase their discounts and reduce logistics cost.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600" dirty="0"/>
                        <a:t>she could reduce turnaround time with the lowest spend.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92206824"/>
                  </a:ext>
                </a:extLst>
              </a:tr>
            </a:tbl>
          </a:graphicData>
        </a:graphic>
      </p:graphicFrame>
    </p:spTree>
    <p:extLst>
      <p:ext uri="{BB962C8B-B14F-4D97-AF65-F5344CB8AC3E}">
        <p14:creationId xmlns:p14="http://schemas.microsoft.com/office/powerpoint/2010/main" val="1161913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135EA-BB29-44AB-B5F6-1745E0B49521}"/>
              </a:ext>
            </a:extLst>
          </p:cNvPr>
          <p:cNvSpPr>
            <a:spLocks noGrp="1"/>
          </p:cNvSpPr>
          <p:nvPr>
            <p:ph type="title"/>
          </p:nvPr>
        </p:nvSpPr>
        <p:spPr/>
        <p:txBody>
          <a:bodyPr>
            <a:normAutofit/>
          </a:bodyPr>
          <a:lstStyle/>
          <a:p>
            <a:r>
              <a:rPr lang="en-US" dirty="0"/>
              <a:t>Filter for big, useful, surprising insights</a:t>
            </a:r>
          </a:p>
        </p:txBody>
      </p:sp>
      <p:sp>
        <p:nvSpPr>
          <p:cNvPr id="15" name="Text Placeholder 14">
            <a:extLst>
              <a:ext uri="{FF2B5EF4-FFF2-40B4-BE49-F238E27FC236}">
                <a16:creationId xmlns:a16="http://schemas.microsoft.com/office/drawing/2014/main" id="{7C64826D-32E0-4D5C-8002-CF562FE6D75B}"/>
              </a:ext>
            </a:extLst>
          </p:cNvPr>
          <p:cNvSpPr>
            <a:spLocks noGrp="1"/>
          </p:cNvSpPr>
          <p:nvPr>
            <p:ph type="body" sz="quarter" idx="16"/>
          </p:nvPr>
        </p:nvSpPr>
        <p:spPr/>
        <p:txBody>
          <a:bodyPr/>
          <a:lstStyle/>
          <a:p>
            <a:r>
              <a:rPr lang="en-US" dirty="0"/>
              <a:t>Filter the analyses using this checklist</a:t>
            </a:r>
          </a:p>
        </p:txBody>
      </p:sp>
      <p:sp>
        <p:nvSpPr>
          <p:cNvPr id="22" name="TextBox 21">
            <a:extLst>
              <a:ext uri="{FF2B5EF4-FFF2-40B4-BE49-F238E27FC236}">
                <a16:creationId xmlns:a16="http://schemas.microsoft.com/office/drawing/2014/main" id="{589AAA22-C15F-4467-90E9-C202C325C648}"/>
              </a:ext>
            </a:extLst>
          </p:cNvPr>
          <p:cNvSpPr txBox="1"/>
          <p:nvPr/>
        </p:nvSpPr>
        <p:spPr>
          <a:xfrm>
            <a:off x="1835150" y="-357188"/>
            <a:ext cx="5486400" cy="274320"/>
          </a:xfrm>
          <a:prstGeom prst="rect">
            <a:avLst/>
          </a:prstGeom>
          <a:solidFill>
            <a:schemeClr val="tx2"/>
          </a:solid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rial"/>
                <a:ea typeface="+mn-ea"/>
                <a:cs typeface="+mn-cs"/>
              </a:rPr>
              <a:t>What’s the topic? Why is it important? What will you learn now?</a:t>
            </a:r>
          </a:p>
        </p:txBody>
      </p:sp>
      <p:sp>
        <p:nvSpPr>
          <p:cNvPr id="11" name="Rectangle 10">
            <a:extLst>
              <a:ext uri="{FF2B5EF4-FFF2-40B4-BE49-F238E27FC236}">
                <a16:creationId xmlns:a16="http://schemas.microsoft.com/office/drawing/2014/main" id="{3AD923ED-64BC-E442-BC56-EECB8D0D8C4D}"/>
              </a:ext>
            </a:extLst>
          </p:cNvPr>
          <p:cNvSpPr/>
          <p:nvPr/>
        </p:nvSpPr>
        <p:spPr>
          <a:xfrm>
            <a:off x="249581" y="1250756"/>
            <a:ext cx="2522614"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Arial"/>
                <a:ea typeface="+mn-ea"/>
                <a:cs typeface="+mn-cs"/>
              </a:rPr>
              <a:t>Is the insight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all" spc="0" normalizeH="0" baseline="0" noProof="0" dirty="0">
                <a:ln>
                  <a:noFill/>
                </a:ln>
                <a:solidFill>
                  <a:prstClr val="white"/>
                </a:solidFill>
                <a:effectLst/>
                <a:uLnTx/>
                <a:uFillTx/>
                <a:latin typeface="Arial"/>
                <a:ea typeface="+mn-ea"/>
                <a:cs typeface="+mn-cs"/>
              </a:rPr>
              <a:t>Big</a:t>
            </a:r>
          </a:p>
        </p:txBody>
      </p:sp>
      <p:sp>
        <p:nvSpPr>
          <p:cNvPr id="12" name="Rectangle 11">
            <a:extLst>
              <a:ext uri="{FF2B5EF4-FFF2-40B4-BE49-F238E27FC236}">
                <a16:creationId xmlns:a16="http://schemas.microsoft.com/office/drawing/2014/main" id="{B1211FCC-705E-5A47-8597-1A2F0D50AC74}"/>
              </a:ext>
            </a:extLst>
          </p:cNvPr>
          <p:cNvSpPr/>
          <p:nvPr/>
        </p:nvSpPr>
        <p:spPr>
          <a:xfrm>
            <a:off x="249581" y="2369637"/>
            <a:ext cx="2522614"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Arial"/>
                <a:ea typeface="+mn-ea"/>
                <a:cs typeface="+mn-cs"/>
              </a:rPr>
              <a:t>Is the insight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all" spc="0" normalizeH="0" baseline="0" noProof="0" dirty="0">
                <a:ln>
                  <a:noFill/>
                </a:ln>
                <a:solidFill>
                  <a:prstClr val="white"/>
                </a:solidFill>
                <a:effectLst/>
                <a:uLnTx/>
                <a:uFillTx/>
                <a:latin typeface="Arial"/>
                <a:ea typeface="+mn-ea"/>
                <a:cs typeface="+mn-cs"/>
              </a:rPr>
              <a:t>Useful</a:t>
            </a:r>
          </a:p>
        </p:txBody>
      </p:sp>
      <p:sp>
        <p:nvSpPr>
          <p:cNvPr id="13" name="Rectangle 12">
            <a:extLst>
              <a:ext uri="{FF2B5EF4-FFF2-40B4-BE49-F238E27FC236}">
                <a16:creationId xmlns:a16="http://schemas.microsoft.com/office/drawing/2014/main" id="{BC9C9CC4-A54A-0F49-8791-DCDFCB53012C}"/>
              </a:ext>
            </a:extLst>
          </p:cNvPr>
          <p:cNvSpPr/>
          <p:nvPr/>
        </p:nvSpPr>
        <p:spPr>
          <a:xfrm>
            <a:off x="249581" y="3488518"/>
            <a:ext cx="2522614"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dirty="0">
                <a:ln>
                  <a:noFill/>
                </a:ln>
                <a:solidFill>
                  <a:prstClr val="white"/>
                </a:solidFill>
                <a:effectLst/>
                <a:uLnTx/>
                <a:uFillTx/>
                <a:latin typeface="Arial"/>
                <a:ea typeface="+mn-ea"/>
                <a:cs typeface="+mn-cs"/>
              </a:rPr>
              <a:t>Is the insight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all" spc="0" normalizeH="0" baseline="0" noProof="0" dirty="0">
                <a:ln>
                  <a:noFill/>
                </a:ln>
                <a:solidFill>
                  <a:prstClr val="white"/>
                </a:solidFill>
                <a:effectLst/>
                <a:uLnTx/>
                <a:uFillTx/>
                <a:latin typeface="Arial"/>
                <a:ea typeface="+mn-ea"/>
                <a:cs typeface="+mn-cs"/>
              </a:rPr>
              <a:t>Surprising</a:t>
            </a:r>
          </a:p>
        </p:txBody>
      </p:sp>
      <p:sp>
        <p:nvSpPr>
          <p:cNvPr id="14" name="TextBox 13">
            <a:extLst>
              <a:ext uri="{FF2B5EF4-FFF2-40B4-BE49-F238E27FC236}">
                <a16:creationId xmlns:a16="http://schemas.microsoft.com/office/drawing/2014/main" id="{AB47A79F-16B6-5040-9F91-E1D92AA44629}"/>
              </a:ext>
            </a:extLst>
          </p:cNvPr>
          <p:cNvSpPr txBox="1"/>
          <p:nvPr/>
        </p:nvSpPr>
        <p:spPr>
          <a:xfrm>
            <a:off x="2963623" y="1250756"/>
            <a:ext cx="34371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We want a result that </a:t>
            </a:r>
            <a:r>
              <a:rPr kumimoji="0" lang="en-US" sz="1800" b="1" i="0" u="none" strike="noStrike" kern="1200" cap="none" spc="0" normalizeH="0" baseline="0" noProof="0" dirty="0">
                <a:ln>
                  <a:noFill/>
                </a:ln>
                <a:solidFill>
                  <a:prstClr val="black"/>
                </a:solidFill>
                <a:effectLst/>
                <a:uLnTx/>
                <a:uFillTx/>
                <a:latin typeface="Arial"/>
                <a:ea typeface="+mn-ea"/>
                <a:cs typeface="+mn-cs"/>
              </a:rPr>
              <a:t>substantially</a:t>
            </a:r>
            <a:r>
              <a:rPr kumimoji="0" lang="en-US" sz="1800" b="0" i="0" u="none" strike="noStrike" kern="1200" cap="none" spc="0" normalizeH="0" baseline="0" noProof="0" dirty="0">
                <a:ln>
                  <a:noFill/>
                </a:ln>
                <a:solidFill>
                  <a:prstClr val="black"/>
                </a:solidFill>
                <a:effectLst/>
                <a:uLnTx/>
                <a:uFillTx/>
                <a:latin typeface="Arial"/>
                <a:ea typeface="+mn-ea"/>
                <a:cs typeface="+mn-cs"/>
              </a:rPr>
              <a:t> changes the outcome.</a:t>
            </a:r>
          </a:p>
        </p:txBody>
      </p:sp>
      <p:sp>
        <p:nvSpPr>
          <p:cNvPr id="17" name="TextBox 16">
            <a:extLst>
              <a:ext uri="{FF2B5EF4-FFF2-40B4-BE49-F238E27FC236}">
                <a16:creationId xmlns:a16="http://schemas.microsoft.com/office/drawing/2014/main" id="{9E088420-3D2C-A44C-8C3E-EDE76475EF59}"/>
              </a:ext>
            </a:extLst>
          </p:cNvPr>
          <p:cNvSpPr txBox="1"/>
          <p:nvPr/>
        </p:nvSpPr>
        <p:spPr>
          <a:xfrm>
            <a:off x="2963623" y="2369637"/>
            <a:ext cx="34371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Can they take an </a:t>
            </a:r>
            <a:r>
              <a:rPr kumimoji="0" lang="en-US" sz="1800" b="1" i="0" u="none" strike="noStrike" kern="1200" cap="none" spc="0" normalizeH="0" baseline="0" noProof="0" dirty="0">
                <a:ln>
                  <a:noFill/>
                </a:ln>
                <a:solidFill>
                  <a:prstClr val="black"/>
                </a:solidFill>
                <a:effectLst/>
                <a:uLnTx/>
                <a:uFillTx/>
                <a:latin typeface="Arial"/>
                <a:ea typeface="+mn-ea"/>
                <a:cs typeface="+mn-cs"/>
              </a:rPr>
              <a:t>action</a:t>
            </a:r>
            <a:r>
              <a:rPr kumimoji="0" lang="en-US" sz="1800" b="0" i="0" u="none" strike="noStrike" kern="1200" cap="none" spc="0" normalizeH="0" baseline="0" noProof="0" dirty="0">
                <a:ln>
                  <a:noFill/>
                </a:ln>
                <a:solidFill>
                  <a:prstClr val="black"/>
                </a:solidFill>
                <a:effectLst/>
                <a:uLnTx/>
                <a:uFillTx/>
                <a:latin typeface="Arial"/>
                <a:ea typeface="+mn-ea"/>
                <a:cs typeface="+mn-cs"/>
              </a:rPr>
              <a:t> that improves their objective?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What should they do next?</a:t>
            </a:r>
          </a:p>
        </p:txBody>
      </p:sp>
      <p:sp>
        <p:nvSpPr>
          <p:cNvPr id="18" name="TextBox 17">
            <a:extLst>
              <a:ext uri="{FF2B5EF4-FFF2-40B4-BE49-F238E27FC236}">
                <a16:creationId xmlns:a16="http://schemas.microsoft.com/office/drawing/2014/main" id="{10931789-F3E7-FF47-84A4-AD28293A09F6}"/>
              </a:ext>
            </a:extLst>
          </p:cNvPr>
          <p:cNvSpPr txBox="1"/>
          <p:nvPr/>
        </p:nvSpPr>
        <p:spPr>
          <a:xfrm>
            <a:off x="2963623" y="3488518"/>
            <a:ext cx="343717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Is it </a:t>
            </a:r>
            <a:r>
              <a:rPr kumimoji="0" lang="en-US" sz="1800" b="1" i="0" u="none" strike="noStrike" kern="1200" cap="none" spc="0" normalizeH="0" baseline="0" noProof="0" dirty="0">
                <a:ln>
                  <a:noFill/>
                </a:ln>
                <a:solidFill>
                  <a:prstClr val="black"/>
                </a:solidFill>
                <a:effectLst/>
                <a:uLnTx/>
                <a:uFillTx/>
                <a:latin typeface="Arial"/>
                <a:ea typeface="+mn-ea"/>
                <a:cs typeface="+mn-cs"/>
              </a:rPr>
              <a:t>non-obvious</a:t>
            </a:r>
            <a:r>
              <a:rPr kumimoji="0" lang="en-US" sz="18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Does it overturn an existing belief, or bring consensus?</a:t>
            </a:r>
          </a:p>
        </p:txBody>
      </p:sp>
      <p:graphicFrame>
        <p:nvGraphicFramePr>
          <p:cNvPr id="19" name="Table 12">
            <a:extLst>
              <a:ext uri="{FF2B5EF4-FFF2-40B4-BE49-F238E27FC236}">
                <a16:creationId xmlns:a16="http://schemas.microsoft.com/office/drawing/2014/main" id="{CB1CE0D6-2000-9142-834B-F04033140399}"/>
              </a:ext>
            </a:extLst>
          </p:cNvPr>
          <p:cNvGraphicFramePr>
            <a:graphicFrameLocks noGrp="1"/>
          </p:cNvGraphicFramePr>
          <p:nvPr/>
        </p:nvGraphicFramePr>
        <p:xfrm>
          <a:off x="6400800" y="1291495"/>
          <a:ext cx="5492263" cy="2645368"/>
        </p:xfrm>
        <a:graphic>
          <a:graphicData uri="http://schemas.openxmlformats.org/drawingml/2006/table">
            <a:tbl>
              <a:tblPr firstRow="1">
                <a:tableStyleId>{2D5ABB26-0587-4C30-8999-92F81FD0307C}</a:tableStyleId>
              </a:tblPr>
              <a:tblGrid>
                <a:gridCol w="4206520">
                  <a:extLst>
                    <a:ext uri="{9D8B030D-6E8A-4147-A177-3AD203B41FA5}">
                      <a16:colId xmlns:a16="http://schemas.microsoft.com/office/drawing/2014/main" val="3052338203"/>
                    </a:ext>
                  </a:extLst>
                </a:gridCol>
                <a:gridCol w="487800">
                  <a:extLst>
                    <a:ext uri="{9D8B030D-6E8A-4147-A177-3AD203B41FA5}">
                      <a16:colId xmlns:a16="http://schemas.microsoft.com/office/drawing/2014/main" val="1155816124"/>
                    </a:ext>
                  </a:extLst>
                </a:gridCol>
                <a:gridCol w="424567">
                  <a:extLst>
                    <a:ext uri="{9D8B030D-6E8A-4147-A177-3AD203B41FA5}">
                      <a16:colId xmlns:a16="http://schemas.microsoft.com/office/drawing/2014/main" val="577009200"/>
                    </a:ext>
                  </a:extLst>
                </a:gridCol>
                <a:gridCol w="373376">
                  <a:extLst>
                    <a:ext uri="{9D8B030D-6E8A-4147-A177-3AD203B41FA5}">
                      <a16:colId xmlns:a16="http://schemas.microsoft.com/office/drawing/2014/main" val="1021618056"/>
                    </a:ext>
                  </a:extLst>
                </a:gridCol>
              </a:tblGrid>
              <a:tr h="409112">
                <a:tc>
                  <a:txBody>
                    <a:bodyPr/>
                    <a:lstStyle/>
                    <a:p>
                      <a:r>
                        <a:rPr lang="en-US" sz="1600" b="1" dirty="0"/>
                        <a:t>Example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solidFill>
                            <a:schemeClr val="bg1"/>
                          </a:solidFill>
                        </a:rPr>
                        <a:t>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b="1" dirty="0">
                          <a:solidFill>
                            <a:schemeClr val="bg1"/>
                          </a:solidFill>
                        </a:rPr>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600" b="1" dirty="0">
                          <a:solidFill>
                            <a:schemeClr val="bg1"/>
                          </a:solidFill>
                        </a:rPr>
                        <a: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64827447"/>
                  </a:ext>
                </a:extLst>
              </a:tr>
              <a:tr h="706648">
                <a:tc>
                  <a:txBody>
                    <a:bodyPr/>
                    <a:lstStyle/>
                    <a:p>
                      <a:r>
                        <a:rPr lang="en-US" sz="1600" b="0" dirty="0"/>
                        <a:t>There are twice as many restaurants in NYC than any other city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sym typeface="Wingdings" panose="05000000000000000000" pitchFamily="2" charset="2"/>
                        </a:rPr>
                        <a:t></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ym typeface="Wingdings" panose="05000000000000000000" pitchFamily="2" charset="2"/>
                        </a:rPr>
                        <a:t></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2800" dirty="0">
                          <a:sym typeface="Wingdings" panose="05000000000000000000" pitchFamily="2" charset="2"/>
                        </a:rPr>
                        <a:t></a:t>
                      </a:r>
                      <a:endParaRPr lang="en-US" sz="2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757300709"/>
                  </a:ext>
                </a:extLst>
              </a:tr>
              <a:tr h="706648">
                <a:tc>
                  <a:txBody>
                    <a:bodyPr/>
                    <a:lstStyle/>
                    <a:p>
                      <a:r>
                        <a:rPr lang="en-US" sz="1600" b="0" dirty="0"/>
                        <a:t>Sales increased in every region except our largest branch, which dipped by 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a:sym typeface="Wingdings" panose="05000000000000000000" pitchFamily="2" charset="2"/>
                        </a:rPr>
                        <a:t></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ym typeface="Wingdings" panose="05000000000000000000" pitchFamily="2" charset="2"/>
                        </a:rPr>
                        <a:t></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ym typeface="Wingdings" panose="05000000000000000000" pitchFamily="2" charset="2"/>
                        </a:rPr>
                        <a:t></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579527778"/>
                  </a:ext>
                </a:extLst>
              </a:tr>
              <a:tr h="772297">
                <a:tc>
                  <a:txBody>
                    <a:bodyPr/>
                    <a:lstStyle/>
                    <a:p>
                      <a:r>
                        <a:rPr lang="en-US" sz="1600" b="0" dirty="0"/>
                        <a:t>Increase in rainfall increases the sale of umbrellas, and is the biggest driver of our sales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ym typeface="Wingdings" panose="05000000000000000000" pitchFamily="2" charset="2"/>
                        </a:rPr>
                        <a:t></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2800" dirty="0">
                          <a:sym typeface="Wingdings" panose="05000000000000000000" pitchFamily="2" charset="2"/>
                        </a:rPr>
                        <a:t></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2800" dirty="0">
                          <a:sym typeface="Wingdings" panose="05000000000000000000" pitchFamily="2" charset="2"/>
                        </a:rPr>
                        <a:t></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76566317"/>
                  </a:ext>
                </a:extLst>
              </a:tr>
            </a:tbl>
          </a:graphicData>
        </a:graphic>
      </p:graphicFrame>
    </p:spTree>
    <p:extLst>
      <p:ext uri="{BB962C8B-B14F-4D97-AF65-F5344CB8AC3E}">
        <p14:creationId xmlns:p14="http://schemas.microsoft.com/office/powerpoint/2010/main" val="2638293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FF4E38-0022-4EAF-8705-E61D33BDF251}"/>
              </a:ext>
            </a:extLst>
          </p:cNvPr>
          <p:cNvSpPr>
            <a:spLocks noGrp="1"/>
          </p:cNvSpPr>
          <p:nvPr>
            <p:ph type="title"/>
          </p:nvPr>
        </p:nvSpPr>
        <p:spPr/>
        <p:txBody>
          <a:bodyPr/>
          <a:lstStyle/>
          <a:p>
            <a:r>
              <a:rPr lang="en-US" dirty="0"/>
              <a:t>Here are the analyses &amp; filters for the problems we saw earlier</a:t>
            </a:r>
          </a:p>
        </p:txBody>
      </p:sp>
      <p:sp>
        <p:nvSpPr>
          <p:cNvPr id="2" name="Slide Number Placeholder 1">
            <a:extLst>
              <a:ext uri="{FF2B5EF4-FFF2-40B4-BE49-F238E27FC236}">
                <a16:creationId xmlns:a16="http://schemas.microsoft.com/office/drawing/2014/main" id="{741F1CCB-DA7F-4F10-8AD3-84C5C04FD7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graphicFrame>
        <p:nvGraphicFramePr>
          <p:cNvPr id="12" name="Table 12">
            <a:extLst>
              <a:ext uri="{FF2B5EF4-FFF2-40B4-BE49-F238E27FC236}">
                <a16:creationId xmlns:a16="http://schemas.microsoft.com/office/drawing/2014/main" id="{9F185450-778D-4EB4-BED7-BF0DB669450B}"/>
              </a:ext>
            </a:extLst>
          </p:cNvPr>
          <p:cNvGraphicFramePr>
            <a:graphicFrameLocks noGrp="1"/>
          </p:cNvGraphicFramePr>
          <p:nvPr/>
        </p:nvGraphicFramePr>
        <p:xfrm>
          <a:off x="243838" y="1551938"/>
          <a:ext cx="11338561" cy="3780457"/>
        </p:xfrm>
        <a:graphic>
          <a:graphicData uri="http://schemas.openxmlformats.org/drawingml/2006/table">
            <a:tbl>
              <a:tblPr firstRow="1">
                <a:tableStyleId>{2D5ABB26-0587-4C30-8999-92F81FD0307C}</a:tableStyleId>
              </a:tblPr>
              <a:tblGrid>
                <a:gridCol w="4737820">
                  <a:extLst>
                    <a:ext uri="{9D8B030D-6E8A-4147-A177-3AD203B41FA5}">
                      <a16:colId xmlns:a16="http://schemas.microsoft.com/office/drawing/2014/main" val="1155816124"/>
                    </a:ext>
                  </a:extLst>
                </a:gridCol>
                <a:gridCol w="297233">
                  <a:extLst>
                    <a:ext uri="{9D8B030D-6E8A-4147-A177-3AD203B41FA5}">
                      <a16:colId xmlns:a16="http://schemas.microsoft.com/office/drawing/2014/main" val="3191133124"/>
                    </a:ext>
                  </a:extLst>
                </a:gridCol>
                <a:gridCol w="297233">
                  <a:extLst>
                    <a:ext uri="{9D8B030D-6E8A-4147-A177-3AD203B41FA5}">
                      <a16:colId xmlns:a16="http://schemas.microsoft.com/office/drawing/2014/main" val="896775069"/>
                    </a:ext>
                  </a:extLst>
                </a:gridCol>
                <a:gridCol w="297233">
                  <a:extLst>
                    <a:ext uri="{9D8B030D-6E8A-4147-A177-3AD203B41FA5}">
                      <a16:colId xmlns:a16="http://schemas.microsoft.com/office/drawing/2014/main" val="2006970209"/>
                    </a:ext>
                  </a:extLst>
                </a:gridCol>
                <a:gridCol w="4817343">
                  <a:extLst>
                    <a:ext uri="{9D8B030D-6E8A-4147-A177-3AD203B41FA5}">
                      <a16:colId xmlns:a16="http://schemas.microsoft.com/office/drawing/2014/main" val="577009200"/>
                    </a:ext>
                  </a:extLst>
                </a:gridCol>
                <a:gridCol w="297233">
                  <a:extLst>
                    <a:ext uri="{9D8B030D-6E8A-4147-A177-3AD203B41FA5}">
                      <a16:colId xmlns:a16="http://schemas.microsoft.com/office/drawing/2014/main" val="408985079"/>
                    </a:ext>
                  </a:extLst>
                </a:gridCol>
                <a:gridCol w="297233">
                  <a:extLst>
                    <a:ext uri="{9D8B030D-6E8A-4147-A177-3AD203B41FA5}">
                      <a16:colId xmlns:a16="http://schemas.microsoft.com/office/drawing/2014/main" val="1597521888"/>
                    </a:ext>
                  </a:extLst>
                </a:gridCol>
                <a:gridCol w="297233">
                  <a:extLst>
                    <a:ext uri="{9D8B030D-6E8A-4147-A177-3AD203B41FA5}">
                      <a16:colId xmlns:a16="http://schemas.microsoft.com/office/drawing/2014/main" val="3063369939"/>
                    </a:ext>
                  </a:extLst>
                </a:gridCol>
              </a:tblGrid>
              <a:tr h="452011">
                <a:tc>
                  <a:txBody>
                    <a:bodyPr/>
                    <a:lstStyle/>
                    <a:p>
                      <a:r>
                        <a:rPr lang="en-US" sz="1600" b="1" dirty="0">
                          <a:solidFill>
                            <a:schemeClr val="bg1"/>
                          </a:solidFill>
                        </a:rPr>
                        <a:t>Purchasing Commodities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b="1" dirty="0">
                          <a:solidFill>
                            <a:schemeClr val="bg1"/>
                          </a:solidFill>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b="1" dirty="0">
                          <a:solidFill>
                            <a:schemeClr val="bg1"/>
                          </a:solidFill>
                        </a:rPr>
                        <a:t>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b="1" dirty="0">
                          <a:solidFill>
                            <a:schemeClr val="bg1"/>
                          </a:solidFill>
                        </a:rPr>
                        <a: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600" b="1" dirty="0">
                          <a:solidFill>
                            <a:schemeClr val="bg1"/>
                          </a:solidFill>
                        </a:rPr>
                        <a:t>Cargo Delay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600" b="1" dirty="0">
                          <a:solidFill>
                            <a:schemeClr val="bg1"/>
                          </a:solidFill>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600" b="1" dirty="0">
                          <a:solidFill>
                            <a:schemeClr val="bg1"/>
                          </a:solidFill>
                        </a:rPr>
                        <a:t>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600" b="1" dirty="0">
                          <a:solidFill>
                            <a:schemeClr val="bg1"/>
                          </a:solidFill>
                        </a:rPr>
                        <a: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64827447"/>
                  </a:ext>
                </a:extLst>
              </a:tr>
              <a:tr h="1109482">
                <a:tc>
                  <a:txBody>
                    <a:bodyPr/>
                    <a:lstStyle/>
                    <a:p>
                      <a:r>
                        <a:rPr lang="en-US" sz="1600" dirty="0"/>
                        <a:t>The most common commodity was ordered 10 times a week across 2.4 vendors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600" dirty="0"/>
                        <a:t>Fragile cargo is a big factor in the delay, with a 20% impact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57300709"/>
                  </a:ext>
                </a:extLst>
              </a:tr>
              <a:tr h="11094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 number of orders is correlated with the number of vendors. Reducing one will reduce the other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600" dirty="0"/>
                        <a:t>Fridays are when cargo is delayed the most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579527778"/>
                  </a:ext>
                </a:extLst>
              </a:tr>
              <a:tr h="1109482">
                <a:tc>
                  <a:txBody>
                    <a:bodyPr/>
                    <a:lstStyle/>
                    <a:p>
                      <a:r>
                        <a:rPr lang="en-US" sz="1600" dirty="0"/>
                        <a:t>Plant P126 was the plant with the most violations, especially on largest commodity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600" dirty="0"/>
                        <a:t>Trained staff and forklifts impact delay the most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76566317"/>
                  </a:ext>
                </a:extLst>
              </a:tr>
            </a:tbl>
          </a:graphicData>
        </a:graphic>
      </p:graphicFrame>
    </p:spTree>
    <p:extLst>
      <p:ext uri="{BB962C8B-B14F-4D97-AF65-F5344CB8AC3E}">
        <p14:creationId xmlns:p14="http://schemas.microsoft.com/office/powerpoint/2010/main" val="3775377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FF4E38-0022-4EAF-8705-E61D33BDF251}"/>
              </a:ext>
            </a:extLst>
          </p:cNvPr>
          <p:cNvSpPr>
            <a:spLocks noGrp="1"/>
          </p:cNvSpPr>
          <p:nvPr>
            <p:ph type="title"/>
          </p:nvPr>
        </p:nvSpPr>
        <p:spPr/>
        <p:txBody>
          <a:bodyPr/>
          <a:lstStyle/>
          <a:p>
            <a:r>
              <a:rPr lang="en-US" dirty="0"/>
              <a:t>Here are the analyses &amp; filters for the problems we saw earlier</a:t>
            </a:r>
          </a:p>
        </p:txBody>
      </p:sp>
      <p:sp>
        <p:nvSpPr>
          <p:cNvPr id="2" name="Slide Number Placeholder 1">
            <a:extLst>
              <a:ext uri="{FF2B5EF4-FFF2-40B4-BE49-F238E27FC236}">
                <a16:creationId xmlns:a16="http://schemas.microsoft.com/office/drawing/2014/main" id="{741F1CCB-DA7F-4F10-8AD3-84C5C04FD7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graphicFrame>
        <p:nvGraphicFramePr>
          <p:cNvPr id="12" name="Table 12">
            <a:extLst>
              <a:ext uri="{FF2B5EF4-FFF2-40B4-BE49-F238E27FC236}">
                <a16:creationId xmlns:a16="http://schemas.microsoft.com/office/drawing/2014/main" id="{9F185450-778D-4EB4-BED7-BF0DB669450B}"/>
              </a:ext>
            </a:extLst>
          </p:cNvPr>
          <p:cNvGraphicFramePr>
            <a:graphicFrameLocks noGrp="1"/>
          </p:cNvGraphicFramePr>
          <p:nvPr>
            <p:extLst>
              <p:ext uri="{D42A27DB-BD31-4B8C-83A1-F6EECF244321}">
                <p14:modId xmlns:p14="http://schemas.microsoft.com/office/powerpoint/2010/main" val="3627296739"/>
              </p:ext>
            </p:extLst>
          </p:nvPr>
        </p:nvGraphicFramePr>
        <p:xfrm>
          <a:off x="243839" y="1551938"/>
          <a:ext cx="11338562" cy="3780457"/>
        </p:xfrm>
        <a:graphic>
          <a:graphicData uri="http://schemas.openxmlformats.org/drawingml/2006/table">
            <a:tbl>
              <a:tblPr firstRow="1">
                <a:tableStyleId>{2D5ABB26-0587-4C30-8999-92F81FD0307C}</a:tableStyleId>
              </a:tblPr>
              <a:tblGrid>
                <a:gridCol w="4737821">
                  <a:extLst>
                    <a:ext uri="{9D8B030D-6E8A-4147-A177-3AD203B41FA5}">
                      <a16:colId xmlns:a16="http://schemas.microsoft.com/office/drawing/2014/main" val="1155816124"/>
                    </a:ext>
                  </a:extLst>
                </a:gridCol>
                <a:gridCol w="297233">
                  <a:extLst>
                    <a:ext uri="{9D8B030D-6E8A-4147-A177-3AD203B41FA5}">
                      <a16:colId xmlns:a16="http://schemas.microsoft.com/office/drawing/2014/main" val="3191133124"/>
                    </a:ext>
                  </a:extLst>
                </a:gridCol>
                <a:gridCol w="297233">
                  <a:extLst>
                    <a:ext uri="{9D8B030D-6E8A-4147-A177-3AD203B41FA5}">
                      <a16:colId xmlns:a16="http://schemas.microsoft.com/office/drawing/2014/main" val="896775069"/>
                    </a:ext>
                  </a:extLst>
                </a:gridCol>
                <a:gridCol w="297233">
                  <a:extLst>
                    <a:ext uri="{9D8B030D-6E8A-4147-A177-3AD203B41FA5}">
                      <a16:colId xmlns:a16="http://schemas.microsoft.com/office/drawing/2014/main" val="2006970209"/>
                    </a:ext>
                  </a:extLst>
                </a:gridCol>
                <a:gridCol w="4817343">
                  <a:extLst>
                    <a:ext uri="{9D8B030D-6E8A-4147-A177-3AD203B41FA5}">
                      <a16:colId xmlns:a16="http://schemas.microsoft.com/office/drawing/2014/main" val="577009200"/>
                    </a:ext>
                  </a:extLst>
                </a:gridCol>
                <a:gridCol w="297233">
                  <a:extLst>
                    <a:ext uri="{9D8B030D-6E8A-4147-A177-3AD203B41FA5}">
                      <a16:colId xmlns:a16="http://schemas.microsoft.com/office/drawing/2014/main" val="408985079"/>
                    </a:ext>
                  </a:extLst>
                </a:gridCol>
                <a:gridCol w="297233">
                  <a:extLst>
                    <a:ext uri="{9D8B030D-6E8A-4147-A177-3AD203B41FA5}">
                      <a16:colId xmlns:a16="http://schemas.microsoft.com/office/drawing/2014/main" val="1597521888"/>
                    </a:ext>
                  </a:extLst>
                </a:gridCol>
                <a:gridCol w="297233">
                  <a:extLst>
                    <a:ext uri="{9D8B030D-6E8A-4147-A177-3AD203B41FA5}">
                      <a16:colId xmlns:a16="http://schemas.microsoft.com/office/drawing/2014/main" val="3063369939"/>
                    </a:ext>
                  </a:extLst>
                </a:gridCol>
              </a:tblGrid>
              <a:tr h="452011">
                <a:tc>
                  <a:txBody>
                    <a:bodyPr/>
                    <a:lstStyle/>
                    <a:p>
                      <a:r>
                        <a:rPr lang="en-US" sz="1600" b="1" dirty="0">
                          <a:solidFill>
                            <a:schemeClr val="bg1"/>
                          </a:solidFill>
                        </a:rPr>
                        <a:t>Purchasing Commodities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b="1" dirty="0">
                          <a:solidFill>
                            <a:schemeClr val="bg1"/>
                          </a:solidFill>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b="1" dirty="0">
                          <a:solidFill>
                            <a:schemeClr val="bg1"/>
                          </a:solidFill>
                        </a:rPr>
                        <a:t>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b="1" dirty="0">
                          <a:solidFill>
                            <a:schemeClr val="bg1"/>
                          </a:solidFill>
                        </a:rPr>
                        <a: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600" b="1" dirty="0">
                          <a:solidFill>
                            <a:schemeClr val="bg1"/>
                          </a:solidFill>
                        </a:rPr>
                        <a:t>Cargo Delay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600" b="1" dirty="0">
                          <a:solidFill>
                            <a:schemeClr val="bg1"/>
                          </a:solidFill>
                        </a:rPr>
                        <a:t>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600" b="1" dirty="0">
                          <a:solidFill>
                            <a:schemeClr val="bg1"/>
                          </a:solidFill>
                        </a:rPr>
                        <a:t>U</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600" b="1" dirty="0">
                          <a:solidFill>
                            <a:schemeClr val="bg1"/>
                          </a:solidFill>
                        </a:rPr>
                        <a: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64827447"/>
                  </a:ext>
                </a:extLst>
              </a:tr>
              <a:tr h="1109482">
                <a:tc>
                  <a:txBody>
                    <a:bodyPr/>
                    <a:lstStyle/>
                    <a:p>
                      <a:r>
                        <a:rPr lang="en-US" sz="1600" dirty="0"/>
                        <a:t>The most common commodity was ordered 10 times a week across 2.4 vendors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600" dirty="0"/>
                        <a:t>Fragile cargo is a big factor in the delay, with a 20% impact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B</a:t>
                      </a: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sym typeface="Wingdings" panose="05000000000000000000" pitchFamily="2" charset="2"/>
                        </a:rPr>
                        <a:t>S</a:t>
                      </a: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57300709"/>
                  </a:ext>
                </a:extLst>
              </a:tr>
              <a:tr h="11094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 number of orders is correlated with the number of vendors. Reducing one will reduce the other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a:t>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600" dirty="0"/>
                        <a:t>Fridays are when cargo is delayed the most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t>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579527778"/>
                  </a:ext>
                </a:extLst>
              </a:tr>
              <a:tr h="1109482">
                <a:tc>
                  <a:txBody>
                    <a:bodyPr/>
                    <a:lstStyle/>
                    <a:p>
                      <a:r>
                        <a:rPr lang="en-US" sz="1600" dirty="0"/>
                        <a:t>Plant P126 was the plant with the most violations, especially on largest commodity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a:sym typeface="Wingdings" panose="05000000000000000000" pitchFamily="2" charset="2"/>
                        </a:rPr>
                        <a:t>B</a:t>
                      </a: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600" dirty="0">
                          <a:sym typeface="Wingdings" panose="05000000000000000000" pitchFamily="2" charset="2"/>
                        </a:rPr>
                        <a:t>U</a:t>
                      </a: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600" dirty="0"/>
                        <a:t>Trained staff and forklifts impact delay the most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sym typeface="Wingdings" panose="05000000000000000000" pitchFamily="2" charset="2"/>
                        </a:rPr>
                        <a:t>B</a:t>
                      </a: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sym typeface="Wingdings" panose="05000000000000000000" pitchFamily="2" charset="2"/>
                        </a:rPr>
                        <a:t>U</a:t>
                      </a: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600" dirty="0">
                          <a:sym typeface="Wingdings" panose="05000000000000000000" pitchFamily="2" charset="2"/>
                        </a:rPr>
                        <a:t>S</a:t>
                      </a: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76566317"/>
                  </a:ext>
                </a:extLst>
              </a:tr>
            </a:tbl>
          </a:graphicData>
        </a:graphic>
      </p:graphicFrame>
    </p:spTree>
    <p:extLst>
      <p:ext uri="{BB962C8B-B14F-4D97-AF65-F5344CB8AC3E}">
        <p14:creationId xmlns:p14="http://schemas.microsoft.com/office/powerpoint/2010/main" val="802162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24CC9023-49C7-4D98-9965-3F75B8667053}"/>
              </a:ext>
            </a:extLst>
          </p:cNvPr>
          <p:cNvSpPr>
            <a:spLocks noGrp="1"/>
          </p:cNvSpPr>
          <p:nvPr>
            <p:ph sz="quarter" idx="15"/>
          </p:nvPr>
        </p:nvSpPr>
        <p:spPr/>
        <p:txBody>
          <a:bodyPr/>
          <a:lstStyle/>
          <a:p>
            <a:pPr marL="0" indent="0">
              <a:buNone/>
            </a:pPr>
            <a:r>
              <a:rPr lang="en-US" b="1" dirty="0"/>
              <a:t>A business storyline</a:t>
            </a:r>
          </a:p>
          <a:p>
            <a:pPr marL="342900" indent="-342900"/>
            <a:r>
              <a:rPr lang="en-US" dirty="0"/>
              <a:t>Our </a:t>
            </a:r>
            <a:r>
              <a:rPr lang="en-US" dirty="0">
                <a:solidFill>
                  <a:schemeClr val="accent2"/>
                </a:solidFill>
              </a:rPr>
              <a:t>NPS</a:t>
            </a:r>
            <a:r>
              <a:rPr lang="en-US" dirty="0"/>
              <a:t> improved 6%</a:t>
            </a:r>
          </a:p>
          <a:p>
            <a:pPr marL="342900" indent="-342900"/>
            <a:r>
              <a:rPr lang="en-US" dirty="0">
                <a:solidFill>
                  <a:schemeClr val="accent2"/>
                </a:solidFill>
              </a:rPr>
              <a:t>It</a:t>
            </a:r>
            <a:r>
              <a:rPr lang="en-US" dirty="0"/>
              <a:t> was 34% in 4Q18. Now </a:t>
            </a:r>
            <a:r>
              <a:rPr lang="en-US" dirty="0">
                <a:solidFill>
                  <a:schemeClr val="accent2"/>
                </a:solidFill>
              </a:rPr>
              <a:t>it</a:t>
            </a:r>
            <a:r>
              <a:rPr lang="en-US" dirty="0"/>
              <a:t>’s at 40% in 2Q19</a:t>
            </a:r>
          </a:p>
          <a:p>
            <a:pPr marL="342900" indent="-342900"/>
            <a:r>
              <a:rPr lang="en-US" dirty="0"/>
              <a:t>Despite lower satisfaction with our </a:t>
            </a:r>
            <a:r>
              <a:rPr lang="en-US" dirty="0">
                <a:solidFill>
                  <a:schemeClr val="accent2"/>
                </a:solidFill>
              </a:rPr>
              <a:t>Support</a:t>
            </a:r>
            <a:r>
              <a:rPr lang="en-US" dirty="0"/>
              <a:t>, our </a:t>
            </a:r>
            <a:r>
              <a:rPr lang="en-US" dirty="0">
                <a:solidFill>
                  <a:schemeClr val="accent2"/>
                </a:solidFill>
              </a:rPr>
              <a:t>NPS</a:t>
            </a:r>
            <a:r>
              <a:rPr lang="en-US" dirty="0"/>
              <a:t> grew </a:t>
            </a:r>
            <a:endParaRPr lang="en-US" dirty="0">
              <a:solidFill>
                <a:schemeClr val="accent2"/>
              </a:solidFill>
            </a:endParaRPr>
          </a:p>
          <a:p>
            <a:pPr marL="342900" indent="-342900"/>
            <a:r>
              <a:rPr lang="en-US" dirty="0"/>
              <a:t>This increase in </a:t>
            </a:r>
            <a:r>
              <a:rPr lang="en-US" dirty="0">
                <a:solidFill>
                  <a:schemeClr val="accent2"/>
                </a:solidFill>
              </a:rPr>
              <a:t>NPS</a:t>
            </a:r>
            <a:r>
              <a:rPr lang="en-US" dirty="0"/>
              <a:t> was mainly due to better </a:t>
            </a:r>
            <a:r>
              <a:rPr lang="en-US" dirty="0">
                <a:solidFill>
                  <a:schemeClr val="accent2"/>
                </a:solidFill>
              </a:rPr>
              <a:t>Product Quality</a:t>
            </a:r>
            <a:r>
              <a:rPr lang="en-US" dirty="0"/>
              <a:t> &amp; </a:t>
            </a:r>
            <a:r>
              <a:rPr lang="en-US" dirty="0">
                <a:solidFill>
                  <a:schemeClr val="accent2"/>
                </a:solidFill>
              </a:rPr>
              <a:t>Research</a:t>
            </a:r>
          </a:p>
          <a:p>
            <a:pPr marL="571500" indent="-342900"/>
            <a:endParaRPr lang="en-US" dirty="0"/>
          </a:p>
          <a:p>
            <a:pPr marL="571500" indent="-342900"/>
            <a:endParaRPr lang="en-US" dirty="0"/>
          </a:p>
        </p:txBody>
      </p:sp>
      <p:sp>
        <p:nvSpPr>
          <p:cNvPr id="16" name="Content Placeholder 15">
            <a:extLst>
              <a:ext uri="{FF2B5EF4-FFF2-40B4-BE49-F238E27FC236}">
                <a16:creationId xmlns:a16="http://schemas.microsoft.com/office/drawing/2014/main" id="{3D1763A2-3303-4E54-9C16-8E5271570DBD}"/>
              </a:ext>
            </a:extLst>
          </p:cNvPr>
          <p:cNvSpPr>
            <a:spLocks noGrp="1"/>
          </p:cNvSpPr>
          <p:nvPr>
            <p:ph sz="quarter" idx="14"/>
          </p:nvPr>
        </p:nvSpPr>
        <p:spPr/>
        <p:txBody>
          <a:bodyPr>
            <a:normAutofit/>
          </a:bodyPr>
          <a:lstStyle/>
          <a:p>
            <a:pPr marL="0" indent="0">
              <a:buNone/>
            </a:pPr>
            <a:r>
              <a:rPr lang="en-US" b="1" dirty="0"/>
              <a:t>Gladiator’s storyline</a:t>
            </a:r>
          </a:p>
          <a:p>
            <a:r>
              <a:rPr lang="en-US" dirty="0"/>
              <a:t>The </a:t>
            </a:r>
            <a:r>
              <a:rPr lang="en-US" dirty="0">
                <a:solidFill>
                  <a:schemeClr val="accent2"/>
                </a:solidFill>
              </a:rPr>
              <a:t>Emperor</a:t>
            </a:r>
            <a:r>
              <a:rPr lang="en-US" dirty="0"/>
              <a:t> asks General </a:t>
            </a:r>
            <a:r>
              <a:rPr lang="en-US" dirty="0">
                <a:solidFill>
                  <a:schemeClr val="accent2"/>
                </a:solidFill>
              </a:rPr>
              <a:t>Maximus</a:t>
            </a:r>
            <a:r>
              <a:rPr lang="en-US" dirty="0"/>
              <a:t> to take control of Rome and give it back to people</a:t>
            </a:r>
          </a:p>
          <a:p>
            <a:r>
              <a:rPr lang="en-US" dirty="0"/>
              <a:t>The ambitious </a:t>
            </a:r>
            <a:r>
              <a:rPr lang="en-US" dirty="0">
                <a:solidFill>
                  <a:schemeClr val="accent2"/>
                </a:solidFill>
              </a:rPr>
              <a:t>Prince</a:t>
            </a:r>
            <a:r>
              <a:rPr lang="en-US" dirty="0"/>
              <a:t> murders the emperor.</a:t>
            </a:r>
          </a:p>
          <a:p>
            <a:r>
              <a:rPr lang="en-US" dirty="0">
                <a:solidFill>
                  <a:schemeClr val="accent2"/>
                </a:solidFill>
              </a:rPr>
              <a:t>Maximus</a:t>
            </a:r>
            <a:r>
              <a:rPr lang="en-US" dirty="0"/>
              <a:t> is sold as a gladiator slave. His family is murdered </a:t>
            </a:r>
          </a:p>
          <a:p>
            <a:r>
              <a:rPr lang="en-US" dirty="0">
                <a:solidFill>
                  <a:schemeClr val="accent2"/>
                </a:solidFill>
              </a:rPr>
              <a:t>Maximus</a:t>
            </a:r>
            <a:r>
              <a:rPr lang="en-US" dirty="0"/>
              <a:t> grows famous, fights the </a:t>
            </a:r>
            <a:r>
              <a:rPr lang="en-US" dirty="0">
                <a:solidFill>
                  <a:schemeClr val="accent2"/>
                </a:solidFill>
              </a:rPr>
              <a:t>Prince</a:t>
            </a:r>
            <a:r>
              <a:rPr lang="en-US" dirty="0"/>
              <a:t> in the arena, and wins</a:t>
            </a:r>
          </a:p>
          <a:p>
            <a:r>
              <a:rPr lang="en-US" dirty="0">
                <a:solidFill>
                  <a:schemeClr val="accent2"/>
                </a:solidFill>
              </a:rPr>
              <a:t>He</a:t>
            </a:r>
            <a:r>
              <a:rPr lang="en-US" dirty="0"/>
              <a:t> joins his family in death. Rome is in the hands of the people</a:t>
            </a:r>
          </a:p>
        </p:txBody>
      </p:sp>
      <p:sp>
        <p:nvSpPr>
          <p:cNvPr id="15" name="Text Placeholder 14">
            <a:extLst>
              <a:ext uri="{FF2B5EF4-FFF2-40B4-BE49-F238E27FC236}">
                <a16:creationId xmlns:a16="http://schemas.microsoft.com/office/drawing/2014/main" id="{7C64826D-32E0-4D5C-8002-CF562FE6D75B}"/>
              </a:ext>
            </a:extLst>
          </p:cNvPr>
          <p:cNvSpPr>
            <a:spLocks noGrp="1"/>
          </p:cNvSpPr>
          <p:nvPr>
            <p:ph type="body" sz="quarter" idx="16"/>
          </p:nvPr>
        </p:nvSpPr>
        <p:spPr>
          <a:xfrm>
            <a:off x="1809750" y="5708710"/>
            <a:ext cx="8572500" cy="865584"/>
          </a:xfrm>
        </p:spPr>
        <p:txBody>
          <a:bodyPr/>
          <a:lstStyle/>
          <a:p>
            <a:pPr>
              <a:lnSpc>
                <a:spcPct val="100000"/>
              </a:lnSpc>
            </a:pPr>
            <a:r>
              <a:rPr lang="en-US" dirty="0"/>
              <a:t>Outlines are the backbone on which you flesh out your story.</a:t>
            </a:r>
            <a:br>
              <a:rPr lang="en-US" dirty="0"/>
            </a:br>
            <a:r>
              <a:rPr lang="en-US" dirty="0"/>
              <a:t>This section explains how to create storylines</a:t>
            </a:r>
          </a:p>
        </p:txBody>
      </p:sp>
      <p:sp>
        <p:nvSpPr>
          <p:cNvPr id="4" name="Title 3">
            <a:extLst>
              <a:ext uri="{FF2B5EF4-FFF2-40B4-BE49-F238E27FC236}">
                <a16:creationId xmlns:a16="http://schemas.microsoft.com/office/drawing/2014/main" id="{B74135EA-BB29-44AB-B5F6-1745E0B49521}"/>
              </a:ext>
            </a:extLst>
          </p:cNvPr>
          <p:cNvSpPr>
            <a:spLocks noGrp="1"/>
          </p:cNvSpPr>
          <p:nvPr>
            <p:ph type="title"/>
          </p:nvPr>
        </p:nvSpPr>
        <p:spPr/>
        <p:txBody>
          <a:bodyPr>
            <a:normAutofit/>
          </a:bodyPr>
          <a:lstStyle/>
          <a:p>
            <a:r>
              <a:rPr lang="en-US" dirty="0"/>
              <a:t>Storylines are plot outlines. They summarize the entire story</a:t>
            </a:r>
          </a:p>
        </p:txBody>
      </p:sp>
      <p:sp>
        <p:nvSpPr>
          <p:cNvPr id="21" name="TextBox 20">
            <a:extLst>
              <a:ext uri="{FF2B5EF4-FFF2-40B4-BE49-F238E27FC236}">
                <a16:creationId xmlns:a16="http://schemas.microsoft.com/office/drawing/2014/main" id="{356BB44D-8126-46DA-9E05-11504FF8F2B4}"/>
              </a:ext>
            </a:extLst>
          </p:cNvPr>
          <p:cNvSpPr txBox="1"/>
          <p:nvPr/>
        </p:nvSpPr>
        <p:spPr>
          <a:xfrm>
            <a:off x="8458200" y="4092673"/>
            <a:ext cx="3327400" cy="578882"/>
          </a:xfrm>
          <a:prstGeom prst="wedgeRoundRectCallout">
            <a:avLst>
              <a:gd name="adj1" fmla="val -32779"/>
              <a:gd name="adj2" fmla="val -78320"/>
              <a:gd name="adj3" fmla="val 16667"/>
            </a:avLst>
          </a:prstGeom>
          <a:noFill/>
          <a:ln>
            <a:solidFill>
              <a:schemeClr val="tx1">
                <a:lumMod val="50000"/>
                <a:lumOff val="50000"/>
              </a:schemeClr>
            </a:solidFill>
          </a:ln>
        </p:spPr>
        <p:txBody>
          <a:bodyPr wrap="square" rtlCol="0">
            <a:spAutoFit/>
          </a:bodyPr>
          <a:lstStyle/>
          <a:p>
            <a:r>
              <a:rPr lang="en-US" sz="1400" i="1" dirty="0"/>
              <a:t>Notice “characters” in red. All stories have characters, human or otherwise.</a:t>
            </a:r>
          </a:p>
        </p:txBody>
      </p:sp>
      <p:sp>
        <p:nvSpPr>
          <p:cNvPr id="22" name="TextBox 21">
            <a:extLst>
              <a:ext uri="{FF2B5EF4-FFF2-40B4-BE49-F238E27FC236}">
                <a16:creationId xmlns:a16="http://schemas.microsoft.com/office/drawing/2014/main" id="{589AAA22-C15F-4467-90E9-C202C325C648}"/>
              </a:ext>
            </a:extLst>
          </p:cNvPr>
          <p:cNvSpPr txBox="1"/>
          <p:nvPr/>
        </p:nvSpPr>
        <p:spPr>
          <a:xfrm>
            <a:off x="1835150" y="-357188"/>
            <a:ext cx="5486400" cy="274320"/>
          </a:xfrm>
          <a:prstGeom prst="rect">
            <a:avLst/>
          </a:prstGeom>
          <a:solidFill>
            <a:schemeClr val="tx2"/>
          </a:solidFill>
        </p:spPr>
        <p:txBody>
          <a:bodyPr wrap="square" rtlCol="0" anchor="b">
            <a:noAutofit/>
          </a:bodyPr>
          <a:lstStyle/>
          <a:p>
            <a:r>
              <a:rPr lang="en-US" sz="1100" dirty="0">
                <a:solidFill>
                  <a:schemeClr val="bg1"/>
                </a:solidFill>
              </a:rPr>
              <a:t>What’s the topic? Why is it important? What will you learn now?</a:t>
            </a:r>
          </a:p>
        </p:txBody>
      </p:sp>
      <p:sp>
        <p:nvSpPr>
          <p:cNvPr id="2" name="Slide Number Placeholder 1">
            <a:extLst>
              <a:ext uri="{FF2B5EF4-FFF2-40B4-BE49-F238E27FC236}">
                <a16:creationId xmlns:a16="http://schemas.microsoft.com/office/drawing/2014/main" id="{8FC603BF-6D90-4D37-87F5-FB375D96D318}"/>
              </a:ext>
            </a:extLst>
          </p:cNvPr>
          <p:cNvSpPr>
            <a:spLocks noGrp="1"/>
          </p:cNvSpPr>
          <p:nvPr>
            <p:ph type="sldNum" sz="quarter" idx="12"/>
          </p:nvPr>
        </p:nvSpPr>
        <p:spPr/>
        <p:txBody>
          <a:bodyPr/>
          <a:lstStyle/>
          <a:p>
            <a:fld id="{E08A2EAE-61F0-4E80-AF13-6C345B2B49E7}" type="slidenum">
              <a:rPr lang="en-US" smtClean="0"/>
              <a:pPr/>
              <a:t>14</a:t>
            </a:fld>
            <a:endParaRPr lang="en-US" dirty="0"/>
          </a:p>
        </p:txBody>
      </p:sp>
    </p:spTree>
    <p:extLst>
      <p:ext uri="{BB962C8B-B14F-4D97-AF65-F5344CB8AC3E}">
        <p14:creationId xmlns:p14="http://schemas.microsoft.com/office/powerpoint/2010/main" val="1823532726"/>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uiExpand="1" build="p"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24CC9023-49C7-4D98-9965-3F75B8667053}"/>
              </a:ext>
            </a:extLst>
          </p:cNvPr>
          <p:cNvSpPr>
            <a:spLocks noGrp="1"/>
          </p:cNvSpPr>
          <p:nvPr>
            <p:ph sz="quarter" idx="15"/>
          </p:nvPr>
        </p:nvSpPr>
        <p:spPr/>
        <p:txBody>
          <a:bodyPr>
            <a:normAutofit/>
          </a:bodyPr>
          <a:lstStyle/>
          <a:p>
            <a:pPr marL="0" indent="0">
              <a:spcBef>
                <a:spcPts val="2400"/>
              </a:spcBef>
              <a:buNone/>
            </a:pPr>
            <a:r>
              <a:rPr lang="en-US" b="1" dirty="0">
                <a:solidFill>
                  <a:schemeClr val="accent2"/>
                </a:solidFill>
              </a:rPr>
              <a:t>DO IT:</a:t>
            </a:r>
            <a:r>
              <a:rPr lang="en-US" b="1" dirty="0"/>
              <a:t> Write your takeaway as one sentence</a:t>
            </a:r>
          </a:p>
          <a:p>
            <a:pPr marL="0" indent="0">
              <a:spcBef>
                <a:spcPts val="2400"/>
              </a:spcBef>
              <a:buNone/>
            </a:pPr>
            <a:r>
              <a:rPr lang="en-US" dirty="0"/>
              <a:t>What’s the </a:t>
            </a:r>
            <a:r>
              <a:rPr lang="en-US" i="1" dirty="0"/>
              <a:t>one thing</a:t>
            </a:r>
            <a:r>
              <a:rPr lang="en-US" dirty="0"/>
              <a:t> you want the audience to remember from your story?</a:t>
            </a:r>
          </a:p>
          <a:p>
            <a:pPr marL="0" indent="0">
              <a:spcBef>
                <a:spcPts val="2400"/>
              </a:spcBef>
              <a:buNone/>
            </a:pPr>
            <a:r>
              <a:rPr lang="en-US" dirty="0"/>
              <a:t>What’s the one message that the audience should take away?</a:t>
            </a:r>
          </a:p>
          <a:p>
            <a:pPr marL="0" indent="0">
              <a:spcBef>
                <a:spcPts val="2400"/>
              </a:spcBef>
              <a:buNone/>
            </a:pPr>
            <a:r>
              <a:rPr lang="en-US" b="1" dirty="0">
                <a:solidFill>
                  <a:schemeClr val="accent2"/>
                </a:solidFill>
              </a:rPr>
              <a:t>CHECK IT: </a:t>
            </a:r>
            <a:r>
              <a:rPr lang="en-US" b="1" dirty="0"/>
              <a:t>Verify these yourself</a:t>
            </a:r>
          </a:p>
          <a:p>
            <a:pPr marL="342900" indent="-342900">
              <a:buFont typeface="Wingdings" panose="05000000000000000000" pitchFamily="2" charset="2"/>
              <a:buChar char="q"/>
            </a:pPr>
            <a:r>
              <a:rPr lang="en-US" dirty="0"/>
              <a:t>Is it a single, complete, sentence? </a:t>
            </a:r>
          </a:p>
          <a:p>
            <a:pPr marL="342900" indent="-342900">
              <a:spcBef>
                <a:spcPts val="400"/>
              </a:spcBef>
              <a:buFont typeface="Wingdings" panose="05000000000000000000" pitchFamily="2" charset="2"/>
              <a:buChar char="q"/>
            </a:pPr>
            <a:r>
              <a:rPr lang="en-US" dirty="0"/>
              <a:t>Does it deliver what you want the audience to remember?</a:t>
            </a:r>
          </a:p>
          <a:p>
            <a:pPr marL="342900" indent="-342900">
              <a:spcBef>
                <a:spcPts val="400"/>
              </a:spcBef>
              <a:buFont typeface="Wingdings" panose="05000000000000000000" pitchFamily="2" charset="2"/>
              <a:buChar char="q"/>
            </a:pPr>
            <a:r>
              <a:rPr lang="en-US" dirty="0"/>
              <a:t>Will your audience care a lot about this?</a:t>
            </a:r>
          </a:p>
          <a:p>
            <a:pPr marL="342900" indent="-342900">
              <a:spcBef>
                <a:spcPts val="400"/>
              </a:spcBef>
              <a:buFont typeface="Wingdings" panose="05000000000000000000" pitchFamily="2" charset="2"/>
              <a:buChar char="q"/>
            </a:pPr>
            <a:endParaRPr lang="en-US" dirty="0"/>
          </a:p>
          <a:p>
            <a:pPr marL="342900" indent="-342900">
              <a:spcBef>
                <a:spcPts val="400"/>
              </a:spcBef>
              <a:buFont typeface="Wingdings" panose="05000000000000000000" pitchFamily="2" charset="2"/>
              <a:buChar char="q"/>
            </a:pPr>
            <a:endParaRPr lang="en-US" dirty="0"/>
          </a:p>
        </p:txBody>
      </p:sp>
      <p:sp>
        <p:nvSpPr>
          <p:cNvPr id="16" name="Content Placeholder 15">
            <a:extLst>
              <a:ext uri="{FF2B5EF4-FFF2-40B4-BE49-F238E27FC236}">
                <a16:creationId xmlns:a16="http://schemas.microsoft.com/office/drawing/2014/main" id="{3D1763A2-3303-4E54-9C16-8E5271570DBD}"/>
              </a:ext>
            </a:extLst>
          </p:cNvPr>
          <p:cNvSpPr>
            <a:spLocks noGrp="1"/>
          </p:cNvSpPr>
          <p:nvPr>
            <p:ph sz="quarter" idx="14"/>
          </p:nvPr>
        </p:nvSpPr>
        <p:spPr/>
        <p:txBody>
          <a:bodyPr>
            <a:normAutofit/>
          </a:bodyPr>
          <a:lstStyle/>
          <a:p>
            <a:pPr marL="0" indent="0">
              <a:spcBef>
                <a:spcPts val="2400"/>
              </a:spcBef>
              <a:buNone/>
            </a:pPr>
            <a:r>
              <a:rPr lang="en-US" b="1" dirty="0"/>
              <a:t>Close your eyes. </a:t>
            </a:r>
            <a:r>
              <a:rPr lang="en-US" dirty="0"/>
              <a:t>Think of a childhood tale. Summarize the moral of the story in one line</a:t>
            </a:r>
          </a:p>
          <a:p>
            <a:pPr marL="0" indent="0">
              <a:spcBef>
                <a:spcPts val="2400"/>
              </a:spcBef>
              <a:buNone/>
            </a:pPr>
            <a:r>
              <a:rPr lang="en-US" dirty="0"/>
              <a:t>We easily we remember these stories </a:t>
            </a:r>
            <a:r>
              <a:rPr lang="en-US" i="1" dirty="0"/>
              <a:t>and</a:t>
            </a:r>
            <a:r>
              <a:rPr lang="en-US" dirty="0"/>
              <a:t> their summary as a moral several years later.</a:t>
            </a:r>
          </a:p>
          <a:p>
            <a:pPr marL="0" indent="0">
              <a:spcBef>
                <a:spcPts val="2400"/>
              </a:spcBef>
              <a:buNone/>
            </a:pPr>
            <a:r>
              <a:rPr lang="en-US" b="1" dirty="0"/>
              <a:t>Close your eyes. </a:t>
            </a:r>
            <a:r>
              <a:rPr lang="en-US" dirty="0"/>
              <a:t>Think of a business presentation from last week. Can you easily summarize the message in one line?</a:t>
            </a:r>
          </a:p>
          <a:p>
            <a:pPr marL="0" indent="0">
              <a:spcBef>
                <a:spcPts val="2400"/>
              </a:spcBef>
              <a:buNone/>
            </a:pPr>
            <a:r>
              <a:rPr lang="en-US" dirty="0"/>
              <a:t>Stories are </a:t>
            </a:r>
            <a:r>
              <a:rPr lang="en-US" i="1" dirty="0"/>
              <a:t>designed</a:t>
            </a:r>
            <a:r>
              <a:rPr lang="en-US" dirty="0"/>
              <a:t> around a moral. A single takeaway. An “elevator pitch”</a:t>
            </a:r>
          </a:p>
        </p:txBody>
      </p:sp>
      <p:sp>
        <p:nvSpPr>
          <p:cNvPr id="15" name="Text Placeholder 14">
            <a:extLst>
              <a:ext uri="{FF2B5EF4-FFF2-40B4-BE49-F238E27FC236}">
                <a16:creationId xmlns:a16="http://schemas.microsoft.com/office/drawing/2014/main" id="{7C64826D-32E0-4D5C-8002-CF562FE6D75B}"/>
              </a:ext>
            </a:extLst>
          </p:cNvPr>
          <p:cNvSpPr>
            <a:spLocks noGrp="1"/>
          </p:cNvSpPr>
          <p:nvPr>
            <p:ph type="body" sz="quarter" idx="16"/>
          </p:nvPr>
        </p:nvSpPr>
        <p:spPr>
          <a:xfrm>
            <a:off x="914400" y="5925106"/>
            <a:ext cx="10363200" cy="432792"/>
          </a:xfrm>
        </p:spPr>
        <p:txBody>
          <a:bodyPr/>
          <a:lstStyle/>
          <a:p>
            <a:r>
              <a:rPr lang="en-US" dirty="0"/>
              <a:t>It’s a one-sentence summary of the most important message for the audience.</a:t>
            </a:r>
          </a:p>
        </p:txBody>
      </p:sp>
      <p:sp>
        <p:nvSpPr>
          <p:cNvPr id="4" name="Title 3">
            <a:extLst>
              <a:ext uri="{FF2B5EF4-FFF2-40B4-BE49-F238E27FC236}">
                <a16:creationId xmlns:a16="http://schemas.microsoft.com/office/drawing/2014/main" id="{B74135EA-BB29-44AB-B5F6-1745E0B49521}"/>
              </a:ext>
            </a:extLst>
          </p:cNvPr>
          <p:cNvSpPr>
            <a:spLocks noGrp="1"/>
          </p:cNvSpPr>
          <p:nvPr>
            <p:ph type="title"/>
          </p:nvPr>
        </p:nvSpPr>
        <p:spPr/>
        <p:txBody>
          <a:bodyPr>
            <a:normAutofit/>
          </a:bodyPr>
          <a:lstStyle/>
          <a:p>
            <a:r>
              <a:rPr lang="en-US" dirty="0"/>
              <a:t>1. Start with the takeaway (The elevator pitch. The moral of the story.)</a:t>
            </a:r>
          </a:p>
        </p:txBody>
      </p:sp>
      <p:sp>
        <p:nvSpPr>
          <p:cNvPr id="10" name="TextBox 9">
            <a:extLst>
              <a:ext uri="{FF2B5EF4-FFF2-40B4-BE49-F238E27FC236}">
                <a16:creationId xmlns:a16="http://schemas.microsoft.com/office/drawing/2014/main" id="{071911E1-EE9C-4192-8AC0-AE646985AFE4}"/>
              </a:ext>
            </a:extLst>
          </p:cNvPr>
          <p:cNvSpPr txBox="1"/>
          <p:nvPr/>
        </p:nvSpPr>
        <p:spPr>
          <a:xfrm>
            <a:off x="1835150" y="-357188"/>
            <a:ext cx="5486400" cy="274320"/>
          </a:xfrm>
          <a:prstGeom prst="rect">
            <a:avLst/>
          </a:prstGeom>
          <a:solidFill>
            <a:schemeClr val="accent1"/>
          </a:solidFill>
        </p:spPr>
        <p:txBody>
          <a:bodyPr wrap="square" rtlCol="0" anchor="b">
            <a:noAutofit/>
          </a:bodyPr>
          <a:lstStyle/>
          <a:p>
            <a:r>
              <a:rPr lang="en-US" sz="1100" dirty="0">
                <a:solidFill>
                  <a:schemeClr val="bg1"/>
                </a:solidFill>
              </a:rPr>
              <a:t>What’s the next step? How can the audience practice it?</a:t>
            </a:r>
          </a:p>
        </p:txBody>
      </p:sp>
      <p:sp>
        <p:nvSpPr>
          <p:cNvPr id="2" name="Slide Number Placeholder 1">
            <a:extLst>
              <a:ext uri="{FF2B5EF4-FFF2-40B4-BE49-F238E27FC236}">
                <a16:creationId xmlns:a16="http://schemas.microsoft.com/office/drawing/2014/main" id="{688C12AA-1C77-4F66-BA1D-270E08A6C027}"/>
              </a:ext>
            </a:extLst>
          </p:cNvPr>
          <p:cNvSpPr>
            <a:spLocks noGrp="1"/>
          </p:cNvSpPr>
          <p:nvPr>
            <p:ph type="sldNum" sz="quarter" idx="12"/>
          </p:nvPr>
        </p:nvSpPr>
        <p:spPr/>
        <p:txBody>
          <a:bodyPr/>
          <a:lstStyle/>
          <a:p>
            <a:fld id="{E08A2EAE-61F0-4E80-AF13-6C345B2B49E7}" type="slidenum">
              <a:rPr lang="en-US" smtClean="0"/>
              <a:pPr/>
              <a:t>15</a:t>
            </a:fld>
            <a:endParaRPr lang="en-US" dirty="0"/>
          </a:p>
        </p:txBody>
      </p:sp>
    </p:spTree>
    <p:extLst>
      <p:ext uri="{BB962C8B-B14F-4D97-AF65-F5344CB8AC3E}">
        <p14:creationId xmlns:p14="http://schemas.microsoft.com/office/powerpoint/2010/main" val="3358067621"/>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24CC9023-49C7-4D98-9965-3F75B8667053}"/>
              </a:ext>
            </a:extLst>
          </p:cNvPr>
          <p:cNvSpPr>
            <a:spLocks noGrp="1"/>
          </p:cNvSpPr>
          <p:nvPr>
            <p:ph sz="quarter" idx="15"/>
          </p:nvPr>
        </p:nvSpPr>
        <p:spPr/>
        <p:txBody>
          <a:bodyPr>
            <a:normAutofit/>
          </a:bodyPr>
          <a:lstStyle/>
          <a:p>
            <a:pPr marL="0" indent="0">
              <a:spcBef>
                <a:spcPts val="2400"/>
              </a:spcBef>
              <a:buNone/>
            </a:pPr>
            <a:r>
              <a:rPr lang="en-US" b="1" dirty="0">
                <a:solidFill>
                  <a:schemeClr val="accent2"/>
                </a:solidFill>
              </a:rPr>
              <a:t>DO IT:</a:t>
            </a:r>
            <a:r>
              <a:rPr lang="en-US" b="1" dirty="0"/>
              <a:t> Write your supporting analysis</a:t>
            </a:r>
          </a:p>
          <a:p>
            <a:pPr marL="457200" indent="-457200">
              <a:spcBef>
                <a:spcPts val="2400"/>
              </a:spcBef>
              <a:buFont typeface="+mj-lt"/>
              <a:buAutoNum type="arabicPeriod"/>
            </a:pPr>
            <a:r>
              <a:rPr lang="en-US" dirty="0"/>
              <a:t>List all possible analysis</a:t>
            </a:r>
          </a:p>
          <a:p>
            <a:pPr marL="457200" indent="-457200">
              <a:spcBef>
                <a:spcPts val="400"/>
              </a:spcBef>
              <a:buFont typeface="+mj-lt"/>
              <a:buAutoNum type="arabicPeriod"/>
            </a:pPr>
            <a:r>
              <a:rPr lang="en-US" dirty="0"/>
              <a:t>Re-word them as sentences</a:t>
            </a:r>
          </a:p>
          <a:p>
            <a:pPr marL="457200" indent="-457200">
              <a:spcBef>
                <a:spcPts val="400"/>
              </a:spcBef>
              <a:buFont typeface="+mj-lt"/>
              <a:buAutoNum type="arabicPeriod"/>
            </a:pPr>
            <a:r>
              <a:rPr lang="en-US" dirty="0"/>
              <a:t>Strike off what’s not relevant</a:t>
            </a:r>
          </a:p>
          <a:p>
            <a:pPr marL="0" indent="0">
              <a:spcBef>
                <a:spcPts val="2400"/>
              </a:spcBef>
              <a:buNone/>
            </a:pPr>
            <a:r>
              <a:rPr lang="en-US" b="1" dirty="0">
                <a:solidFill>
                  <a:schemeClr val="accent2"/>
                </a:solidFill>
              </a:rPr>
              <a:t>CHECK IT: </a:t>
            </a:r>
            <a:r>
              <a:rPr lang="en-US" b="1" dirty="0"/>
              <a:t>Verify these yourself</a:t>
            </a:r>
          </a:p>
          <a:p>
            <a:pPr marL="342900" indent="-342900">
              <a:buFont typeface="Wingdings" panose="05000000000000000000" pitchFamily="2" charset="2"/>
              <a:buChar char="q"/>
            </a:pPr>
            <a:r>
              <a:rPr lang="en-US" dirty="0"/>
              <a:t>Is each </a:t>
            </a:r>
            <a:r>
              <a:rPr lang="en-US" b="1" dirty="0"/>
              <a:t>necessary</a:t>
            </a:r>
            <a:r>
              <a:rPr lang="en-US" dirty="0"/>
              <a:t>? Does each analysis support the takeaway?</a:t>
            </a:r>
          </a:p>
          <a:p>
            <a:pPr marL="342900" indent="-342900">
              <a:spcBef>
                <a:spcPts val="400"/>
              </a:spcBef>
              <a:buFont typeface="Wingdings" panose="05000000000000000000" pitchFamily="2" charset="2"/>
              <a:buChar char="q"/>
            </a:pPr>
            <a:r>
              <a:rPr lang="en-US" dirty="0"/>
              <a:t>Are they </a:t>
            </a:r>
            <a:r>
              <a:rPr lang="en-US" b="1" dirty="0"/>
              <a:t>sufficient</a:t>
            </a:r>
            <a:r>
              <a:rPr lang="en-US" dirty="0"/>
              <a:t>? Do the analyses </a:t>
            </a:r>
            <a:r>
              <a:rPr lang="en-US" i="1" dirty="0"/>
              <a:t>prove</a:t>
            </a:r>
            <a:r>
              <a:rPr lang="en-US" dirty="0"/>
              <a:t> the takeaway?</a:t>
            </a:r>
          </a:p>
        </p:txBody>
      </p:sp>
      <p:sp>
        <p:nvSpPr>
          <p:cNvPr id="16" name="Content Placeholder 15">
            <a:extLst>
              <a:ext uri="{FF2B5EF4-FFF2-40B4-BE49-F238E27FC236}">
                <a16:creationId xmlns:a16="http://schemas.microsoft.com/office/drawing/2014/main" id="{3D1763A2-3303-4E54-9C16-8E5271570DBD}"/>
              </a:ext>
            </a:extLst>
          </p:cNvPr>
          <p:cNvSpPr>
            <a:spLocks noGrp="1"/>
          </p:cNvSpPr>
          <p:nvPr>
            <p:ph sz="quarter" idx="14"/>
          </p:nvPr>
        </p:nvSpPr>
        <p:spPr/>
        <p:txBody>
          <a:bodyPr>
            <a:normAutofit/>
          </a:bodyPr>
          <a:lstStyle/>
          <a:p>
            <a:pPr marL="0" indent="0">
              <a:spcBef>
                <a:spcPts val="2400"/>
              </a:spcBef>
              <a:buNone/>
            </a:pPr>
            <a:r>
              <a:rPr lang="en-US" b="1" dirty="0"/>
              <a:t>What supports your takeaway from</a:t>
            </a:r>
            <a:br>
              <a:rPr lang="en-US" b="1" dirty="0"/>
            </a:br>
            <a:r>
              <a:rPr lang="en-US" b="1" dirty="0"/>
              <a:t>“The Lion and the Mouse”?</a:t>
            </a:r>
            <a:endParaRPr lang="en-US" dirty="0"/>
          </a:p>
          <a:p>
            <a:pPr marL="0" indent="0">
              <a:spcBef>
                <a:spcPts val="0"/>
              </a:spcBef>
              <a:buNone/>
            </a:pPr>
            <a:r>
              <a:rPr lang="en-US" sz="1200" dirty="0">
                <a:hlinkClick r:id="rId3"/>
              </a:rPr>
              <a:t>http://www.read.gov/aesop/007.html</a:t>
            </a:r>
            <a:endParaRPr lang="en-US" sz="1200" dirty="0"/>
          </a:p>
          <a:p>
            <a:pPr marL="342900" indent="-342900">
              <a:spcBef>
                <a:spcPts val="2400"/>
              </a:spcBef>
              <a:buFont typeface="Wingdings" panose="05000000000000000000" pitchFamily="2" charset="2"/>
              <a:buChar char="q"/>
            </a:pPr>
            <a:r>
              <a:rPr lang="en-US" dirty="0"/>
              <a:t>The lion was an Asiatic lion</a:t>
            </a:r>
          </a:p>
          <a:p>
            <a:pPr marL="342900" indent="-342900">
              <a:spcBef>
                <a:spcPts val="400"/>
              </a:spcBef>
              <a:buFont typeface="Wingdings" panose="05000000000000000000" pitchFamily="2" charset="2"/>
              <a:buChar char="q"/>
            </a:pPr>
            <a:r>
              <a:rPr lang="en-US" dirty="0"/>
              <a:t>The lion had a huge paw</a:t>
            </a:r>
          </a:p>
          <a:p>
            <a:pPr marL="342900" indent="-342900">
              <a:spcBef>
                <a:spcPts val="400"/>
              </a:spcBef>
              <a:buFont typeface="Wingdings" panose="05000000000000000000" pitchFamily="2" charset="2"/>
              <a:buChar char="q"/>
            </a:pPr>
            <a:r>
              <a:rPr lang="en-US" dirty="0"/>
              <a:t>The lion spared the mouse it caught</a:t>
            </a:r>
          </a:p>
          <a:p>
            <a:pPr marL="342900" indent="-342900">
              <a:spcBef>
                <a:spcPts val="400"/>
              </a:spcBef>
              <a:buFont typeface="Wingdings" panose="05000000000000000000" pitchFamily="2" charset="2"/>
              <a:buChar char="q"/>
            </a:pPr>
            <a:r>
              <a:rPr lang="en-US" dirty="0"/>
              <a:t>The lion was caught by a hunter’s net</a:t>
            </a:r>
          </a:p>
          <a:p>
            <a:pPr marL="342900" indent="-342900">
              <a:spcBef>
                <a:spcPts val="400"/>
              </a:spcBef>
              <a:buFont typeface="Wingdings" panose="05000000000000000000" pitchFamily="2" charset="2"/>
              <a:buChar char="q"/>
            </a:pPr>
            <a:r>
              <a:rPr lang="en-US" dirty="0"/>
              <a:t>It was stalking its prey when it got caught</a:t>
            </a:r>
          </a:p>
          <a:p>
            <a:pPr marL="342900" indent="-342900">
              <a:spcBef>
                <a:spcPts val="400"/>
              </a:spcBef>
              <a:buFont typeface="Wingdings" panose="05000000000000000000" pitchFamily="2" charset="2"/>
              <a:buChar char="q"/>
            </a:pPr>
            <a:r>
              <a:rPr lang="en-US" dirty="0"/>
              <a:t>The mouse was nibbling grass nearby</a:t>
            </a:r>
          </a:p>
          <a:p>
            <a:pPr marL="342900" indent="-342900">
              <a:spcBef>
                <a:spcPts val="400"/>
              </a:spcBef>
              <a:buFont typeface="Wingdings" panose="05000000000000000000" pitchFamily="2" charset="2"/>
              <a:buChar char="q"/>
            </a:pPr>
            <a:r>
              <a:rPr lang="en-US" dirty="0"/>
              <a:t>The mouse took few minutes to cut the net</a:t>
            </a:r>
          </a:p>
        </p:txBody>
      </p:sp>
      <p:sp>
        <p:nvSpPr>
          <p:cNvPr id="15" name="Text Placeholder 14">
            <a:extLst>
              <a:ext uri="{FF2B5EF4-FFF2-40B4-BE49-F238E27FC236}">
                <a16:creationId xmlns:a16="http://schemas.microsoft.com/office/drawing/2014/main" id="{7C64826D-32E0-4D5C-8002-CF562FE6D75B}"/>
              </a:ext>
            </a:extLst>
          </p:cNvPr>
          <p:cNvSpPr>
            <a:spLocks noGrp="1"/>
          </p:cNvSpPr>
          <p:nvPr>
            <p:ph type="body" sz="quarter" idx="16"/>
          </p:nvPr>
        </p:nvSpPr>
        <p:spPr>
          <a:xfrm>
            <a:off x="1809750" y="5708710"/>
            <a:ext cx="8572500" cy="865584"/>
          </a:xfrm>
        </p:spPr>
        <p:txBody>
          <a:bodyPr/>
          <a:lstStyle/>
          <a:p>
            <a:pPr>
              <a:lnSpc>
                <a:spcPct val="100000"/>
              </a:lnSpc>
            </a:pPr>
            <a:r>
              <a:rPr lang="en-US" dirty="0"/>
              <a:t>Only include analysis that proves the takeaway.</a:t>
            </a:r>
            <a:br>
              <a:rPr lang="en-US" dirty="0"/>
            </a:br>
            <a:r>
              <a:rPr lang="en-US" dirty="0"/>
              <a:t>Ensure that they fully prove the takeaway.</a:t>
            </a:r>
          </a:p>
        </p:txBody>
      </p:sp>
      <p:sp>
        <p:nvSpPr>
          <p:cNvPr id="4" name="Title 3">
            <a:extLst>
              <a:ext uri="{FF2B5EF4-FFF2-40B4-BE49-F238E27FC236}">
                <a16:creationId xmlns:a16="http://schemas.microsoft.com/office/drawing/2014/main" id="{B74135EA-BB29-44AB-B5F6-1745E0B49521}"/>
              </a:ext>
            </a:extLst>
          </p:cNvPr>
          <p:cNvSpPr>
            <a:spLocks noGrp="1"/>
          </p:cNvSpPr>
          <p:nvPr>
            <p:ph type="title"/>
          </p:nvPr>
        </p:nvSpPr>
        <p:spPr/>
        <p:txBody>
          <a:bodyPr>
            <a:normAutofit/>
          </a:bodyPr>
          <a:lstStyle/>
          <a:p>
            <a:r>
              <a:rPr lang="en-US" dirty="0"/>
              <a:t>2. Find analysis that supports your takeaway. Ignore irrelevant content</a:t>
            </a:r>
          </a:p>
        </p:txBody>
      </p:sp>
      <p:sp>
        <p:nvSpPr>
          <p:cNvPr id="7" name="TextBox 6">
            <a:extLst>
              <a:ext uri="{FF2B5EF4-FFF2-40B4-BE49-F238E27FC236}">
                <a16:creationId xmlns:a16="http://schemas.microsoft.com/office/drawing/2014/main" id="{B3DE5B7E-0366-451E-8DAA-21AC262E4D97}"/>
              </a:ext>
            </a:extLst>
          </p:cNvPr>
          <p:cNvSpPr txBox="1"/>
          <p:nvPr/>
        </p:nvSpPr>
        <p:spPr>
          <a:xfrm>
            <a:off x="776289" y="4844336"/>
            <a:ext cx="3552825" cy="578882"/>
          </a:xfrm>
          <a:prstGeom prst="wedgeRoundRectCallout">
            <a:avLst>
              <a:gd name="adj1" fmla="val -55835"/>
              <a:gd name="adj2" fmla="val -51993"/>
              <a:gd name="adj3" fmla="val 16667"/>
            </a:avLst>
          </a:prstGeom>
          <a:noFill/>
          <a:ln>
            <a:solidFill>
              <a:schemeClr val="tx1">
                <a:lumMod val="50000"/>
                <a:lumOff val="50000"/>
              </a:schemeClr>
            </a:solidFill>
          </a:ln>
        </p:spPr>
        <p:txBody>
          <a:bodyPr wrap="square" rtlCol="0">
            <a:spAutoFit/>
          </a:bodyPr>
          <a:lstStyle/>
          <a:p>
            <a:r>
              <a:rPr lang="en-US" sz="1400" i="1" dirty="0"/>
              <a:t>There’s no right or wrong answer. Think about </a:t>
            </a:r>
            <a:r>
              <a:rPr lang="en-US" sz="1400" b="1" i="1" dirty="0"/>
              <a:t>how</a:t>
            </a:r>
            <a:r>
              <a:rPr lang="en-US" sz="1400" i="1" dirty="0"/>
              <a:t> it supports your takeaway.</a:t>
            </a:r>
          </a:p>
        </p:txBody>
      </p:sp>
      <p:sp>
        <p:nvSpPr>
          <p:cNvPr id="10" name="TextBox 9">
            <a:extLst>
              <a:ext uri="{FF2B5EF4-FFF2-40B4-BE49-F238E27FC236}">
                <a16:creationId xmlns:a16="http://schemas.microsoft.com/office/drawing/2014/main" id="{45D9957E-7CBA-4840-9E57-E492CF3A60D7}"/>
              </a:ext>
            </a:extLst>
          </p:cNvPr>
          <p:cNvSpPr txBox="1"/>
          <p:nvPr/>
        </p:nvSpPr>
        <p:spPr>
          <a:xfrm>
            <a:off x="1835150" y="-357188"/>
            <a:ext cx="5486400" cy="274320"/>
          </a:xfrm>
          <a:prstGeom prst="rect">
            <a:avLst/>
          </a:prstGeom>
          <a:solidFill>
            <a:schemeClr val="accent1"/>
          </a:solidFill>
        </p:spPr>
        <p:txBody>
          <a:bodyPr wrap="square" rtlCol="0" anchor="b">
            <a:noAutofit/>
          </a:bodyPr>
          <a:lstStyle/>
          <a:p>
            <a:r>
              <a:rPr lang="en-US" sz="1100" dirty="0">
                <a:solidFill>
                  <a:schemeClr val="bg1"/>
                </a:solidFill>
              </a:rPr>
              <a:t>What’s the next step? How can the audience practice it?</a:t>
            </a:r>
          </a:p>
        </p:txBody>
      </p:sp>
      <p:sp>
        <p:nvSpPr>
          <p:cNvPr id="2" name="Slide Number Placeholder 1">
            <a:extLst>
              <a:ext uri="{FF2B5EF4-FFF2-40B4-BE49-F238E27FC236}">
                <a16:creationId xmlns:a16="http://schemas.microsoft.com/office/drawing/2014/main" id="{65F18415-0273-4953-92AD-5D09652FB5BD}"/>
              </a:ext>
            </a:extLst>
          </p:cNvPr>
          <p:cNvSpPr>
            <a:spLocks noGrp="1"/>
          </p:cNvSpPr>
          <p:nvPr>
            <p:ph type="sldNum" sz="quarter" idx="12"/>
          </p:nvPr>
        </p:nvSpPr>
        <p:spPr/>
        <p:txBody>
          <a:bodyPr/>
          <a:lstStyle/>
          <a:p>
            <a:fld id="{E08A2EAE-61F0-4E80-AF13-6C345B2B49E7}" type="slidenum">
              <a:rPr lang="en-US" smtClean="0"/>
              <a:pPr/>
              <a:t>16</a:t>
            </a:fld>
            <a:endParaRPr lang="en-US" dirty="0"/>
          </a:p>
        </p:txBody>
      </p:sp>
    </p:spTree>
    <p:extLst>
      <p:ext uri="{BB962C8B-B14F-4D97-AF65-F5344CB8AC3E}">
        <p14:creationId xmlns:p14="http://schemas.microsoft.com/office/powerpoint/2010/main" val="3132763518"/>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D1361-6141-4815-9F86-1306D5B17350}"/>
              </a:ext>
            </a:extLst>
          </p:cNvPr>
          <p:cNvSpPr>
            <a:spLocks noGrp="1"/>
          </p:cNvSpPr>
          <p:nvPr>
            <p:ph type="title"/>
          </p:nvPr>
        </p:nvSpPr>
        <p:spPr/>
        <p:txBody>
          <a:bodyPr/>
          <a:lstStyle/>
          <a:p>
            <a:r>
              <a:rPr lang="en-US" dirty="0"/>
              <a:t>3. Convert analysis into messages by adding context</a:t>
            </a:r>
          </a:p>
        </p:txBody>
      </p:sp>
      <p:sp>
        <p:nvSpPr>
          <p:cNvPr id="3" name="Slide Number Placeholder 2">
            <a:extLst>
              <a:ext uri="{FF2B5EF4-FFF2-40B4-BE49-F238E27FC236}">
                <a16:creationId xmlns:a16="http://schemas.microsoft.com/office/drawing/2014/main" id="{C246FCE6-06E6-4338-BFF9-CED51FD13123}"/>
              </a:ext>
            </a:extLst>
          </p:cNvPr>
          <p:cNvSpPr>
            <a:spLocks noGrp="1"/>
          </p:cNvSpPr>
          <p:nvPr>
            <p:ph type="sldNum" sz="quarter" idx="12"/>
          </p:nvPr>
        </p:nvSpPr>
        <p:spPr/>
        <p:txBody>
          <a:bodyPr/>
          <a:lstStyle/>
          <a:p>
            <a:fld id="{E08A2EAE-61F0-4E80-AF13-6C345B2B49E7}" type="slidenum">
              <a:rPr lang="en-US" smtClean="0"/>
              <a:pPr/>
              <a:t>17</a:t>
            </a:fld>
            <a:endParaRPr lang="en-US" dirty="0"/>
          </a:p>
        </p:txBody>
      </p:sp>
      <p:sp>
        <p:nvSpPr>
          <p:cNvPr id="4" name="Content Placeholder 3">
            <a:extLst>
              <a:ext uri="{FF2B5EF4-FFF2-40B4-BE49-F238E27FC236}">
                <a16:creationId xmlns:a16="http://schemas.microsoft.com/office/drawing/2014/main" id="{F1D9A5B5-BEBA-4098-A1C6-CF983DB1E02A}"/>
              </a:ext>
            </a:extLst>
          </p:cNvPr>
          <p:cNvSpPr>
            <a:spLocks noGrp="1"/>
          </p:cNvSpPr>
          <p:nvPr>
            <p:ph sz="quarter" idx="15"/>
          </p:nvPr>
        </p:nvSpPr>
        <p:spPr/>
        <p:txBody>
          <a:bodyPr>
            <a:normAutofit/>
          </a:bodyPr>
          <a:lstStyle/>
          <a:p>
            <a:pPr marL="0" indent="0">
              <a:spcBef>
                <a:spcPts val="2400"/>
              </a:spcBef>
              <a:buNone/>
            </a:pPr>
            <a:r>
              <a:rPr lang="en-US" b="1" dirty="0">
                <a:solidFill>
                  <a:schemeClr val="accent2"/>
                </a:solidFill>
              </a:rPr>
              <a:t>DO IT:</a:t>
            </a:r>
            <a:r>
              <a:rPr lang="en-US" b="1" dirty="0"/>
              <a:t> Add context to your analysis</a:t>
            </a:r>
          </a:p>
          <a:p>
            <a:pPr marL="457200" indent="-457200">
              <a:spcBef>
                <a:spcPts val="2400"/>
              </a:spcBef>
              <a:buFont typeface="+mj-lt"/>
              <a:buAutoNum type="arabicPeriod"/>
            </a:pPr>
            <a:r>
              <a:rPr lang="en-US" dirty="0"/>
              <a:t>Take each relevant analysis</a:t>
            </a:r>
          </a:p>
          <a:p>
            <a:pPr marL="457200" indent="-457200">
              <a:spcBef>
                <a:spcPts val="400"/>
              </a:spcBef>
              <a:buFont typeface="+mj-lt"/>
              <a:buAutoNum type="arabicPeriod"/>
            </a:pPr>
            <a:r>
              <a:rPr lang="en-US" dirty="0"/>
              <a:t>Convert it to a message for the audience by adding context</a:t>
            </a:r>
          </a:p>
          <a:p>
            <a:pPr marL="0" indent="0">
              <a:spcBef>
                <a:spcPts val="2400"/>
              </a:spcBef>
              <a:buNone/>
            </a:pPr>
            <a:r>
              <a:rPr lang="en-US" b="1" dirty="0">
                <a:solidFill>
                  <a:schemeClr val="accent2"/>
                </a:solidFill>
              </a:rPr>
              <a:t>CHECK IT: </a:t>
            </a:r>
            <a:r>
              <a:rPr lang="en-US" b="1" dirty="0"/>
              <a:t>Verify these yourself</a:t>
            </a:r>
          </a:p>
          <a:p>
            <a:pPr marL="342900" indent="-342900">
              <a:buFont typeface="Wingdings" panose="05000000000000000000" pitchFamily="2" charset="2"/>
              <a:buChar char="q"/>
            </a:pPr>
            <a:r>
              <a:rPr lang="en-US" dirty="0"/>
              <a:t>Will your audience </a:t>
            </a:r>
            <a:r>
              <a:rPr lang="en-US" b="1" dirty="0"/>
              <a:t>understand</a:t>
            </a:r>
            <a:r>
              <a:rPr lang="en-US" dirty="0"/>
              <a:t> the messages without explanation?</a:t>
            </a:r>
          </a:p>
          <a:p>
            <a:pPr marL="342900" indent="-342900">
              <a:buFont typeface="Wingdings" panose="05000000000000000000" pitchFamily="2" charset="2"/>
              <a:buChar char="q"/>
            </a:pPr>
            <a:r>
              <a:rPr lang="en-US" dirty="0"/>
              <a:t>Will your audience understand </a:t>
            </a:r>
            <a:r>
              <a:rPr lang="en-US" i="1" dirty="0"/>
              <a:t>why</a:t>
            </a:r>
            <a:r>
              <a:rPr lang="en-US" dirty="0"/>
              <a:t> this message is </a:t>
            </a:r>
            <a:r>
              <a:rPr lang="en-US" b="1" dirty="0"/>
              <a:t>relevant</a:t>
            </a:r>
            <a:r>
              <a:rPr lang="en-US" dirty="0"/>
              <a:t>?</a:t>
            </a:r>
          </a:p>
        </p:txBody>
      </p:sp>
      <p:sp>
        <p:nvSpPr>
          <p:cNvPr id="5" name="Content Placeholder 4">
            <a:extLst>
              <a:ext uri="{FF2B5EF4-FFF2-40B4-BE49-F238E27FC236}">
                <a16:creationId xmlns:a16="http://schemas.microsoft.com/office/drawing/2014/main" id="{8A015DED-B0F8-409D-9828-CFC4088F1282}"/>
              </a:ext>
            </a:extLst>
          </p:cNvPr>
          <p:cNvSpPr>
            <a:spLocks noGrp="1"/>
          </p:cNvSpPr>
          <p:nvPr>
            <p:ph sz="quarter" idx="14"/>
          </p:nvPr>
        </p:nvSpPr>
        <p:spPr/>
        <p:txBody>
          <a:bodyPr>
            <a:normAutofit/>
          </a:bodyPr>
          <a:lstStyle/>
          <a:p>
            <a:pPr marL="0" indent="0">
              <a:buNone/>
            </a:pPr>
            <a:r>
              <a:rPr lang="en-US" dirty="0"/>
              <a:t>Analysis doesn’t </a:t>
            </a:r>
            <a:r>
              <a:rPr lang="en-US" i="1" dirty="0"/>
              <a:t>mean</a:t>
            </a:r>
            <a:r>
              <a:rPr lang="en-US" dirty="0"/>
              <a:t> anything to people. When it does, it’s a </a:t>
            </a:r>
            <a:r>
              <a:rPr lang="en-US" b="1" dirty="0"/>
              <a:t>message</a:t>
            </a:r>
            <a:r>
              <a:rPr lang="en-US" dirty="0"/>
              <a:t>. We do this by adding context. Three ways to add context are:</a:t>
            </a:r>
          </a:p>
          <a:p>
            <a:pPr marL="342900" indent="-342900">
              <a:buFont typeface="+mj-lt"/>
              <a:buAutoNum type="arabicPeriod"/>
            </a:pPr>
            <a:r>
              <a:rPr lang="en-US" b="1" dirty="0"/>
              <a:t>Compare</a:t>
            </a:r>
            <a:r>
              <a:rPr lang="en-US" dirty="0"/>
              <a:t> with similar numbers.</a:t>
            </a:r>
            <a:br>
              <a:rPr lang="en-US" dirty="0"/>
            </a:br>
            <a:r>
              <a:rPr lang="en-US" i="1" dirty="0"/>
              <a:t>Our $15 </a:t>
            </a:r>
            <a:r>
              <a:rPr lang="en-US" i="1" dirty="0" err="1"/>
              <a:t>mn</a:t>
            </a:r>
            <a:r>
              <a:rPr lang="en-US" i="1" dirty="0"/>
              <a:t> sales is $3 </a:t>
            </a:r>
            <a:r>
              <a:rPr lang="en-US" i="1" dirty="0" err="1"/>
              <a:t>mn</a:t>
            </a:r>
            <a:r>
              <a:rPr lang="en-US" i="1" dirty="0"/>
              <a:t> more than last year, $1 </a:t>
            </a:r>
            <a:r>
              <a:rPr lang="en-US" i="1" dirty="0" err="1"/>
              <a:t>mn</a:t>
            </a:r>
            <a:r>
              <a:rPr lang="en-US" i="1" dirty="0"/>
              <a:t> below budget, and twice our nearest competitors.</a:t>
            </a:r>
          </a:p>
          <a:p>
            <a:pPr marL="342900" indent="-342900">
              <a:buFont typeface="+mj-lt"/>
              <a:buAutoNum type="arabicPeriod"/>
            </a:pPr>
            <a:r>
              <a:rPr lang="en-US" dirty="0"/>
              <a:t>Explain with </a:t>
            </a:r>
            <a:r>
              <a:rPr lang="en-US" b="1" dirty="0"/>
              <a:t>analogies.</a:t>
            </a:r>
            <a:br>
              <a:rPr lang="en-US" dirty="0"/>
            </a:br>
            <a:r>
              <a:rPr lang="en-US" i="1" dirty="0"/>
              <a:t>If we stopped producing, it’ll take 3 months to dispose our excess inventory of $2 </a:t>
            </a:r>
            <a:r>
              <a:rPr lang="en-US" i="1" dirty="0" err="1"/>
              <a:t>mn</a:t>
            </a:r>
            <a:r>
              <a:rPr lang="en-US" i="1" dirty="0"/>
              <a:t>.</a:t>
            </a:r>
          </a:p>
          <a:p>
            <a:pPr marL="342900" indent="-342900">
              <a:buFont typeface="+mj-lt"/>
              <a:buAutoNum type="arabicPeriod"/>
            </a:pPr>
            <a:r>
              <a:rPr lang="en-US" dirty="0"/>
              <a:t>Add business </a:t>
            </a:r>
            <a:r>
              <a:rPr lang="en-US" b="1" dirty="0"/>
              <a:t>interpretation.</a:t>
            </a:r>
            <a:br>
              <a:rPr lang="en-US" dirty="0"/>
            </a:br>
            <a:r>
              <a:rPr lang="en-US" i="1" dirty="0"/>
              <a:t>Usage is correlated with discounts. For every $1 discount, customer LTV increases by $24.</a:t>
            </a:r>
          </a:p>
        </p:txBody>
      </p:sp>
      <p:sp>
        <p:nvSpPr>
          <p:cNvPr id="6" name="Text Placeholder 5">
            <a:extLst>
              <a:ext uri="{FF2B5EF4-FFF2-40B4-BE49-F238E27FC236}">
                <a16:creationId xmlns:a16="http://schemas.microsoft.com/office/drawing/2014/main" id="{4A8E3250-10BA-4108-8BC6-DB2A8EF5C578}"/>
              </a:ext>
            </a:extLst>
          </p:cNvPr>
          <p:cNvSpPr>
            <a:spLocks noGrp="1"/>
          </p:cNvSpPr>
          <p:nvPr>
            <p:ph type="body" sz="quarter" idx="16"/>
          </p:nvPr>
        </p:nvSpPr>
        <p:spPr>
          <a:xfrm>
            <a:off x="533400" y="5849135"/>
            <a:ext cx="11125200" cy="432792"/>
          </a:xfrm>
        </p:spPr>
        <p:txBody>
          <a:bodyPr/>
          <a:lstStyle/>
          <a:p>
            <a:r>
              <a:rPr lang="en-US" dirty="0"/>
              <a:t>Frame each analysis as a message that the audience will understand and find relevant</a:t>
            </a:r>
          </a:p>
        </p:txBody>
      </p:sp>
      <p:sp>
        <p:nvSpPr>
          <p:cNvPr id="7" name="TextBox 6">
            <a:extLst>
              <a:ext uri="{FF2B5EF4-FFF2-40B4-BE49-F238E27FC236}">
                <a16:creationId xmlns:a16="http://schemas.microsoft.com/office/drawing/2014/main" id="{45DFE7B8-2C1A-4949-B6BF-2C29689FEE5B}"/>
              </a:ext>
            </a:extLst>
          </p:cNvPr>
          <p:cNvSpPr txBox="1"/>
          <p:nvPr/>
        </p:nvSpPr>
        <p:spPr>
          <a:xfrm>
            <a:off x="1835150" y="-357188"/>
            <a:ext cx="5486400" cy="274320"/>
          </a:xfrm>
          <a:prstGeom prst="rect">
            <a:avLst/>
          </a:prstGeom>
          <a:solidFill>
            <a:schemeClr val="accent1"/>
          </a:solidFill>
        </p:spPr>
        <p:txBody>
          <a:bodyPr wrap="square" rtlCol="0" anchor="b">
            <a:noAutofit/>
          </a:bodyPr>
          <a:lstStyle/>
          <a:p>
            <a:r>
              <a:rPr lang="en-US" sz="1100" dirty="0">
                <a:solidFill>
                  <a:schemeClr val="bg1"/>
                </a:solidFill>
              </a:rPr>
              <a:t>What’s the next step? How can the audience practice it?</a:t>
            </a:r>
          </a:p>
        </p:txBody>
      </p:sp>
    </p:spTree>
    <p:extLst>
      <p:ext uri="{BB962C8B-B14F-4D97-AF65-F5344CB8AC3E}">
        <p14:creationId xmlns:p14="http://schemas.microsoft.com/office/powerpoint/2010/main" val="3732824628"/>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EEAC-561B-4B86-9637-8AFC1E7763DB}"/>
              </a:ext>
            </a:extLst>
          </p:cNvPr>
          <p:cNvSpPr>
            <a:spLocks noGrp="1"/>
          </p:cNvSpPr>
          <p:nvPr>
            <p:ph type="title"/>
          </p:nvPr>
        </p:nvSpPr>
        <p:spPr/>
        <p:txBody>
          <a:bodyPr/>
          <a:lstStyle/>
          <a:p>
            <a:r>
              <a:rPr lang="en-US" dirty="0"/>
              <a:t>4. Structure the messages into a pyramid or a tree</a:t>
            </a:r>
          </a:p>
        </p:txBody>
      </p:sp>
      <p:sp>
        <p:nvSpPr>
          <p:cNvPr id="3" name="Slide Number Placeholder 2">
            <a:extLst>
              <a:ext uri="{FF2B5EF4-FFF2-40B4-BE49-F238E27FC236}">
                <a16:creationId xmlns:a16="http://schemas.microsoft.com/office/drawing/2014/main" id="{44067349-0D6A-4DD5-A61A-C5375388EC05}"/>
              </a:ext>
            </a:extLst>
          </p:cNvPr>
          <p:cNvSpPr>
            <a:spLocks noGrp="1"/>
          </p:cNvSpPr>
          <p:nvPr>
            <p:ph type="sldNum" sz="quarter" idx="12"/>
          </p:nvPr>
        </p:nvSpPr>
        <p:spPr/>
        <p:txBody>
          <a:bodyPr/>
          <a:lstStyle/>
          <a:p>
            <a:fld id="{E08A2EAE-61F0-4E80-AF13-6C345B2B49E7}" type="slidenum">
              <a:rPr lang="en-US" smtClean="0"/>
              <a:pPr/>
              <a:t>18</a:t>
            </a:fld>
            <a:endParaRPr lang="en-US" dirty="0"/>
          </a:p>
        </p:txBody>
      </p:sp>
      <p:sp>
        <p:nvSpPr>
          <p:cNvPr id="4" name="Content Placeholder 3">
            <a:extLst>
              <a:ext uri="{FF2B5EF4-FFF2-40B4-BE49-F238E27FC236}">
                <a16:creationId xmlns:a16="http://schemas.microsoft.com/office/drawing/2014/main" id="{1D8487A8-3AAE-4452-9E37-9D4632145503}"/>
              </a:ext>
            </a:extLst>
          </p:cNvPr>
          <p:cNvSpPr>
            <a:spLocks noGrp="1"/>
          </p:cNvSpPr>
          <p:nvPr>
            <p:ph sz="quarter" idx="15"/>
          </p:nvPr>
        </p:nvSpPr>
        <p:spPr/>
        <p:txBody>
          <a:bodyPr/>
          <a:lstStyle/>
          <a:p>
            <a:pPr marL="0" indent="0">
              <a:buNone/>
            </a:pPr>
            <a:r>
              <a:rPr lang="en-US" b="1" dirty="0"/>
              <a:t>Example of a business tree</a:t>
            </a:r>
          </a:p>
          <a:p>
            <a:pPr marL="0" indent="0">
              <a:buNone/>
            </a:pPr>
            <a:r>
              <a:rPr lang="en-US" dirty="0"/>
              <a:t>Launch sales were 30% less than target due to high competition</a:t>
            </a:r>
          </a:p>
          <a:p>
            <a:pPr lvl="1"/>
            <a:r>
              <a:rPr lang="en-US" dirty="0"/>
              <a:t>Launch sales were projected at $20 </a:t>
            </a:r>
            <a:r>
              <a:rPr lang="en-US" dirty="0" err="1"/>
              <a:t>mn</a:t>
            </a:r>
            <a:r>
              <a:rPr lang="en-US" dirty="0"/>
              <a:t> in the first month, but achieved only $14 </a:t>
            </a:r>
            <a:r>
              <a:rPr lang="en-US" dirty="0" err="1"/>
              <a:t>mn</a:t>
            </a:r>
            <a:endParaRPr lang="en-US" dirty="0"/>
          </a:p>
          <a:p>
            <a:pPr lvl="2">
              <a:buFont typeface="Courier New" panose="02070309020205020404" pitchFamily="49" charset="0"/>
              <a:buChar char="o"/>
            </a:pPr>
            <a:r>
              <a:rPr lang="en-US" dirty="0"/>
              <a:t>Sales in every region were 20-50% lower.</a:t>
            </a:r>
          </a:p>
          <a:p>
            <a:pPr lvl="2">
              <a:buFont typeface="Courier New" panose="02070309020205020404" pitchFamily="49" charset="0"/>
              <a:buChar char="o"/>
            </a:pPr>
            <a:r>
              <a:rPr lang="en-US" strike="sngStrike" dirty="0"/>
              <a:t>Only Philippines &amp; Korea were on target</a:t>
            </a:r>
          </a:p>
          <a:p>
            <a:pPr lvl="1"/>
            <a:r>
              <a:rPr lang="en-US" dirty="0"/>
              <a:t>Competitors discounted price by 35% - which is unsustainable for them</a:t>
            </a:r>
          </a:p>
          <a:p>
            <a:pPr lvl="2">
              <a:buFont typeface="Courier New" panose="02070309020205020404" pitchFamily="49" charset="0"/>
              <a:buChar char="o"/>
            </a:pPr>
            <a:r>
              <a:rPr lang="en-US" dirty="0"/>
              <a:t>80 store discounts increased from 15% to 35%</a:t>
            </a:r>
          </a:p>
          <a:p>
            <a:pPr lvl="2">
              <a:buFont typeface="Courier New" panose="02070309020205020404" pitchFamily="49" charset="0"/>
              <a:buChar char="o"/>
            </a:pPr>
            <a:r>
              <a:rPr lang="en-US" dirty="0"/>
              <a:t>The maximum sustainable discount is 20%</a:t>
            </a:r>
          </a:p>
          <a:p>
            <a:pPr lvl="1"/>
            <a:r>
              <a:rPr lang="en-US" dirty="0"/>
              <a:t>Stores offered higher discounts saw less than 20% of our target sales</a:t>
            </a:r>
          </a:p>
        </p:txBody>
      </p:sp>
      <p:sp>
        <p:nvSpPr>
          <p:cNvPr id="5" name="Content Placeholder 4">
            <a:extLst>
              <a:ext uri="{FF2B5EF4-FFF2-40B4-BE49-F238E27FC236}">
                <a16:creationId xmlns:a16="http://schemas.microsoft.com/office/drawing/2014/main" id="{CA910764-F8F3-4E3F-82D3-2CC3A4C229D1}"/>
              </a:ext>
            </a:extLst>
          </p:cNvPr>
          <p:cNvSpPr>
            <a:spLocks noGrp="1"/>
          </p:cNvSpPr>
          <p:nvPr>
            <p:ph sz="quarter" idx="14"/>
          </p:nvPr>
        </p:nvSpPr>
        <p:spPr/>
        <p:txBody>
          <a:bodyPr/>
          <a:lstStyle/>
          <a:p>
            <a:pPr marL="0" indent="0">
              <a:buNone/>
            </a:pPr>
            <a:r>
              <a:rPr lang="en-US" b="1" dirty="0"/>
              <a:t>Construct a pyramid or tree-like outline</a:t>
            </a:r>
          </a:p>
          <a:p>
            <a:r>
              <a:rPr lang="en-US" dirty="0"/>
              <a:t>Start with the takeaway at the root of the tree</a:t>
            </a:r>
          </a:p>
          <a:p>
            <a:pPr lvl="1"/>
            <a:r>
              <a:rPr lang="en-US" dirty="0"/>
              <a:t>Add a message that supports the takeaway</a:t>
            </a:r>
          </a:p>
          <a:p>
            <a:pPr lvl="2"/>
            <a:r>
              <a:rPr lang="en-US" dirty="0"/>
              <a:t>Add further details or supporting messages</a:t>
            </a:r>
          </a:p>
          <a:p>
            <a:pPr lvl="2"/>
            <a:r>
              <a:rPr lang="en-US" dirty="0"/>
              <a:t>Messages must prove the first message, and only the first message</a:t>
            </a:r>
          </a:p>
          <a:p>
            <a:pPr lvl="2"/>
            <a:r>
              <a:rPr lang="en-US" strike="sngStrike" dirty="0"/>
              <a:t>Strike off any message that isn’t required to prove or support the takeaway</a:t>
            </a:r>
            <a:endParaRPr lang="en-US" dirty="0"/>
          </a:p>
          <a:p>
            <a:pPr lvl="1"/>
            <a:r>
              <a:rPr lang="en-US" dirty="0"/>
              <a:t>Add next message that supports takeaway</a:t>
            </a:r>
          </a:p>
          <a:p>
            <a:pPr lvl="2"/>
            <a:r>
              <a:rPr lang="en-US" dirty="0"/>
              <a:t>Add details to prove the second message</a:t>
            </a:r>
          </a:p>
          <a:p>
            <a:pPr lvl="1"/>
            <a:r>
              <a:rPr lang="en-US" dirty="0"/>
              <a:t>Remaining messages for the takeaway</a:t>
            </a:r>
          </a:p>
          <a:p>
            <a:pPr lvl="2"/>
            <a:r>
              <a:rPr lang="en-US" dirty="0"/>
              <a:t>Add details as required</a:t>
            </a:r>
          </a:p>
        </p:txBody>
      </p:sp>
      <p:sp>
        <p:nvSpPr>
          <p:cNvPr id="6" name="Text Placeholder 5">
            <a:extLst>
              <a:ext uri="{FF2B5EF4-FFF2-40B4-BE49-F238E27FC236}">
                <a16:creationId xmlns:a16="http://schemas.microsoft.com/office/drawing/2014/main" id="{88310386-848A-4304-A532-39BBEDDB4E64}"/>
              </a:ext>
            </a:extLst>
          </p:cNvPr>
          <p:cNvSpPr>
            <a:spLocks noGrp="1"/>
          </p:cNvSpPr>
          <p:nvPr>
            <p:ph type="body" sz="quarter" idx="16"/>
          </p:nvPr>
        </p:nvSpPr>
        <p:spPr>
          <a:xfrm>
            <a:off x="1371600" y="5849135"/>
            <a:ext cx="9448800" cy="432792"/>
          </a:xfrm>
        </p:spPr>
        <p:txBody>
          <a:bodyPr/>
          <a:lstStyle/>
          <a:p>
            <a:r>
              <a:rPr lang="en-US" dirty="0"/>
              <a:t>Arrange messages hierarchically to prove &amp; support the parent message</a:t>
            </a:r>
          </a:p>
        </p:txBody>
      </p:sp>
      <p:sp>
        <p:nvSpPr>
          <p:cNvPr id="7" name="TextBox 6">
            <a:extLst>
              <a:ext uri="{FF2B5EF4-FFF2-40B4-BE49-F238E27FC236}">
                <a16:creationId xmlns:a16="http://schemas.microsoft.com/office/drawing/2014/main" id="{7D61E1F9-7E13-43E1-905E-38A15FB45E79}"/>
              </a:ext>
            </a:extLst>
          </p:cNvPr>
          <p:cNvSpPr txBox="1"/>
          <p:nvPr/>
        </p:nvSpPr>
        <p:spPr>
          <a:xfrm>
            <a:off x="1835150" y="-357188"/>
            <a:ext cx="5486400" cy="274320"/>
          </a:xfrm>
          <a:prstGeom prst="rect">
            <a:avLst/>
          </a:prstGeom>
          <a:solidFill>
            <a:schemeClr val="accent1"/>
          </a:solidFill>
        </p:spPr>
        <p:txBody>
          <a:bodyPr wrap="square" rtlCol="0" anchor="b">
            <a:noAutofit/>
          </a:bodyPr>
          <a:lstStyle/>
          <a:p>
            <a:r>
              <a:rPr lang="en-US" sz="1100" dirty="0">
                <a:solidFill>
                  <a:schemeClr val="bg1"/>
                </a:solidFill>
              </a:rPr>
              <a:t>What’s the next step? How can the audience practice it?</a:t>
            </a:r>
          </a:p>
        </p:txBody>
      </p:sp>
    </p:spTree>
    <p:extLst>
      <p:ext uri="{BB962C8B-B14F-4D97-AF65-F5344CB8AC3E}">
        <p14:creationId xmlns:p14="http://schemas.microsoft.com/office/powerpoint/2010/main" val="626596513"/>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33674-DB49-460E-A65B-DABA38F54092}"/>
              </a:ext>
            </a:extLst>
          </p:cNvPr>
          <p:cNvSpPr>
            <a:spLocks noGrp="1"/>
          </p:cNvSpPr>
          <p:nvPr>
            <p:ph type="title"/>
          </p:nvPr>
        </p:nvSpPr>
        <p:spPr/>
        <p:txBody>
          <a:bodyPr>
            <a:normAutofit/>
          </a:bodyPr>
          <a:lstStyle/>
          <a:p>
            <a:r>
              <a:rPr lang="en-US" dirty="0"/>
              <a:t>5. Re-order the messages to increase memorability and motivation</a:t>
            </a:r>
          </a:p>
        </p:txBody>
      </p:sp>
      <p:sp>
        <p:nvSpPr>
          <p:cNvPr id="3" name="Slide Number Placeholder 2">
            <a:extLst>
              <a:ext uri="{FF2B5EF4-FFF2-40B4-BE49-F238E27FC236}">
                <a16:creationId xmlns:a16="http://schemas.microsoft.com/office/drawing/2014/main" id="{277E3B3A-38D5-4800-A17A-5C0C14777BD5}"/>
              </a:ext>
            </a:extLst>
          </p:cNvPr>
          <p:cNvSpPr>
            <a:spLocks noGrp="1"/>
          </p:cNvSpPr>
          <p:nvPr>
            <p:ph type="sldNum" sz="quarter" idx="12"/>
          </p:nvPr>
        </p:nvSpPr>
        <p:spPr/>
        <p:txBody>
          <a:bodyPr/>
          <a:lstStyle/>
          <a:p>
            <a:fld id="{E08A2EAE-61F0-4E80-AF13-6C345B2B49E7}" type="slidenum">
              <a:rPr lang="en-US" smtClean="0"/>
              <a:pPr/>
              <a:t>19</a:t>
            </a:fld>
            <a:endParaRPr lang="en-US" dirty="0"/>
          </a:p>
        </p:txBody>
      </p:sp>
      <p:sp>
        <p:nvSpPr>
          <p:cNvPr id="4" name="Content Placeholder 3">
            <a:extLst>
              <a:ext uri="{FF2B5EF4-FFF2-40B4-BE49-F238E27FC236}">
                <a16:creationId xmlns:a16="http://schemas.microsoft.com/office/drawing/2014/main" id="{09BA297A-134A-49ED-8936-3648D7AA19C0}"/>
              </a:ext>
            </a:extLst>
          </p:cNvPr>
          <p:cNvSpPr>
            <a:spLocks noGrp="1"/>
          </p:cNvSpPr>
          <p:nvPr>
            <p:ph sz="quarter" idx="15"/>
          </p:nvPr>
        </p:nvSpPr>
        <p:spPr/>
        <p:txBody>
          <a:bodyPr>
            <a:normAutofit/>
          </a:bodyPr>
          <a:lstStyle/>
          <a:p>
            <a:pPr marL="0" indent="0">
              <a:buNone/>
            </a:pPr>
            <a:r>
              <a:rPr lang="en-US" dirty="0"/>
              <a:t>Order messages into an emotionally contrasting, </a:t>
            </a:r>
            <a:r>
              <a:rPr lang="en-US" b="1" dirty="0"/>
              <a:t>motivating sequence</a:t>
            </a:r>
            <a:r>
              <a:rPr lang="en-US" dirty="0"/>
              <a:t>. </a:t>
            </a:r>
          </a:p>
          <a:p>
            <a:pPr marL="0" indent="0">
              <a:buNone/>
            </a:pPr>
            <a:r>
              <a:rPr lang="en-US" dirty="0"/>
              <a:t>Take this aspects-based flow:</a:t>
            </a:r>
          </a:p>
          <a:p>
            <a:r>
              <a:rPr lang="en-US" dirty="0"/>
              <a:t>Our profits doubled. But our sales only grew 20%. Our gross margins stayed flat.</a:t>
            </a:r>
          </a:p>
          <a:p>
            <a:pPr marL="0" indent="0">
              <a:buNone/>
            </a:pPr>
            <a:r>
              <a:rPr lang="en-US" dirty="0"/>
              <a:t>The “emotional arc” is falling,</a:t>
            </a:r>
            <a:br>
              <a:rPr lang="en-US" dirty="0"/>
            </a:br>
            <a:r>
              <a:rPr lang="en-US" dirty="0"/>
              <a:t>and not motivating.</a:t>
            </a:r>
          </a:p>
          <a:p>
            <a:pPr marL="0" indent="0">
              <a:buNone/>
            </a:pPr>
            <a:r>
              <a:rPr lang="en-US" dirty="0"/>
              <a:t>Here’s the same message re-ordered:</a:t>
            </a:r>
          </a:p>
          <a:p>
            <a:r>
              <a:rPr lang="en-US" dirty="0"/>
              <a:t>Our sales grew mildly at 20%. Our margins didn’t improve at all. But our profits doubled!</a:t>
            </a:r>
          </a:p>
          <a:p>
            <a:pPr marL="0" indent="0">
              <a:buNone/>
            </a:pPr>
            <a:r>
              <a:rPr lang="en-US" dirty="0"/>
              <a:t>This emotional arc falls before</a:t>
            </a:r>
            <a:br>
              <a:rPr lang="en-US" dirty="0"/>
            </a:br>
            <a:r>
              <a:rPr lang="en-US" dirty="0"/>
              <a:t>rising. This is more motivating.</a:t>
            </a:r>
          </a:p>
          <a:p>
            <a:pPr marL="0" indent="0">
              <a:buNone/>
            </a:pPr>
            <a:endParaRPr lang="en-US" dirty="0"/>
          </a:p>
        </p:txBody>
      </p:sp>
      <p:sp>
        <p:nvSpPr>
          <p:cNvPr id="5" name="Content Placeholder 4">
            <a:extLst>
              <a:ext uri="{FF2B5EF4-FFF2-40B4-BE49-F238E27FC236}">
                <a16:creationId xmlns:a16="http://schemas.microsoft.com/office/drawing/2014/main" id="{8C562C5A-ED82-42F8-9E03-73ABB873F905}"/>
              </a:ext>
            </a:extLst>
          </p:cNvPr>
          <p:cNvSpPr>
            <a:spLocks noGrp="1"/>
          </p:cNvSpPr>
          <p:nvPr>
            <p:ph sz="quarter" idx="14"/>
          </p:nvPr>
        </p:nvSpPr>
        <p:spPr/>
        <p:txBody>
          <a:bodyPr>
            <a:normAutofit/>
          </a:bodyPr>
          <a:lstStyle/>
          <a:p>
            <a:pPr marL="0" indent="0">
              <a:buNone/>
            </a:pPr>
            <a:r>
              <a:rPr lang="en-US" dirty="0"/>
              <a:t>Structure your supporting messages into a </a:t>
            </a:r>
            <a:r>
              <a:rPr lang="en-US" b="1" dirty="0"/>
              <a:t>memorable flow</a:t>
            </a:r>
            <a:r>
              <a:rPr lang="en-US" dirty="0"/>
              <a:t>. Here are 7 flows that help:</a:t>
            </a:r>
          </a:p>
          <a:p>
            <a:pPr marL="342900" indent="-342900">
              <a:buFont typeface="+mj-lt"/>
              <a:buAutoNum type="arabicPeriod"/>
            </a:pPr>
            <a:r>
              <a:rPr lang="en-US" b="1" dirty="0"/>
              <a:t>Time</a:t>
            </a:r>
            <a:r>
              <a:rPr lang="en-US" dirty="0"/>
              <a:t>: e.g. Past, Present, Future</a:t>
            </a:r>
            <a:br>
              <a:rPr lang="en-US" dirty="0"/>
            </a:br>
            <a:r>
              <a:rPr lang="en-US" i="1" dirty="0"/>
              <a:t>Sales was $15 </a:t>
            </a:r>
            <a:r>
              <a:rPr lang="en-US" i="1" dirty="0" err="1"/>
              <a:t>mn</a:t>
            </a:r>
            <a:r>
              <a:rPr lang="en-US" i="1" dirty="0"/>
              <a:t>. Now it’s $18 </a:t>
            </a:r>
            <a:r>
              <a:rPr lang="en-US" i="1" dirty="0" err="1"/>
              <a:t>mn</a:t>
            </a:r>
            <a:r>
              <a:rPr lang="en-US" i="1" dirty="0"/>
              <a:t>. We expect it to grow to $20 </a:t>
            </a:r>
            <a:r>
              <a:rPr lang="en-US" i="1" dirty="0" err="1"/>
              <a:t>mn</a:t>
            </a:r>
            <a:r>
              <a:rPr lang="en-US" i="1" dirty="0"/>
              <a:t>.</a:t>
            </a:r>
          </a:p>
          <a:p>
            <a:pPr marL="342900" indent="-342900">
              <a:buFont typeface="+mj-lt"/>
              <a:buAutoNum type="arabicPeriod"/>
            </a:pPr>
            <a:r>
              <a:rPr lang="en-US" b="1" dirty="0"/>
              <a:t>Place</a:t>
            </a:r>
            <a:r>
              <a:rPr lang="en-US" dirty="0"/>
              <a:t>: e.g. NA, EU, APAC</a:t>
            </a:r>
          </a:p>
          <a:p>
            <a:pPr marL="342900" indent="-342900">
              <a:buFont typeface="+mj-lt"/>
              <a:buAutoNum type="arabicPeriod"/>
            </a:pPr>
            <a:r>
              <a:rPr lang="en-US" b="1" dirty="0"/>
              <a:t>Aspects</a:t>
            </a:r>
            <a:r>
              <a:rPr lang="en-US" dirty="0"/>
              <a:t>: e.g. company, competition, context</a:t>
            </a:r>
          </a:p>
          <a:p>
            <a:pPr marL="342900" indent="-342900">
              <a:buFont typeface="+mj-lt"/>
              <a:buAutoNum type="arabicPeriod"/>
            </a:pPr>
            <a:r>
              <a:rPr lang="en-US" b="1" dirty="0"/>
              <a:t>Benefits</a:t>
            </a:r>
            <a:r>
              <a:rPr lang="en-US" dirty="0"/>
              <a:t>: e.g. better, faster, cheaper</a:t>
            </a:r>
          </a:p>
          <a:p>
            <a:pPr marL="342900" indent="-342900">
              <a:buFont typeface="+mj-lt"/>
              <a:buAutoNum type="arabicPeriod"/>
            </a:pPr>
            <a:r>
              <a:rPr lang="en-US" b="1" dirty="0"/>
              <a:t>Scale</a:t>
            </a:r>
            <a:r>
              <a:rPr lang="en-US" dirty="0"/>
              <a:t>: e.g. local, regional, global</a:t>
            </a:r>
          </a:p>
          <a:p>
            <a:pPr marL="342900" indent="-342900">
              <a:buFont typeface="+mj-lt"/>
              <a:buAutoNum type="arabicPeriod"/>
            </a:pPr>
            <a:r>
              <a:rPr lang="en-US" b="1" dirty="0"/>
              <a:t>Balance</a:t>
            </a:r>
            <a:r>
              <a:rPr lang="en-US" dirty="0"/>
              <a:t>: e.g. pros, cons</a:t>
            </a:r>
          </a:p>
          <a:p>
            <a:pPr marL="342900" indent="-342900">
              <a:buFont typeface="+mj-lt"/>
              <a:buAutoNum type="arabicPeriod"/>
            </a:pPr>
            <a:r>
              <a:rPr lang="en-US" b="1" dirty="0"/>
              <a:t>Priority </a:t>
            </a:r>
            <a:r>
              <a:rPr lang="en-US" dirty="0"/>
              <a:t>or climactic: least to most important</a:t>
            </a:r>
          </a:p>
        </p:txBody>
      </p:sp>
      <p:sp>
        <p:nvSpPr>
          <p:cNvPr id="6" name="Text Placeholder 5">
            <a:extLst>
              <a:ext uri="{FF2B5EF4-FFF2-40B4-BE49-F238E27FC236}">
                <a16:creationId xmlns:a16="http://schemas.microsoft.com/office/drawing/2014/main" id="{064B8453-6587-42AB-9463-2992B88D6720}"/>
              </a:ext>
            </a:extLst>
          </p:cNvPr>
          <p:cNvSpPr>
            <a:spLocks noGrp="1"/>
          </p:cNvSpPr>
          <p:nvPr>
            <p:ph type="body" sz="quarter" idx="16"/>
          </p:nvPr>
        </p:nvSpPr>
        <p:spPr>
          <a:xfrm>
            <a:off x="883920" y="5849135"/>
            <a:ext cx="10424160" cy="432792"/>
          </a:xfrm>
        </p:spPr>
        <p:txBody>
          <a:bodyPr/>
          <a:lstStyle/>
          <a:p>
            <a:r>
              <a:rPr lang="en-US" dirty="0"/>
              <a:t>Remember: Emotional contrast requires bad news – it makes good look better</a:t>
            </a:r>
          </a:p>
        </p:txBody>
      </p:sp>
      <p:sp>
        <p:nvSpPr>
          <p:cNvPr id="8" name="TextBox 7">
            <a:extLst>
              <a:ext uri="{FF2B5EF4-FFF2-40B4-BE49-F238E27FC236}">
                <a16:creationId xmlns:a16="http://schemas.microsoft.com/office/drawing/2014/main" id="{154E9F51-4A9B-4479-8DBC-E38DB5F0F56C}"/>
              </a:ext>
            </a:extLst>
          </p:cNvPr>
          <p:cNvSpPr txBox="1"/>
          <p:nvPr/>
        </p:nvSpPr>
        <p:spPr>
          <a:xfrm>
            <a:off x="1835150" y="-357188"/>
            <a:ext cx="5486400" cy="274320"/>
          </a:xfrm>
          <a:prstGeom prst="rect">
            <a:avLst/>
          </a:prstGeom>
          <a:solidFill>
            <a:schemeClr val="accent1"/>
          </a:solidFill>
        </p:spPr>
        <p:txBody>
          <a:bodyPr wrap="square" rtlCol="0" anchor="b">
            <a:noAutofit/>
          </a:bodyPr>
          <a:lstStyle/>
          <a:p>
            <a:r>
              <a:rPr lang="en-US" sz="1100" dirty="0">
                <a:solidFill>
                  <a:schemeClr val="bg1"/>
                </a:solidFill>
              </a:rPr>
              <a:t>What’s the next step? How can the audience practice it?</a:t>
            </a:r>
          </a:p>
        </p:txBody>
      </p:sp>
      <p:grpSp>
        <p:nvGrpSpPr>
          <p:cNvPr id="18" name="Group 17">
            <a:extLst>
              <a:ext uri="{FF2B5EF4-FFF2-40B4-BE49-F238E27FC236}">
                <a16:creationId xmlns:a16="http://schemas.microsoft.com/office/drawing/2014/main" id="{187857C9-367B-452E-9111-BFA1F19AC2E2}"/>
              </a:ext>
            </a:extLst>
          </p:cNvPr>
          <p:cNvGrpSpPr/>
          <p:nvPr/>
        </p:nvGrpSpPr>
        <p:grpSpPr>
          <a:xfrm>
            <a:off x="10134600" y="3200400"/>
            <a:ext cx="1371600" cy="304800"/>
            <a:chOff x="3581400" y="4724400"/>
            <a:chExt cx="1371600" cy="304800"/>
          </a:xfrm>
        </p:grpSpPr>
        <p:cxnSp>
          <p:nvCxnSpPr>
            <p:cNvPr id="11" name="Straight Connector 10">
              <a:extLst>
                <a:ext uri="{FF2B5EF4-FFF2-40B4-BE49-F238E27FC236}">
                  <a16:creationId xmlns:a16="http://schemas.microsoft.com/office/drawing/2014/main" id="{9D230A94-564A-4D6D-B162-73D57BD16059}"/>
                </a:ext>
              </a:extLst>
            </p:cNvPr>
            <p:cNvCxnSpPr/>
            <p:nvPr/>
          </p:nvCxnSpPr>
          <p:spPr>
            <a:xfrm>
              <a:off x="4495800" y="5029200"/>
              <a:ext cx="4572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2DA645E-E58D-4EFE-9396-40559E1ED246}"/>
                </a:ext>
              </a:extLst>
            </p:cNvPr>
            <p:cNvCxnSpPr/>
            <p:nvPr/>
          </p:nvCxnSpPr>
          <p:spPr>
            <a:xfrm>
              <a:off x="4038600" y="4876800"/>
              <a:ext cx="4572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B87BEE-D9C5-4152-B796-31A99E4BD79E}"/>
                </a:ext>
              </a:extLst>
            </p:cNvPr>
            <p:cNvCxnSpPr/>
            <p:nvPr/>
          </p:nvCxnSpPr>
          <p:spPr>
            <a:xfrm>
              <a:off x="3581400" y="4724400"/>
              <a:ext cx="4572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A2F8919-D891-4D01-A32B-DB501FEEB3D3}"/>
                </a:ext>
              </a:extLst>
            </p:cNvPr>
            <p:cNvCxnSpPr/>
            <p:nvPr/>
          </p:nvCxnSpPr>
          <p:spPr>
            <a:xfrm>
              <a:off x="4038600" y="4724400"/>
              <a:ext cx="0" cy="1524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B7CDC02-98FD-472B-B98F-CAAD07835586}"/>
                </a:ext>
              </a:extLst>
            </p:cNvPr>
            <p:cNvCxnSpPr/>
            <p:nvPr/>
          </p:nvCxnSpPr>
          <p:spPr>
            <a:xfrm>
              <a:off x="4495800" y="4876800"/>
              <a:ext cx="0" cy="1524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41DA0F09-5263-4E2C-83FE-65296D93A88F}"/>
              </a:ext>
            </a:extLst>
          </p:cNvPr>
          <p:cNvGrpSpPr/>
          <p:nvPr/>
        </p:nvGrpSpPr>
        <p:grpSpPr>
          <a:xfrm>
            <a:off x="10134600" y="5181600"/>
            <a:ext cx="1371600" cy="304800"/>
            <a:chOff x="10134600" y="4953000"/>
            <a:chExt cx="1371600" cy="304800"/>
          </a:xfrm>
        </p:grpSpPr>
        <p:cxnSp>
          <p:nvCxnSpPr>
            <p:cNvPr id="21" name="Straight Connector 20">
              <a:extLst>
                <a:ext uri="{FF2B5EF4-FFF2-40B4-BE49-F238E27FC236}">
                  <a16:creationId xmlns:a16="http://schemas.microsoft.com/office/drawing/2014/main" id="{BAC5B06B-DF75-4805-BA67-211A8BADBB17}"/>
                </a:ext>
              </a:extLst>
            </p:cNvPr>
            <p:cNvCxnSpPr/>
            <p:nvPr/>
          </p:nvCxnSpPr>
          <p:spPr>
            <a:xfrm>
              <a:off x="10591800" y="5257800"/>
              <a:ext cx="4572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96C8CD-D366-47B9-938A-F8A93B53CA98}"/>
                </a:ext>
              </a:extLst>
            </p:cNvPr>
            <p:cNvCxnSpPr/>
            <p:nvPr/>
          </p:nvCxnSpPr>
          <p:spPr>
            <a:xfrm>
              <a:off x="10134600" y="5105400"/>
              <a:ext cx="4572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5A44BE-99C0-4924-9A18-6F7097DC3C59}"/>
                </a:ext>
              </a:extLst>
            </p:cNvPr>
            <p:cNvCxnSpPr/>
            <p:nvPr/>
          </p:nvCxnSpPr>
          <p:spPr>
            <a:xfrm>
              <a:off x="11049000" y="4953000"/>
              <a:ext cx="4572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35C3879-85C8-455A-BE6B-C0EB1C2E5721}"/>
                </a:ext>
              </a:extLst>
            </p:cNvPr>
            <p:cNvCxnSpPr>
              <a:cxnSpLocks/>
            </p:cNvCxnSpPr>
            <p:nvPr/>
          </p:nvCxnSpPr>
          <p:spPr>
            <a:xfrm>
              <a:off x="10591800" y="5105400"/>
              <a:ext cx="0" cy="1524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0966F3-794F-426B-85CC-566ED21593AF}"/>
                </a:ext>
              </a:extLst>
            </p:cNvPr>
            <p:cNvCxnSpPr>
              <a:cxnSpLocks/>
            </p:cNvCxnSpPr>
            <p:nvPr/>
          </p:nvCxnSpPr>
          <p:spPr>
            <a:xfrm>
              <a:off x="11049000" y="4953000"/>
              <a:ext cx="0" cy="3048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6464147"/>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F23770-C925-C84A-95AD-6994E7C44BCB}"/>
              </a:ext>
            </a:extLst>
          </p:cNvPr>
          <p:cNvSpPr>
            <a:spLocks noGrp="1"/>
          </p:cNvSpPr>
          <p:nvPr>
            <p:ph type="title"/>
          </p:nvPr>
        </p:nvSpPr>
        <p:spPr/>
        <p:txBody>
          <a:bodyPr>
            <a:normAutofit fontScale="90000"/>
          </a:bodyPr>
          <a:lstStyle/>
          <a:p>
            <a:r>
              <a:rPr lang="en-US" dirty="0"/>
              <a:t>Data can usually be bucketed under 4 types:</a:t>
            </a:r>
          </a:p>
        </p:txBody>
      </p:sp>
      <p:sp>
        <p:nvSpPr>
          <p:cNvPr id="4" name="Text Placeholder 3">
            <a:extLst>
              <a:ext uri="{FF2B5EF4-FFF2-40B4-BE49-F238E27FC236}">
                <a16:creationId xmlns:a16="http://schemas.microsoft.com/office/drawing/2014/main" id="{4C23080B-1523-44B2-3BB9-2A33C78574BF}"/>
              </a:ext>
            </a:extLst>
          </p:cNvPr>
          <p:cNvSpPr>
            <a:spLocks noGrp="1"/>
          </p:cNvSpPr>
          <p:nvPr>
            <p:ph type="body" sz="quarter" idx="20"/>
          </p:nvPr>
        </p:nvSpPr>
        <p:spPr/>
        <p:txBody>
          <a:bodyPr/>
          <a:lstStyle/>
          <a:p>
            <a:endParaRPr lang="en-US"/>
          </a:p>
        </p:txBody>
      </p:sp>
      <p:graphicFrame>
        <p:nvGraphicFramePr>
          <p:cNvPr id="11" name="Diagram 10">
            <a:extLst>
              <a:ext uri="{FF2B5EF4-FFF2-40B4-BE49-F238E27FC236}">
                <a16:creationId xmlns:a16="http://schemas.microsoft.com/office/drawing/2014/main" id="{7B0D26B3-33E3-AC63-3B16-63D36746C03A}"/>
              </a:ext>
            </a:extLst>
          </p:cNvPr>
          <p:cNvGraphicFramePr/>
          <p:nvPr>
            <p:extLst>
              <p:ext uri="{D42A27DB-BD31-4B8C-83A1-F6EECF244321}">
                <p14:modId xmlns:p14="http://schemas.microsoft.com/office/powerpoint/2010/main" val="2195472914"/>
              </p:ext>
            </p:extLst>
          </p:nvPr>
        </p:nvGraphicFramePr>
        <p:xfrm>
          <a:off x="1873857" y="940283"/>
          <a:ext cx="8444285" cy="2926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54E3D661-ACDB-AA2C-9BE8-33967C7D4805}"/>
              </a:ext>
            </a:extLst>
          </p:cNvPr>
          <p:cNvSpPr/>
          <p:nvPr/>
        </p:nvSpPr>
        <p:spPr>
          <a:xfrm>
            <a:off x="1831616" y="3889796"/>
            <a:ext cx="2044480" cy="2156616"/>
          </a:xfrm>
          <a:prstGeom prst="rect">
            <a:avLst/>
          </a:prstGeom>
          <a:ln>
            <a:solidFill>
              <a:srgbClr val="1599C4"/>
            </a:solidFill>
          </a:ln>
        </p:spPr>
        <p:txBody>
          <a:bodyPr wrap="square">
            <a:spAutoFit/>
          </a:bodyPr>
          <a:lstStyle/>
          <a:p>
            <a:pPr algn="ctr">
              <a:lnSpc>
                <a:spcPct val="150000"/>
              </a:lnSpc>
            </a:pPr>
            <a:r>
              <a:rPr lang="en-IN" sz="1200" i="1" dirty="0"/>
              <a:t>Based on counts</a:t>
            </a:r>
          </a:p>
          <a:p>
            <a:pPr algn="ctr">
              <a:lnSpc>
                <a:spcPct val="150000"/>
              </a:lnSpc>
            </a:pPr>
            <a:r>
              <a:rPr lang="en-IN" sz="1200" i="1" dirty="0"/>
              <a:t>Whole numbers</a:t>
            </a:r>
          </a:p>
          <a:p>
            <a:pPr algn="ctr">
              <a:lnSpc>
                <a:spcPct val="150000"/>
              </a:lnSpc>
            </a:pPr>
            <a:endParaRPr lang="en-US" altLang="en-US" sz="1200" dirty="0"/>
          </a:p>
          <a:p>
            <a:pPr algn="ctr">
              <a:lnSpc>
                <a:spcPct val="150000"/>
              </a:lnSpc>
            </a:pPr>
            <a:r>
              <a:rPr lang="en-US" altLang="en-US" sz="1200" dirty="0"/>
              <a:t>Results of Die roll </a:t>
            </a:r>
            <a:br>
              <a:rPr lang="en-US" altLang="en-US" sz="1200" dirty="0"/>
            </a:br>
            <a:r>
              <a:rPr lang="en-US" altLang="en-US" sz="1200" dirty="0"/>
              <a:t>(1, 2, 3, 4, 5, 6)</a:t>
            </a:r>
          </a:p>
          <a:p>
            <a:pPr algn="ctr">
              <a:lnSpc>
                <a:spcPct val="150000"/>
              </a:lnSpc>
              <a:spcBef>
                <a:spcPts val="1200"/>
              </a:spcBef>
            </a:pPr>
            <a:r>
              <a:rPr lang="en-US" altLang="en-US" sz="1200" dirty="0"/>
              <a:t>Apples in a tree </a:t>
            </a:r>
            <a:br>
              <a:rPr lang="en-US" altLang="en-US" sz="1200" dirty="0"/>
            </a:br>
            <a:r>
              <a:rPr lang="en-US" altLang="en-US" sz="1200" dirty="0"/>
              <a:t>(5, 10, 20, 50..)</a:t>
            </a:r>
          </a:p>
        </p:txBody>
      </p:sp>
      <p:sp>
        <p:nvSpPr>
          <p:cNvPr id="15" name="Rectangle 14">
            <a:extLst>
              <a:ext uri="{FF2B5EF4-FFF2-40B4-BE49-F238E27FC236}">
                <a16:creationId xmlns:a16="http://schemas.microsoft.com/office/drawing/2014/main" id="{E84B7536-BE5F-82B3-6082-3F0FBE71A175}"/>
              </a:ext>
            </a:extLst>
          </p:cNvPr>
          <p:cNvSpPr/>
          <p:nvPr/>
        </p:nvSpPr>
        <p:spPr>
          <a:xfrm>
            <a:off x="4011598" y="3909673"/>
            <a:ext cx="2044480" cy="2279727"/>
          </a:xfrm>
          <a:prstGeom prst="rect">
            <a:avLst/>
          </a:prstGeom>
          <a:ln>
            <a:solidFill>
              <a:srgbClr val="1599C4"/>
            </a:solidFill>
          </a:ln>
        </p:spPr>
        <p:txBody>
          <a:bodyPr wrap="square">
            <a:spAutoFit/>
          </a:bodyPr>
          <a:lstStyle/>
          <a:p>
            <a:pPr algn="ctr">
              <a:lnSpc>
                <a:spcPct val="150000"/>
              </a:lnSpc>
            </a:pPr>
            <a:r>
              <a:rPr lang="en-US" altLang="en-US" sz="1200" dirty="0"/>
              <a:t>Based on measure</a:t>
            </a:r>
          </a:p>
          <a:p>
            <a:pPr algn="ctr">
              <a:lnSpc>
                <a:spcPct val="150000"/>
              </a:lnSpc>
            </a:pPr>
            <a:r>
              <a:rPr lang="en-US" altLang="en-US" sz="1200" dirty="0"/>
              <a:t>Can take any value in a range</a:t>
            </a:r>
          </a:p>
          <a:p>
            <a:pPr algn="ctr">
              <a:lnSpc>
                <a:spcPct val="150000"/>
              </a:lnSpc>
            </a:pPr>
            <a:endParaRPr lang="en-US" altLang="en-US" sz="1200" dirty="0"/>
          </a:p>
          <a:p>
            <a:pPr algn="ctr">
              <a:lnSpc>
                <a:spcPct val="150000"/>
              </a:lnSpc>
            </a:pPr>
            <a:r>
              <a:rPr lang="en-US" altLang="en-US" sz="1200" dirty="0"/>
              <a:t>Stock prices </a:t>
            </a:r>
            <a:br>
              <a:rPr lang="en-US" altLang="en-US" sz="1200" dirty="0"/>
            </a:br>
            <a:r>
              <a:rPr lang="en-US" altLang="en-US" sz="1200" dirty="0"/>
              <a:t>($9.5, $10.0)</a:t>
            </a:r>
          </a:p>
          <a:p>
            <a:pPr algn="ctr">
              <a:lnSpc>
                <a:spcPct val="150000"/>
              </a:lnSpc>
            </a:pPr>
            <a:br>
              <a:rPr lang="en-US" altLang="en-US" sz="1200" dirty="0"/>
            </a:br>
            <a:r>
              <a:rPr lang="en-US" altLang="en-US" sz="1200" dirty="0"/>
              <a:t>People weight </a:t>
            </a:r>
            <a:br>
              <a:rPr lang="en-US" altLang="en-US" sz="1200" dirty="0"/>
            </a:br>
            <a:r>
              <a:rPr lang="en-US" altLang="en-US" sz="1200" dirty="0"/>
              <a:t>(70 kg, 91.5 kg)</a:t>
            </a:r>
          </a:p>
        </p:txBody>
      </p:sp>
      <p:sp>
        <p:nvSpPr>
          <p:cNvPr id="17" name="Rectangle 16">
            <a:extLst>
              <a:ext uri="{FF2B5EF4-FFF2-40B4-BE49-F238E27FC236}">
                <a16:creationId xmlns:a16="http://schemas.microsoft.com/office/drawing/2014/main" id="{E8EE9C73-3DA1-5FD5-EB98-B95970FD332E}"/>
              </a:ext>
            </a:extLst>
          </p:cNvPr>
          <p:cNvSpPr/>
          <p:nvPr/>
        </p:nvSpPr>
        <p:spPr>
          <a:xfrm>
            <a:off x="6151824" y="3909673"/>
            <a:ext cx="2044480" cy="2279727"/>
          </a:xfrm>
          <a:prstGeom prst="rect">
            <a:avLst/>
          </a:prstGeom>
          <a:ln>
            <a:solidFill>
              <a:srgbClr val="8AB545"/>
            </a:solidFill>
          </a:ln>
        </p:spPr>
        <p:txBody>
          <a:bodyPr wrap="square">
            <a:spAutoFit/>
          </a:bodyPr>
          <a:lstStyle/>
          <a:p>
            <a:pPr algn="ctr">
              <a:lnSpc>
                <a:spcPct val="150000"/>
              </a:lnSpc>
            </a:pPr>
            <a:r>
              <a:rPr lang="en-IN" sz="1200" dirty="0" err="1"/>
              <a:t>Doesnt</a:t>
            </a:r>
            <a:r>
              <a:rPr lang="en-IN" sz="1200" dirty="0"/>
              <a:t> have an intrinsic order</a:t>
            </a:r>
          </a:p>
          <a:p>
            <a:pPr algn="ctr">
              <a:lnSpc>
                <a:spcPct val="150000"/>
              </a:lnSpc>
            </a:pPr>
            <a:r>
              <a:rPr lang="en-IN" sz="1200" dirty="0"/>
              <a:t>Can be numeric (</a:t>
            </a:r>
            <a:r>
              <a:rPr lang="en-IN" sz="1200" dirty="0" err="1"/>
              <a:t>Pincodes</a:t>
            </a:r>
            <a:r>
              <a:rPr lang="en-IN" sz="1200" dirty="0"/>
              <a:t>)</a:t>
            </a:r>
          </a:p>
          <a:p>
            <a:pPr algn="ctr">
              <a:lnSpc>
                <a:spcPct val="150000"/>
              </a:lnSpc>
            </a:pPr>
            <a:endParaRPr lang="en-IN" sz="1200" dirty="0"/>
          </a:p>
          <a:p>
            <a:pPr algn="ctr">
              <a:lnSpc>
                <a:spcPct val="150000"/>
              </a:lnSpc>
            </a:pPr>
            <a:r>
              <a:rPr lang="en-US" altLang="en-US" sz="1200" dirty="0"/>
              <a:t>Political parties </a:t>
            </a:r>
            <a:br>
              <a:rPr lang="en-US" altLang="en-US" sz="1200" dirty="0"/>
            </a:br>
            <a:r>
              <a:rPr lang="en-US" altLang="en-US" sz="1200" dirty="0"/>
              <a:t>(INC, BJP..)</a:t>
            </a:r>
          </a:p>
          <a:p>
            <a:pPr algn="ctr">
              <a:lnSpc>
                <a:spcPct val="150000"/>
              </a:lnSpc>
            </a:pPr>
            <a:br>
              <a:rPr lang="en-US" altLang="en-US" sz="1200" dirty="0"/>
            </a:br>
            <a:r>
              <a:rPr lang="en-US" altLang="en-US" sz="1200" dirty="0"/>
              <a:t>Vegetarian  </a:t>
            </a:r>
            <a:br>
              <a:rPr lang="en-US" altLang="en-US" sz="1200" dirty="0"/>
            </a:br>
            <a:r>
              <a:rPr lang="en-US" altLang="en-US" sz="1200" dirty="0"/>
              <a:t>(Yes, No)</a:t>
            </a:r>
          </a:p>
        </p:txBody>
      </p:sp>
      <p:sp>
        <p:nvSpPr>
          <p:cNvPr id="19" name="Rectangle 18">
            <a:extLst>
              <a:ext uri="{FF2B5EF4-FFF2-40B4-BE49-F238E27FC236}">
                <a16:creationId xmlns:a16="http://schemas.microsoft.com/office/drawing/2014/main" id="{F59EFF64-A2D3-94AE-94C1-DDC973EC73BC}"/>
              </a:ext>
            </a:extLst>
          </p:cNvPr>
          <p:cNvSpPr/>
          <p:nvPr/>
        </p:nvSpPr>
        <p:spPr>
          <a:xfrm>
            <a:off x="8292050" y="3909672"/>
            <a:ext cx="2044480" cy="2279727"/>
          </a:xfrm>
          <a:prstGeom prst="rect">
            <a:avLst/>
          </a:prstGeom>
          <a:ln>
            <a:solidFill>
              <a:srgbClr val="8AB545"/>
            </a:solidFill>
          </a:ln>
        </p:spPr>
        <p:txBody>
          <a:bodyPr wrap="square">
            <a:spAutoFit/>
          </a:bodyPr>
          <a:lstStyle/>
          <a:p>
            <a:pPr algn="ctr">
              <a:lnSpc>
                <a:spcPct val="150000"/>
              </a:lnSpc>
            </a:pPr>
            <a:r>
              <a:rPr lang="en-IN" sz="1200" dirty="0"/>
              <a:t>Has a natural order</a:t>
            </a:r>
          </a:p>
          <a:p>
            <a:pPr algn="ctr">
              <a:lnSpc>
                <a:spcPct val="150000"/>
              </a:lnSpc>
            </a:pPr>
            <a:r>
              <a:rPr lang="en-IN" sz="1200" dirty="0"/>
              <a:t>Can be numeric</a:t>
            </a:r>
          </a:p>
          <a:p>
            <a:pPr algn="ctr">
              <a:lnSpc>
                <a:spcPct val="150000"/>
              </a:lnSpc>
            </a:pPr>
            <a:endParaRPr lang="en-IN" sz="1200" dirty="0"/>
          </a:p>
          <a:p>
            <a:pPr algn="ctr">
              <a:lnSpc>
                <a:spcPct val="150000"/>
              </a:lnSpc>
            </a:pPr>
            <a:r>
              <a:rPr lang="en-US" altLang="en-US" sz="1200" dirty="0"/>
              <a:t>Grades</a:t>
            </a:r>
            <a:br>
              <a:rPr lang="en-US" altLang="en-US" sz="1200" dirty="0"/>
            </a:br>
            <a:r>
              <a:rPr lang="en-US" altLang="en-US" sz="1200" dirty="0"/>
              <a:t>(A, B, C, D)</a:t>
            </a:r>
          </a:p>
          <a:p>
            <a:pPr algn="ctr">
              <a:lnSpc>
                <a:spcPct val="150000"/>
              </a:lnSpc>
            </a:pPr>
            <a:br>
              <a:rPr lang="en-US" altLang="en-US" sz="1200" dirty="0"/>
            </a:br>
            <a:r>
              <a:rPr lang="en-US" altLang="en-US" sz="1200" dirty="0"/>
              <a:t>Client feedback</a:t>
            </a:r>
          </a:p>
          <a:p>
            <a:pPr algn="ctr">
              <a:lnSpc>
                <a:spcPct val="150000"/>
              </a:lnSpc>
            </a:pPr>
            <a:r>
              <a:rPr lang="en-US" altLang="en-US" sz="1200" dirty="0"/>
              <a:t>(Unhappy, Happy)</a:t>
            </a:r>
          </a:p>
        </p:txBody>
      </p:sp>
    </p:spTree>
    <p:extLst>
      <p:ext uri="{BB962C8B-B14F-4D97-AF65-F5344CB8AC3E}">
        <p14:creationId xmlns:p14="http://schemas.microsoft.com/office/powerpoint/2010/main" val="2059417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2D9FD-62A2-451B-804B-8252B9DB8985}"/>
              </a:ext>
            </a:extLst>
          </p:cNvPr>
          <p:cNvSpPr>
            <a:spLocks noGrp="1"/>
          </p:cNvSpPr>
          <p:nvPr>
            <p:ph type="title"/>
          </p:nvPr>
        </p:nvSpPr>
        <p:spPr/>
        <p:txBody>
          <a:bodyPr/>
          <a:lstStyle/>
          <a:p>
            <a:r>
              <a:rPr lang="en-US" dirty="0"/>
              <a:t>Here is the storyline for the analyses we saw earlier</a:t>
            </a:r>
          </a:p>
        </p:txBody>
      </p:sp>
      <p:sp>
        <p:nvSpPr>
          <p:cNvPr id="3" name="Slide Number Placeholder 2">
            <a:extLst>
              <a:ext uri="{FF2B5EF4-FFF2-40B4-BE49-F238E27FC236}">
                <a16:creationId xmlns:a16="http://schemas.microsoft.com/office/drawing/2014/main" id="{7757D5F1-D4EA-4B00-906B-2FEA35D48B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graphicFrame>
        <p:nvGraphicFramePr>
          <p:cNvPr id="5" name="Table 12">
            <a:extLst>
              <a:ext uri="{FF2B5EF4-FFF2-40B4-BE49-F238E27FC236}">
                <a16:creationId xmlns:a16="http://schemas.microsoft.com/office/drawing/2014/main" id="{30981FE4-D1CD-49E8-9B4B-95982C3C091F}"/>
              </a:ext>
            </a:extLst>
          </p:cNvPr>
          <p:cNvGraphicFramePr>
            <a:graphicFrameLocks noGrp="1"/>
          </p:cNvGraphicFramePr>
          <p:nvPr/>
        </p:nvGraphicFramePr>
        <p:xfrm>
          <a:off x="243839" y="1374658"/>
          <a:ext cx="11567162" cy="4568942"/>
        </p:xfrm>
        <a:graphic>
          <a:graphicData uri="http://schemas.openxmlformats.org/drawingml/2006/table">
            <a:tbl>
              <a:tblPr firstRow="1">
                <a:tableStyleId>{2D5ABB26-0587-4C30-8999-92F81FD0307C}</a:tableStyleId>
              </a:tblPr>
              <a:tblGrid>
                <a:gridCol w="2180911">
                  <a:extLst>
                    <a:ext uri="{9D8B030D-6E8A-4147-A177-3AD203B41FA5}">
                      <a16:colId xmlns:a16="http://schemas.microsoft.com/office/drawing/2014/main" val="3052338203"/>
                    </a:ext>
                  </a:extLst>
                </a:gridCol>
                <a:gridCol w="4660214">
                  <a:extLst>
                    <a:ext uri="{9D8B030D-6E8A-4147-A177-3AD203B41FA5}">
                      <a16:colId xmlns:a16="http://schemas.microsoft.com/office/drawing/2014/main" val="1155816124"/>
                    </a:ext>
                  </a:extLst>
                </a:gridCol>
                <a:gridCol w="4726037">
                  <a:extLst>
                    <a:ext uri="{9D8B030D-6E8A-4147-A177-3AD203B41FA5}">
                      <a16:colId xmlns:a16="http://schemas.microsoft.com/office/drawing/2014/main" val="577009200"/>
                    </a:ext>
                  </a:extLst>
                </a:gridCol>
              </a:tblGrid>
              <a:tr h="470707">
                <a:tc>
                  <a:txBody>
                    <a:bodyPr/>
                    <a:lstStyle/>
                    <a:p>
                      <a:endParaRPr 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solidFill>
                            <a:schemeClr val="bg1"/>
                          </a:solidFill>
                        </a:rPr>
                        <a:t>Purchasing Commodities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600" b="1" dirty="0">
                          <a:solidFill>
                            <a:schemeClr val="bg1"/>
                          </a:solidFill>
                        </a:rPr>
                        <a:t>Cargo Delay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64827447"/>
                  </a:ext>
                </a:extLst>
              </a:tr>
              <a:tr h="1512799">
                <a:tc>
                  <a:txBody>
                    <a:bodyPr/>
                    <a:lstStyle/>
                    <a:p>
                      <a:r>
                        <a:rPr lang="en-US" sz="1600" b="1" dirty="0"/>
                        <a:t>Takeaway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Focus on reducing the number of vendors products ICG (in P126), FRS (in P121) and SWB (in P074) for a potential 40% reduction in logistics &amp; vendor cost.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600" dirty="0"/>
                        <a:t>To reduce the TAT to 1.5 hours at Airport XYZ, increase the number of forklifts from 1 to 2, and the number of trained staff from 4 to 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57300709"/>
                  </a:ext>
                </a:extLst>
              </a:tr>
              <a:tr h="1354088">
                <a:tc>
                  <a:txBody>
                    <a:bodyPr/>
                    <a:lstStyle/>
                    <a:p>
                      <a:r>
                        <a:rPr lang="en-US" sz="1600" b="1" dirty="0"/>
                        <a:t>Supporting points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ICG spend is among the highest, at €6.9m. P126 typically orders 40 times a week, often from 15-20 vendors.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 number of forklifts is the biggest driver of TAT. Each forklift typically reduces TAT by 15-30%.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579527778"/>
                  </a:ext>
                </a:extLst>
              </a:tr>
              <a:tr h="1231348">
                <a:tc>
                  <a:txBody>
                    <a:bodyPr/>
                    <a:lstStyle/>
                    <a:p>
                      <a:endParaRPr lang="en-US" sz="16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FRS spend is €3.2m. P121 orders from 3 vendors 8-14 times a week.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600" dirty="0"/>
                        <a:t>Total staff count does not impact TAT. Increasing trained staff has a more tangible impact of ~5-10% per person.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76566317"/>
                  </a:ext>
                </a:extLst>
              </a:tr>
            </a:tbl>
          </a:graphicData>
        </a:graphic>
      </p:graphicFrame>
    </p:spTree>
    <p:extLst>
      <p:ext uri="{BB962C8B-B14F-4D97-AF65-F5344CB8AC3E}">
        <p14:creationId xmlns:p14="http://schemas.microsoft.com/office/powerpoint/2010/main" val="3283721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F417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FBDF-E313-D443-81F2-859A7ED01CB2}"/>
              </a:ext>
            </a:extLst>
          </p:cNvPr>
          <p:cNvSpPr>
            <a:spLocks noGrp="1"/>
          </p:cNvSpPr>
          <p:nvPr>
            <p:ph type="title"/>
          </p:nvPr>
        </p:nvSpPr>
        <p:spPr/>
        <p:txBody>
          <a:bodyPr>
            <a:normAutofit fontScale="90000"/>
          </a:bodyPr>
          <a:lstStyle/>
          <a:p>
            <a:r>
              <a:rPr lang="en-US" sz="6600" b="0" dirty="0"/>
              <a:t>Session 3:</a:t>
            </a:r>
            <a:br>
              <a:rPr lang="en-US" sz="6600" dirty="0"/>
            </a:br>
            <a:r>
              <a:rPr lang="en-US" dirty="0"/>
              <a:t>Designing an Effective Data Story</a:t>
            </a:r>
            <a:endParaRPr lang="en-US" sz="6600" dirty="0"/>
          </a:p>
        </p:txBody>
      </p:sp>
      <p:sp>
        <p:nvSpPr>
          <p:cNvPr id="3" name="Text Placeholder 2">
            <a:extLst>
              <a:ext uri="{FF2B5EF4-FFF2-40B4-BE49-F238E27FC236}">
                <a16:creationId xmlns:a16="http://schemas.microsoft.com/office/drawing/2014/main" id="{CA31B47B-AAC9-7844-A1B9-83A980CD1ACA}"/>
              </a:ext>
            </a:extLst>
          </p:cNvPr>
          <p:cNvSpPr>
            <a:spLocks noGrp="1"/>
          </p:cNvSpPr>
          <p:nvPr>
            <p:ph type="body" idx="1"/>
          </p:nvPr>
        </p:nvSpPr>
        <p:spPr/>
        <p:txBody>
          <a:bodyPr/>
          <a:lstStyle/>
          <a:p>
            <a:r>
              <a:rPr lang="en-US" sz="3600" dirty="0">
                <a:solidFill>
                  <a:schemeClr val="bg1"/>
                </a:solidFill>
              </a:rPr>
              <a:t>Understanding visuals</a:t>
            </a:r>
            <a:endParaRPr lang="en-US" i="1" dirty="0">
              <a:solidFill>
                <a:schemeClr val="bg1"/>
              </a:solidFill>
            </a:endParaRPr>
          </a:p>
        </p:txBody>
      </p:sp>
    </p:spTree>
    <p:extLst>
      <p:ext uri="{BB962C8B-B14F-4D97-AF65-F5344CB8AC3E}">
        <p14:creationId xmlns:p14="http://schemas.microsoft.com/office/powerpoint/2010/main" val="2983813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CD659369-BDB4-D04C-B05B-5128B674DFE8}"/>
              </a:ext>
            </a:extLst>
          </p:cNvPr>
          <p:cNvSpPr txBox="1"/>
          <p:nvPr/>
        </p:nvSpPr>
        <p:spPr>
          <a:xfrm>
            <a:off x="9974755" y="3941802"/>
            <a:ext cx="84564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Put up in a shared space</a:t>
            </a:r>
          </a:p>
        </p:txBody>
      </p:sp>
      <p:sp>
        <p:nvSpPr>
          <p:cNvPr id="18" name="TextBox 17">
            <a:extLst>
              <a:ext uri="{FF2B5EF4-FFF2-40B4-BE49-F238E27FC236}">
                <a16:creationId xmlns:a16="http://schemas.microsoft.com/office/drawing/2014/main" id="{040EF7A1-230E-2743-9FA9-ED864033230B}"/>
              </a:ext>
            </a:extLst>
          </p:cNvPr>
          <p:cNvSpPr txBox="1"/>
          <p:nvPr/>
        </p:nvSpPr>
        <p:spPr>
          <a:xfrm>
            <a:off x="3200400" y="2416578"/>
            <a:ext cx="92845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Yes, there is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a presenter</a:t>
            </a:r>
          </a:p>
        </p:txBody>
      </p:sp>
      <p:sp>
        <p:nvSpPr>
          <p:cNvPr id="45" name="TextBox 44">
            <a:extLst>
              <a:ext uri="{FF2B5EF4-FFF2-40B4-BE49-F238E27FC236}">
                <a16:creationId xmlns:a16="http://schemas.microsoft.com/office/drawing/2014/main" id="{A8953955-8BA1-8A46-B24D-7930CC1FE488}"/>
              </a:ext>
            </a:extLst>
          </p:cNvPr>
          <p:cNvSpPr txBox="1"/>
          <p:nvPr/>
        </p:nvSpPr>
        <p:spPr>
          <a:xfrm>
            <a:off x="9842156" y="2419290"/>
            <a:ext cx="113064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Digitally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consumed</a:t>
            </a:r>
          </a:p>
        </p:txBody>
      </p:sp>
      <p:sp>
        <p:nvSpPr>
          <p:cNvPr id="35" name="TextBox 34">
            <a:extLst>
              <a:ext uri="{FF2B5EF4-FFF2-40B4-BE49-F238E27FC236}">
                <a16:creationId xmlns:a16="http://schemas.microsoft.com/office/drawing/2014/main" id="{C0D1296F-068F-0E46-B881-B53233CA975E}"/>
              </a:ext>
            </a:extLst>
          </p:cNvPr>
          <p:cNvSpPr txBox="1"/>
          <p:nvPr/>
        </p:nvSpPr>
        <p:spPr>
          <a:xfrm>
            <a:off x="7708556" y="2419290"/>
            <a:ext cx="113064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No, interactivity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needed</a:t>
            </a:r>
          </a:p>
        </p:txBody>
      </p:sp>
      <p:sp>
        <p:nvSpPr>
          <p:cNvPr id="23" name="TextBox 22">
            <a:extLst>
              <a:ext uri="{FF2B5EF4-FFF2-40B4-BE49-F238E27FC236}">
                <a16:creationId xmlns:a16="http://schemas.microsoft.com/office/drawing/2014/main" id="{6421D7B9-EE36-5341-B176-1C7288ADCC7B}"/>
              </a:ext>
            </a:extLst>
          </p:cNvPr>
          <p:cNvSpPr txBox="1"/>
          <p:nvPr/>
        </p:nvSpPr>
        <p:spPr>
          <a:xfrm>
            <a:off x="5346356" y="2265402"/>
            <a:ext cx="1130644"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No, audience will consume on their own</a:t>
            </a:r>
          </a:p>
        </p:txBody>
      </p:sp>
      <p:sp>
        <p:nvSpPr>
          <p:cNvPr id="2" name="Title 1">
            <a:extLst>
              <a:ext uri="{FF2B5EF4-FFF2-40B4-BE49-F238E27FC236}">
                <a16:creationId xmlns:a16="http://schemas.microsoft.com/office/drawing/2014/main" id="{BB42AEF3-7E56-914F-9071-8BE7C5947ADE}"/>
              </a:ext>
            </a:extLst>
          </p:cNvPr>
          <p:cNvSpPr>
            <a:spLocks noGrp="1"/>
          </p:cNvSpPr>
          <p:nvPr>
            <p:ph type="title"/>
          </p:nvPr>
        </p:nvSpPr>
        <p:spPr/>
        <p:txBody>
          <a:bodyPr/>
          <a:lstStyle/>
          <a:p>
            <a:r>
              <a:rPr lang="en-US" dirty="0"/>
              <a:t>Pick a format based on how your audience will consume the story</a:t>
            </a:r>
          </a:p>
        </p:txBody>
      </p:sp>
      <p:sp>
        <p:nvSpPr>
          <p:cNvPr id="3" name="Slide Number Placeholder 2">
            <a:extLst>
              <a:ext uri="{FF2B5EF4-FFF2-40B4-BE49-F238E27FC236}">
                <a16:creationId xmlns:a16="http://schemas.microsoft.com/office/drawing/2014/main" id="{FD17D071-6473-1C44-997C-1EED2BD79C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sp>
        <p:nvSpPr>
          <p:cNvPr id="4" name="Rounded Rectangle 3">
            <a:extLst>
              <a:ext uri="{FF2B5EF4-FFF2-40B4-BE49-F238E27FC236}">
                <a16:creationId xmlns:a16="http://schemas.microsoft.com/office/drawing/2014/main" id="{5EF91750-4215-A54D-AB9A-13CD302B0CBC}"/>
              </a:ext>
            </a:extLst>
          </p:cNvPr>
          <p:cNvSpPr/>
          <p:nvPr/>
        </p:nvSpPr>
        <p:spPr>
          <a:xfrm>
            <a:off x="3988066" y="1168338"/>
            <a:ext cx="1600200" cy="641352"/>
          </a:xfrm>
          <a:prstGeom prst="roundRect">
            <a:avLst/>
          </a:prstGeom>
          <a:solidFill>
            <a:srgbClr val="0018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What Format should you use for your data story ?</a:t>
            </a:r>
          </a:p>
        </p:txBody>
      </p:sp>
      <p:sp>
        <p:nvSpPr>
          <p:cNvPr id="5" name="Diamond 4">
            <a:extLst>
              <a:ext uri="{FF2B5EF4-FFF2-40B4-BE49-F238E27FC236}">
                <a16:creationId xmlns:a16="http://schemas.microsoft.com/office/drawing/2014/main" id="{4C96512B-EDCA-DA43-AD12-4F67E9CE9163}"/>
              </a:ext>
            </a:extLst>
          </p:cNvPr>
          <p:cNvSpPr/>
          <p:nvPr/>
        </p:nvSpPr>
        <p:spPr>
          <a:xfrm>
            <a:off x="4166132" y="2262865"/>
            <a:ext cx="1244068" cy="1098085"/>
          </a:xfrm>
          <a:prstGeom prst="diamond">
            <a:avLst/>
          </a:prstGeom>
          <a:solidFill>
            <a:srgbClr val="EFF0FA"/>
          </a:solidFill>
          <a:ln>
            <a:solidFill>
              <a:srgbClr val="243E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860"/>
                </a:solidFill>
                <a:effectLst/>
                <a:uLnTx/>
                <a:uFillTx/>
                <a:latin typeface="Arial"/>
                <a:ea typeface="+mn-ea"/>
                <a:cs typeface="+mn-cs"/>
              </a:rPr>
              <a:t>Will someone narrate the insights?</a:t>
            </a:r>
          </a:p>
        </p:txBody>
      </p:sp>
      <p:cxnSp>
        <p:nvCxnSpPr>
          <p:cNvPr id="7" name="Straight Arrow Connector 6">
            <a:extLst>
              <a:ext uri="{FF2B5EF4-FFF2-40B4-BE49-F238E27FC236}">
                <a16:creationId xmlns:a16="http://schemas.microsoft.com/office/drawing/2014/main" id="{8DAC0E2E-96FC-4E41-9495-F2BA360D285A}"/>
              </a:ext>
            </a:extLst>
          </p:cNvPr>
          <p:cNvCxnSpPr>
            <a:cxnSpLocks/>
            <a:stCxn id="4" idx="2"/>
            <a:endCxn id="5" idx="0"/>
          </p:cNvCxnSpPr>
          <p:nvPr/>
        </p:nvCxnSpPr>
        <p:spPr>
          <a:xfrm>
            <a:off x="4788166" y="1809690"/>
            <a:ext cx="0" cy="453175"/>
          </a:xfrm>
          <a:prstGeom prst="straightConnector1">
            <a:avLst/>
          </a:prstGeom>
          <a:ln>
            <a:solidFill>
              <a:srgbClr val="00186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375494F-8671-044A-9904-FFF9F94EBC4B}"/>
              </a:ext>
            </a:extLst>
          </p:cNvPr>
          <p:cNvCxnSpPr>
            <a:cxnSpLocks/>
          </p:cNvCxnSpPr>
          <p:nvPr/>
        </p:nvCxnSpPr>
        <p:spPr>
          <a:xfrm flipH="1">
            <a:off x="3202366" y="2816688"/>
            <a:ext cx="933207" cy="0"/>
          </a:xfrm>
          <a:prstGeom prst="straightConnector1">
            <a:avLst/>
          </a:prstGeom>
          <a:ln>
            <a:solidFill>
              <a:srgbClr val="001860"/>
            </a:solidFill>
            <a:tailEnd type="triangle"/>
          </a:ln>
        </p:spPr>
        <p:style>
          <a:lnRef idx="1">
            <a:schemeClr val="accent1"/>
          </a:lnRef>
          <a:fillRef idx="0">
            <a:schemeClr val="accent1"/>
          </a:fillRef>
          <a:effectRef idx="0">
            <a:schemeClr val="accent1"/>
          </a:effectRef>
          <a:fontRef idx="minor">
            <a:schemeClr val="tx1"/>
          </a:fontRef>
        </p:style>
      </p:cxnSp>
      <p:sp>
        <p:nvSpPr>
          <p:cNvPr id="11" name="Diamond 10">
            <a:extLst>
              <a:ext uri="{FF2B5EF4-FFF2-40B4-BE49-F238E27FC236}">
                <a16:creationId xmlns:a16="http://schemas.microsoft.com/office/drawing/2014/main" id="{20526943-FCB1-A449-B781-0A54ED544C7F}"/>
              </a:ext>
            </a:extLst>
          </p:cNvPr>
          <p:cNvSpPr/>
          <p:nvPr/>
        </p:nvSpPr>
        <p:spPr>
          <a:xfrm>
            <a:off x="1924199" y="2262865"/>
            <a:ext cx="1244066" cy="1098092"/>
          </a:xfrm>
          <a:prstGeom prst="diamond">
            <a:avLst/>
          </a:prstGeom>
          <a:solidFill>
            <a:srgbClr val="EFF0FA"/>
          </a:solidFill>
          <a:ln>
            <a:solidFill>
              <a:srgbClr val="243E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860"/>
                </a:solidFill>
                <a:effectLst/>
                <a:uLnTx/>
                <a:uFillTx/>
                <a:latin typeface="Arial"/>
                <a:ea typeface="+mn-ea"/>
                <a:cs typeface="+mn-cs"/>
              </a:rPr>
              <a:t>Is there one main story that you want to narrate?</a:t>
            </a:r>
          </a:p>
        </p:txBody>
      </p:sp>
      <p:cxnSp>
        <p:nvCxnSpPr>
          <p:cNvPr id="14" name="Straight Arrow Connector 13">
            <a:extLst>
              <a:ext uri="{FF2B5EF4-FFF2-40B4-BE49-F238E27FC236}">
                <a16:creationId xmlns:a16="http://schemas.microsoft.com/office/drawing/2014/main" id="{58915DEB-03B3-2045-A084-C0AD14E4108E}"/>
              </a:ext>
            </a:extLst>
          </p:cNvPr>
          <p:cNvCxnSpPr>
            <a:cxnSpLocks/>
          </p:cNvCxnSpPr>
          <p:nvPr/>
        </p:nvCxnSpPr>
        <p:spPr>
          <a:xfrm flipH="1">
            <a:off x="1113769" y="2819400"/>
            <a:ext cx="800102" cy="0"/>
          </a:xfrm>
          <a:prstGeom prst="straightConnector1">
            <a:avLst/>
          </a:prstGeom>
          <a:ln>
            <a:solidFill>
              <a:srgbClr val="00186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9C9FCB35-C8DE-B142-A4C8-1DFA3AF7DB3D}"/>
              </a:ext>
            </a:extLst>
          </p:cNvPr>
          <p:cNvSpPr/>
          <p:nvPr/>
        </p:nvSpPr>
        <p:spPr>
          <a:xfrm>
            <a:off x="222907" y="2475072"/>
            <a:ext cx="890861" cy="685800"/>
          </a:xfrm>
          <a:prstGeom prst="roundRect">
            <a:avLst/>
          </a:prstGeom>
          <a:solidFill>
            <a:srgbClr val="522E90"/>
          </a:solidFill>
          <a:ln>
            <a:solidFill>
              <a:srgbClr val="D6D4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Static Slides</a:t>
            </a:r>
          </a:p>
        </p:txBody>
      </p:sp>
      <p:sp>
        <p:nvSpPr>
          <p:cNvPr id="17" name="Rounded Rectangle 16">
            <a:hlinkClick r:id="rId3" action="ppaction://hlinksldjump"/>
            <a:extLst>
              <a:ext uri="{FF2B5EF4-FFF2-40B4-BE49-F238E27FC236}">
                <a16:creationId xmlns:a16="http://schemas.microsoft.com/office/drawing/2014/main" id="{22C3071F-9000-5546-A755-0DD1221130E4}"/>
              </a:ext>
            </a:extLst>
          </p:cNvPr>
          <p:cNvSpPr/>
          <p:nvPr/>
        </p:nvSpPr>
        <p:spPr>
          <a:xfrm>
            <a:off x="1947023" y="3810000"/>
            <a:ext cx="1198418" cy="685800"/>
          </a:xfrm>
          <a:prstGeom prst="roundRect">
            <a:avLst/>
          </a:prstGeom>
          <a:solidFill>
            <a:srgbClr val="6F006C"/>
          </a:solidFill>
          <a:ln>
            <a:solidFill>
              <a:srgbClr val="D6D4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Interactive Slides</a:t>
            </a:r>
          </a:p>
        </p:txBody>
      </p:sp>
      <p:sp>
        <p:nvSpPr>
          <p:cNvPr id="19" name="TextBox 18">
            <a:extLst>
              <a:ext uri="{FF2B5EF4-FFF2-40B4-BE49-F238E27FC236}">
                <a16:creationId xmlns:a16="http://schemas.microsoft.com/office/drawing/2014/main" id="{0660D5B0-86FC-944D-8367-FAFD758C51CA}"/>
              </a:ext>
            </a:extLst>
          </p:cNvPr>
          <p:cNvSpPr txBox="1"/>
          <p:nvPr/>
        </p:nvSpPr>
        <p:spPr>
          <a:xfrm>
            <a:off x="1363878" y="2590800"/>
            <a:ext cx="40427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Yes</a:t>
            </a:r>
          </a:p>
        </p:txBody>
      </p:sp>
      <p:cxnSp>
        <p:nvCxnSpPr>
          <p:cNvPr id="20" name="Straight Arrow Connector 19">
            <a:extLst>
              <a:ext uri="{FF2B5EF4-FFF2-40B4-BE49-F238E27FC236}">
                <a16:creationId xmlns:a16="http://schemas.microsoft.com/office/drawing/2014/main" id="{A37005EB-E5D6-F340-9EA4-D7204E1EE518}"/>
              </a:ext>
            </a:extLst>
          </p:cNvPr>
          <p:cNvCxnSpPr>
            <a:cxnSpLocks/>
          </p:cNvCxnSpPr>
          <p:nvPr/>
        </p:nvCxnSpPr>
        <p:spPr>
          <a:xfrm>
            <a:off x="2546232" y="3368442"/>
            <a:ext cx="0" cy="422592"/>
          </a:xfrm>
          <a:prstGeom prst="straightConnector1">
            <a:avLst/>
          </a:prstGeom>
          <a:ln>
            <a:solidFill>
              <a:srgbClr val="00186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6B913F-FB87-204E-99F0-A89394224A52}"/>
              </a:ext>
            </a:extLst>
          </p:cNvPr>
          <p:cNvSpPr txBox="1"/>
          <p:nvPr/>
        </p:nvSpPr>
        <p:spPr>
          <a:xfrm>
            <a:off x="2546232" y="3296989"/>
            <a:ext cx="14318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No, it will be based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audience questions</a:t>
            </a:r>
          </a:p>
        </p:txBody>
      </p:sp>
      <p:cxnSp>
        <p:nvCxnSpPr>
          <p:cNvPr id="22" name="Straight Arrow Connector 21">
            <a:extLst>
              <a:ext uri="{FF2B5EF4-FFF2-40B4-BE49-F238E27FC236}">
                <a16:creationId xmlns:a16="http://schemas.microsoft.com/office/drawing/2014/main" id="{758ADF22-3A88-9D40-A5DF-D89B28899268}"/>
              </a:ext>
            </a:extLst>
          </p:cNvPr>
          <p:cNvCxnSpPr>
            <a:cxnSpLocks/>
          </p:cNvCxnSpPr>
          <p:nvPr/>
        </p:nvCxnSpPr>
        <p:spPr>
          <a:xfrm>
            <a:off x="5410200" y="2817972"/>
            <a:ext cx="1083482" cy="0"/>
          </a:xfrm>
          <a:prstGeom prst="straightConnector1">
            <a:avLst/>
          </a:prstGeom>
          <a:ln>
            <a:solidFill>
              <a:srgbClr val="001860"/>
            </a:solidFill>
            <a:tailEnd type="triangle"/>
          </a:ln>
        </p:spPr>
        <p:style>
          <a:lnRef idx="1">
            <a:schemeClr val="accent1"/>
          </a:lnRef>
          <a:fillRef idx="0">
            <a:schemeClr val="accent1"/>
          </a:fillRef>
          <a:effectRef idx="0">
            <a:schemeClr val="accent1"/>
          </a:effectRef>
          <a:fontRef idx="minor">
            <a:schemeClr val="tx1"/>
          </a:fontRef>
        </p:style>
      </p:cxnSp>
      <p:sp>
        <p:nvSpPr>
          <p:cNvPr id="26" name="Diamond 25">
            <a:extLst>
              <a:ext uri="{FF2B5EF4-FFF2-40B4-BE49-F238E27FC236}">
                <a16:creationId xmlns:a16="http://schemas.microsoft.com/office/drawing/2014/main" id="{A823AED3-0C70-364D-BB05-94664F40F74C}"/>
              </a:ext>
            </a:extLst>
          </p:cNvPr>
          <p:cNvSpPr/>
          <p:nvPr/>
        </p:nvSpPr>
        <p:spPr>
          <a:xfrm>
            <a:off x="6499035" y="2267645"/>
            <a:ext cx="1244066" cy="1098085"/>
          </a:xfrm>
          <a:prstGeom prst="diamond">
            <a:avLst/>
          </a:prstGeom>
          <a:solidFill>
            <a:srgbClr val="EFF0FA"/>
          </a:solidFill>
          <a:ln>
            <a:solidFill>
              <a:srgbClr val="243E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860"/>
                </a:solidFill>
                <a:effectLst/>
                <a:uLnTx/>
                <a:uFillTx/>
                <a:latin typeface="Arial"/>
                <a:ea typeface="+mn-ea"/>
                <a:cs typeface="+mn-cs"/>
              </a:rPr>
              <a:t>Will the audience need to interact?</a:t>
            </a:r>
          </a:p>
        </p:txBody>
      </p:sp>
      <p:cxnSp>
        <p:nvCxnSpPr>
          <p:cNvPr id="34" name="Straight Arrow Connector 33">
            <a:extLst>
              <a:ext uri="{FF2B5EF4-FFF2-40B4-BE49-F238E27FC236}">
                <a16:creationId xmlns:a16="http://schemas.microsoft.com/office/drawing/2014/main" id="{C5F0589A-CC35-6042-ADF3-7C304D8E61A7}"/>
              </a:ext>
            </a:extLst>
          </p:cNvPr>
          <p:cNvCxnSpPr>
            <a:cxnSpLocks/>
          </p:cNvCxnSpPr>
          <p:nvPr/>
        </p:nvCxnSpPr>
        <p:spPr>
          <a:xfrm>
            <a:off x="7751433" y="2819400"/>
            <a:ext cx="1075411" cy="0"/>
          </a:xfrm>
          <a:prstGeom prst="straightConnector1">
            <a:avLst/>
          </a:prstGeom>
          <a:ln>
            <a:solidFill>
              <a:srgbClr val="001860"/>
            </a:solidFill>
            <a:tailEnd type="triangle"/>
          </a:ln>
        </p:spPr>
        <p:style>
          <a:lnRef idx="1">
            <a:schemeClr val="accent1"/>
          </a:lnRef>
          <a:fillRef idx="0">
            <a:schemeClr val="accent1"/>
          </a:fillRef>
          <a:effectRef idx="0">
            <a:schemeClr val="accent1"/>
          </a:effectRef>
          <a:fontRef idx="minor">
            <a:schemeClr val="tx1"/>
          </a:fontRef>
        </p:style>
      </p:cxnSp>
      <p:sp>
        <p:nvSpPr>
          <p:cNvPr id="42" name="Diamond 41">
            <a:extLst>
              <a:ext uri="{FF2B5EF4-FFF2-40B4-BE49-F238E27FC236}">
                <a16:creationId xmlns:a16="http://schemas.microsoft.com/office/drawing/2014/main" id="{B5CE2DFA-2D38-5D49-9CB1-71DCF512FCAF}"/>
              </a:ext>
            </a:extLst>
          </p:cNvPr>
          <p:cNvSpPr/>
          <p:nvPr/>
        </p:nvSpPr>
        <p:spPr>
          <a:xfrm>
            <a:off x="8826844" y="2270358"/>
            <a:ext cx="1244066" cy="1098084"/>
          </a:xfrm>
          <a:prstGeom prst="diamond">
            <a:avLst/>
          </a:prstGeom>
          <a:solidFill>
            <a:srgbClr val="EFF0FA"/>
          </a:solidFill>
          <a:ln>
            <a:solidFill>
              <a:srgbClr val="243E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860"/>
                </a:solidFill>
                <a:effectLst/>
                <a:uLnTx/>
                <a:uFillTx/>
                <a:latin typeface="Arial"/>
                <a:ea typeface="+mn-ea"/>
                <a:cs typeface="+mn-cs"/>
              </a:rPr>
              <a:t>Seen on digital devices or printed?</a:t>
            </a:r>
          </a:p>
        </p:txBody>
      </p:sp>
      <p:cxnSp>
        <p:nvCxnSpPr>
          <p:cNvPr id="44" name="Straight Arrow Connector 43">
            <a:extLst>
              <a:ext uri="{FF2B5EF4-FFF2-40B4-BE49-F238E27FC236}">
                <a16:creationId xmlns:a16="http://schemas.microsoft.com/office/drawing/2014/main" id="{6247558C-E3BB-9E46-B6F4-EC8C651E8F8E}"/>
              </a:ext>
            </a:extLst>
          </p:cNvPr>
          <p:cNvCxnSpPr>
            <a:cxnSpLocks/>
          </p:cNvCxnSpPr>
          <p:nvPr/>
        </p:nvCxnSpPr>
        <p:spPr>
          <a:xfrm>
            <a:off x="10049789" y="2819400"/>
            <a:ext cx="770611" cy="0"/>
          </a:xfrm>
          <a:prstGeom prst="straightConnector1">
            <a:avLst/>
          </a:prstGeom>
          <a:ln>
            <a:solidFill>
              <a:srgbClr val="001860"/>
            </a:solidFill>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hlinkClick r:id="rId4" action="ppaction://hlinksldjump"/>
            <a:extLst>
              <a:ext uri="{FF2B5EF4-FFF2-40B4-BE49-F238E27FC236}">
                <a16:creationId xmlns:a16="http://schemas.microsoft.com/office/drawing/2014/main" id="{5B166860-6DD8-FC4A-B73C-A7273B68C9DD}"/>
              </a:ext>
            </a:extLst>
          </p:cNvPr>
          <p:cNvSpPr/>
          <p:nvPr/>
        </p:nvSpPr>
        <p:spPr>
          <a:xfrm>
            <a:off x="10827845" y="2475072"/>
            <a:ext cx="1120315" cy="685800"/>
          </a:xfrm>
          <a:prstGeom prst="roundRect">
            <a:avLst/>
          </a:prstGeom>
          <a:solidFill>
            <a:srgbClr val="FD8A93"/>
          </a:solidFill>
          <a:ln>
            <a:solidFill>
              <a:srgbClr val="D6D4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Videos/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Infographics</a:t>
            </a:r>
          </a:p>
        </p:txBody>
      </p:sp>
      <p:sp>
        <p:nvSpPr>
          <p:cNvPr id="52" name="Diamond 51">
            <a:extLst>
              <a:ext uri="{FF2B5EF4-FFF2-40B4-BE49-F238E27FC236}">
                <a16:creationId xmlns:a16="http://schemas.microsoft.com/office/drawing/2014/main" id="{E939D38F-A5C8-484C-96B3-60115BFC6F08}"/>
              </a:ext>
            </a:extLst>
          </p:cNvPr>
          <p:cNvSpPr/>
          <p:nvPr/>
        </p:nvSpPr>
        <p:spPr>
          <a:xfrm>
            <a:off x="6464567" y="3946754"/>
            <a:ext cx="1244066" cy="1098092"/>
          </a:xfrm>
          <a:prstGeom prst="diamond">
            <a:avLst/>
          </a:prstGeom>
          <a:solidFill>
            <a:srgbClr val="EFF0FA"/>
          </a:solidFill>
          <a:ln>
            <a:solidFill>
              <a:srgbClr val="243E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860"/>
                </a:solidFill>
                <a:effectLst/>
                <a:uLnTx/>
                <a:uFillTx/>
                <a:latin typeface="Arial"/>
                <a:ea typeface="+mn-ea"/>
                <a:cs typeface="+mn-cs"/>
              </a:rPr>
              <a:t>Is there one main story that you want to narrate?</a:t>
            </a:r>
          </a:p>
        </p:txBody>
      </p:sp>
      <p:cxnSp>
        <p:nvCxnSpPr>
          <p:cNvPr id="53" name="Straight Arrow Connector 52">
            <a:extLst>
              <a:ext uri="{FF2B5EF4-FFF2-40B4-BE49-F238E27FC236}">
                <a16:creationId xmlns:a16="http://schemas.microsoft.com/office/drawing/2014/main" id="{EDD8FE02-C9A8-E346-85E0-49B888A13068}"/>
              </a:ext>
            </a:extLst>
          </p:cNvPr>
          <p:cNvCxnSpPr>
            <a:cxnSpLocks/>
            <a:endCxn id="52" idx="0"/>
          </p:cNvCxnSpPr>
          <p:nvPr/>
        </p:nvCxnSpPr>
        <p:spPr>
          <a:xfrm>
            <a:off x="7086600" y="3335305"/>
            <a:ext cx="0" cy="611449"/>
          </a:xfrm>
          <a:prstGeom prst="straightConnector1">
            <a:avLst/>
          </a:prstGeom>
          <a:ln>
            <a:solidFill>
              <a:srgbClr val="00186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46711039-38E6-4C47-866E-F43BB4A8CEB6}"/>
              </a:ext>
            </a:extLst>
          </p:cNvPr>
          <p:cNvSpPr txBox="1"/>
          <p:nvPr/>
        </p:nvSpPr>
        <p:spPr>
          <a:xfrm>
            <a:off x="7112825" y="3422820"/>
            <a:ext cx="15686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Yes, audience should be able to filter or drill down</a:t>
            </a:r>
          </a:p>
        </p:txBody>
      </p:sp>
      <p:sp>
        <p:nvSpPr>
          <p:cNvPr id="56" name="Rounded Rectangle 55">
            <a:hlinkClick r:id="rId5" action="ppaction://hlinksldjump"/>
            <a:extLst>
              <a:ext uri="{FF2B5EF4-FFF2-40B4-BE49-F238E27FC236}">
                <a16:creationId xmlns:a16="http://schemas.microsoft.com/office/drawing/2014/main" id="{D2C1C039-0DB4-7645-A99A-604A066C7BE7}"/>
              </a:ext>
            </a:extLst>
          </p:cNvPr>
          <p:cNvSpPr/>
          <p:nvPr/>
        </p:nvSpPr>
        <p:spPr>
          <a:xfrm>
            <a:off x="4364182" y="4189348"/>
            <a:ext cx="1198418" cy="612904"/>
          </a:xfrm>
          <a:prstGeom prst="roundRect">
            <a:avLst/>
          </a:prstGeom>
          <a:solidFill>
            <a:srgbClr val="88409D"/>
          </a:solidFill>
          <a:ln>
            <a:solidFill>
              <a:srgbClr val="D6D4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rial"/>
                <a:ea typeface="+mn-ea"/>
                <a:cs typeface="+mn-cs"/>
              </a:rPr>
              <a:t>Scrollytelling</a:t>
            </a:r>
            <a:endParaRPr kumimoji="0" lang="en-US" sz="12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57" name="Straight Arrow Connector 56">
            <a:extLst>
              <a:ext uri="{FF2B5EF4-FFF2-40B4-BE49-F238E27FC236}">
                <a16:creationId xmlns:a16="http://schemas.microsoft.com/office/drawing/2014/main" id="{8CF7277B-CA7E-024E-9DBF-DFEFE5261331}"/>
              </a:ext>
            </a:extLst>
          </p:cNvPr>
          <p:cNvCxnSpPr>
            <a:cxnSpLocks/>
          </p:cNvCxnSpPr>
          <p:nvPr/>
        </p:nvCxnSpPr>
        <p:spPr>
          <a:xfrm flipH="1">
            <a:off x="5543793" y="4495800"/>
            <a:ext cx="933207" cy="0"/>
          </a:xfrm>
          <a:prstGeom prst="straightConnector1">
            <a:avLst/>
          </a:prstGeom>
          <a:ln>
            <a:solidFill>
              <a:srgbClr val="00186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57898D5-A510-1D49-B76C-1B2BCA5F5FAD}"/>
              </a:ext>
            </a:extLst>
          </p:cNvPr>
          <p:cNvSpPr txBox="1"/>
          <p:nvPr/>
        </p:nvSpPr>
        <p:spPr>
          <a:xfrm>
            <a:off x="5624741" y="3941802"/>
            <a:ext cx="928459"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Yes, there is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one main narrative</a:t>
            </a:r>
          </a:p>
        </p:txBody>
      </p:sp>
      <p:sp>
        <p:nvSpPr>
          <p:cNvPr id="59" name="Rounded Rectangle 58">
            <a:hlinkClick r:id="rId6" action="ppaction://hlinksldjump"/>
            <a:extLst>
              <a:ext uri="{FF2B5EF4-FFF2-40B4-BE49-F238E27FC236}">
                <a16:creationId xmlns:a16="http://schemas.microsoft.com/office/drawing/2014/main" id="{691580D3-9CF9-5146-B473-0D44E283F7DE}"/>
              </a:ext>
            </a:extLst>
          </p:cNvPr>
          <p:cNvSpPr/>
          <p:nvPr/>
        </p:nvSpPr>
        <p:spPr>
          <a:xfrm>
            <a:off x="6513616" y="5635496"/>
            <a:ext cx="1198418" cy="612904"/>
          </a:xfrm>
          <a:prstGeom prst="roundRect">
            <a:avLst/>
          </a:prstGeom>
          <a:solidFill>
            <a:srgbClr val="8B6BB2"/>
          </a:solidFill>
          <a:ln>
            <a:solidFill>
              <a:srgbClr val="D6D4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Interactive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Dashboard</a:t>
            </a:r>
          </a:p>
        </p:txBody>
      </p:sp>
      <p:cxnSp>
        <p:nvCxnSpPr>
          <p:cNvPr id="60" name="Straight Arrow Connector 59">
            <a:extLst>
              <a:ext uri="{FF2B5EF4-FFF2-40B4-BE49-F238E27FC236}">
                <a16:creationId xmlns:a16="http://schemas.microsoft.com/office/drawing/2014/main" id="{062D1CEE-AA13-F747-9EB6-023A28DB70D2}"/>
              </a:ext>
            </a:extLst>
          </p:cNvPr>
          <p:cNvCxnSpPr>
            <a:cxnSpLocks/>
          </p:cNvCxnSpPr>
          <p:nvPr/>
        </p:nvCxnSpPr>
        <p:spPr>
          <a:xfrm>
            <a:off x="7086600" y="5029200"/>
            <a:ext cx="0" cy="611449"/>
          </a:xfrm>
          <a:prstGeom prst="straightConnector1">
            <a:avLst/>
          </a:prstGeom>
          <a:ln>
            <a:solidFill>
              <a:srgbClr val="00186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37AB1F8-1C63-5044-B6C4-28EC2CD18441}"/>
              </a:ext>
            </a:extLst>
          </p:cNvPr>
          <p:cNvSpPr txBox="1"/>
          <p:nvPr/>
        </p:nvSpPr>
        <p:spPr>
          <a:xfrm>
            <a:off x="7191707" y="5008602"/>
            <a:ext cx="1571293"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No, there are multiple stories that may change with real time data</a:t>
            </a:r>
          </a:p>
        </p:txBody>
      </p:sp>
      <p:sp>
        <p:nvSpPr>
          <p:cNvPr id="62" name="Diamond 61">
            <a:extLst>
              <a:ext uri="{FF2B5EF4-FFF2-40B4-BE49-F238E27FC236}">
                <a16:creationId xmlns:a16="http://schemas.microsoft.com/office/drawing/2014/main" id="{8E3D9686-1820-DC4F-AD61-BC5F6A7F30D8}"/>
              </a:ext>
            </a:extLst>
          </p:cNvPr>
          <p:cNvSpPr/>
          <p:nvPr/>
        </p:nvSpPr>
        <p:spPr>
          <a:xfrm>
            <a:off x="8832123" y="3964249"/>
            <a:ext cx="1244066" cy="1098092"/>
          </a:xfrm>
          <a:prstGeom prst="diamond">
            <a:avLst/>
          </a:prstGeom>
          <a:solidFill>
            <a:srgbClr val="EFF0FA"/>
          </a:solidFill>
          <a:ln>
            <a:solidFill>
              <a:srgbClr val="243E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1860"/>
                </a:solidFill>
                <a:effectLst/>
                <a:uLnTx/>
                <a:uFillTx/>
                <a:latin typeface="Arial"/>
                <a:ea typeface="+mn-ea"/>
                <a:cs typeface="+mn-cs"/>
              </a:rPr>
              <a:t>Will it be given to every audience member? </a:t>
            </a:r>
          </a:p>
        </p:txBody>
      </p:sp>
      <p:cxnSp>
        <p:nvCxnSpPr>
          <p:cNvPr id="63" name="Straight Arrow Connector 62">
            <a:extLst>
              <a:ext uri="{FF2B5EF4-FFF2-40B4-BE49-F238E27FC236}">
                <a16:creationId xmlns:a16="http://schemas.microsoft.com/office/drawing/2014/main" id="{3358D267-9AC6-2C4A-81D4-A2BA1DDF63F5}"/>
              </a:ext>
            </a:extLst>
          </p:cNvPr>
          <p:cNvCxnSpPr>
            <a:cxnSpLocks/>
            <a:endCxn id="62" idx="0"/>
          </p:cNvCxnSpPr>
          <p:nvPr/>
        </p:nvCxnSpPr>
        <p:spPr>
          <a:xfrm>
            <a:off x="9454156" y="3352800"/>
            <a:ext cx="0" cy="611449"/>
          </a:xfrm>
          <a:prstGeom prst="straightConnector1">
            <a:avLst/>
          </a:prstGeom>
          <a:ln>
            <a:solidFill>
              <a:srgbClr val="00186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0F0C461-6CE6-BE41-9F88-179C2005512C}"/>
              </a:ext>
            </a:extLst>
          </p:cNvPr>
          <p:cNvSpPr txBox="1"/>
          <p:nvPr/>
        </p:nvSpPr>
        <p:spPr>
          <a:xfrm>
            <a:off x="9480381" y="3487579"/>
            <a:ext cx="156861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Printed</a:t>
            </a:r>
          </a:p>
        </p:txBody>
      </p:sp>
      <p:sp>
        <p:nvSpPr>
          <p:cNvPr id="65" name="Rounded Rectangle 64">
            <a:extLst>
              <a:ext uri="{FF2B5EF4-FFF2-40B4-BE49-F238E27FC236}">
                <a16:creationId xmlns:a16="http://schemas.microsoft.com/office/drawing/2014/main" id="{681282D0-6E67-E34B-AA53-53751A5315CA}"/>
              </a:ext>
            </a:extLst>
          </p:cNvPr>
          <p:cNvSpPr/>
          <p:nvPr/>
        </p:nvSpPr>
        <p:spPr>
          <a:xfrm>
            <a:off x="8875816" y="5673633"/>
            <a:ext cx="1198418" cy="612904"/>
          </a:xfrm>
          <a:prstGeom prst="roundRect">
            <a:avLst/>
          </a:prstGeom>
          <a:solidFill>
            <a:srgbClr val="9F5196"/>
          </a:solidFill>
          <a:ln>
            <a:solidFill>
              <a:srgbClr val="D6D4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Report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Booklet</a:t>
            </a:r>
          </a:p>
        </p:txBody>
      </p:sp>
      <p:cxnSp>
        <p:nvCxnSpPr>
          <p:cNvPr id="66" name="Straight Arrow Connector 65">
            <a:extLst>
              <a:ext uri="{FF2B5EF4-FFF2-40B4-BE49-F238E27FC236}">
                <a16:creationId xmlns:a16="http://schemas.microsoft.com/office/drawing/2014/main" id="{08ABD23E-7693-9B42-B2FB-2E2ADF51434F}"/>
              </a:ext>
            </a:extLst>
          </p:cNvPr>
          <p:cNvCxnSpPr>
            <a:cxnSpLocks/>
          </p:cNvCxnSpPr>
          <p:nvPr/>
        </p:nvCxnSpPr>
        <p:spPr>
          <a:xfrm>
            <a:off x="9448800" y="5062184"/>
            <a:ext cx="0" cy="611449"/>
          </a:xfrm>
          <a:prstGeom prst="straightConnector1">
            <a:avLst/>
          </a:prstGeom>
          <a:ln>
            <a:solidFill>
              <a:srgbClr val="00186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37248F5-8CFA-1E40-B8DC-7DB926D73FE9}"/>
              </a:ext>
            </a:extLst>
          </p:cNvPr>
          <p:cNvSpPr txBox="1"/>
          <p:nvPr/>
        </p:nvSpPr>
        <p:spPr>
          <a:xfrm>
            <a:off x="9448800" y="5086290"/>
            <a:ext cx="157129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lumMod val="65000"/>
                    <a:lumOff val="35000"/>
                  </a:prstClr>
                </a:solidFill>
                <a:effectLst/>
                <a:uLnTx/>
                <a:uFillTx/>
                <a:latin typeface="Arial"/>
                <a:ea typeface="+mn-ea"/>
                <a:cs typeface="+mn-cs"/>
              </a:rPr>
              <a:t>It will be given to every individual</a:t>
            </a:r>
          </a:p>
        </p:txBody>
      </p:sp>
      <p:cxnSp>
        <p:nvCxnSpPr>
          <p:cNvPr id="68" name="Straight Arrow Connector 67">
            <a:extLst>
              <a:ext uri="{FF2B5EF4-FFF2-40B4-BE49-F238E27FC236}">
                <a16:creationId xmlns:a16="http://schemas.microsoft.com/office/drawing/2014/main" id="{666E3AFB-A180-2C4D-9233-0B4E216B36E8}"/>
              </a:ext>
            </a:extLst>
          </p:cNvPr>
          <p:cNvCxnSpPr>
            <a:cxnSpLocks/>
          </p:cNvCxnSpPr>
          <p:nvPr/>
        </p:nvCxnSpPr>
        <p:spPr>
          <a:xfrm>
            <a:off x="10037433" y="4495800"/>
            <a:ext cx="770611" cy="0"/>
          </a:xfrm>
          <a:prstGeom prst="straightConnector1">
            <a:avLst/>
          </a:prstGeom>
          <a:ln>
            <a:solidFill>
              <a:srgbClr val="001860"/>
            </a:solidFill>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a16="http://schemas.microsoft.com/office/drawing/2014/main" id="{F405E002-5ECC-8F43-B212-1AEE87944481}"/>
              </a:ext>
            </a:extLst>
          </p:cNvPr>
          <p:cNvSpPr/>
          <p:nvPr/>
        </p:nvSpPr>
        <p:spPr>
          <a:xfrm>
            <a:off x="10815489" y="4151472"/>
            <a:ext cx="1120315" cy="685800"/>
          </a:xfrm>
          <a:prstGeom prst="roundRect">
            <a:avLst/>
          </a:prstGeom>
          <a:solidFill>
            <a:srgbClr val="D45086"/>
          </a:solidFill>
          <a:ln>
            <a:solidFill>
              <a:srgbClr val="D6D4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Posters</a:t>
            </a:r>
          </a:p>
        </p:txBody>
      </p:sp>
    </p:spTree>
    <p:extLst>
      <p:ext uri="{BB962C8B-B14F-4D97-AF65-F5344CB8AC3E}">
        <p14:creationId xmlns:p14="http://schemas.microsoft.com/office/powerpoint/2010/main" val="343508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7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18" grpId="0"/>
      <p:bldP spid="45" grpId="0"/>
      <p:bldP spid="35" grpId="0"/>
      <p:bldP spid="23" grpId="0"/>
      <p:bldP spid="5" grpId="0" animBg="1"/>
      <p:bldP spid="11" grpId="0" animBg="1"/>
      <p:bldP spid="16" grpId="0" animBg="1"/>
      <p:bldP spid="17" grpId="0" animBg="1"/>
      <p:bldP spid="19" grpId="0"/>
      <p:bldP spid="21" grpId="0"/>
      <p:bldP spid="26" grpId="0" animBg="1"/>
      <p:bldP spid="42" grpId="0" animBg="1"/>
      <p:bldP spid="51" grpId="0" animBg="1"/>
      <p:bldP spid="52" grpId="0" animBg="1"/>
      <p:bldP spid="54" grpId="0"/>
      <p:bldP spid="56" grpId="0" animBg="1"/>
      <p:bldP spid="58" grpId="0"/>
      <p:bldP spid="59" grpId="0" animBg="1"/>
      <p:bldP spid="61" grpId="0"/>
      <p:bldP spid="62" grpId="0" animBg="1"/>
      <p:bldP spid="64" grpId="0"/>
      <p:bldP spid="65" grpId="0" animBg="1"/>
      <p:bldP spid="67" grpId="0"/>
      <p:bldP spid="7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A99F-3F50-C94B-99D9-10F5899AB0D5}"/>
              </a:ext>
            </a:extLst>
          </p:cNvPr>
          <p:cNvSpPr>
            <a:spLocks noGrp="1"/>
          </p:cNvSpPr>
          <p:nvPr>
            <p:ph type="title"/>
          </p:nvPr>
        </p:nvSpPr>
        <p:spPr/>
        <p:txBody>
          <a:bodyPr/>
          <a:lstStyle/>
          <a:p>
            <a:r>
              <a:rPr lang="en-US" dirty="0"/>
              <a:t>Here’s a fun quiz</a:t>
            </a:r>
          </a:p>
        </p:txBody>
      </p:sp>
      <p:sp>
        <p:nvSpPr>
          <p:cNvPr id="4" name="Slide Number Placeholder 3">
            <a:extLst>
              <a:ext uri="{FF2B5EF4-FFF2-40B4-BE49-F238E27FC236}">
                <a16:creationId xmlns:a16="http://schemas.microsoft.com/office/drawing/2014/main" id="{131314B2-0F9C-9340-B447-74FEC5844BC3}"/>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245932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21A94-C16D-AA4F-8E60-06612AF7AD91}"/>
              </a:ext>
            </a:extLst>
          </p:cNvPr>
          <p:cNvSpPr>
            <a:spLocks noGrp="1"/>
          </p:cNvSpPr>
          <p:nvPr>
            <p:ph type="title"/>
          </p:nvPr>
        </p:nvSpPr>
        <p:spPr/>
        <p:txBody>
          <a:bodyPr/>
          <a:lstStyle/>
          <a:p>
            <a:r>
              <a:rPr lang="en-US" dirty="0"/>
              <a:t>Human memory is continuously capturing &amp; forgetting information</a:t>
            </a:r>
          </a:p>
        </p:txBody>
      </p:sp>
      <p:sp>
        <p:nvSpPr>
          <p:cNvPr id="4" name="Slide Number Placeholder 3">
            <a:extLst>
              <a:ext uri="{FF2B5EF4-FFF2-40B4-BE49-F238E27FC236}">
                <a16:creationId xmlns:a16="http://schemas.microsoft.com/office/drawing/2014/main" id="{FBD2AB5A-1819-9943-8E36-1C05001B287C}"/>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4AF4AC43-49D0-7B41-9752-9DC0604BDBBD}"/>
              </a:ext>
            </a:extLst>
          </p:cNvPr>
          <p:cNvSpPr>
            <a:spLocks noGrp="1"/>
          </p:cNvSpPr>
          <p:nvPr>
            <p:ph type="body" sz="quarter" idx="20"/>
          </p:nvPr>
        </p:nvSpPr>
        <p:spPr/>
        <p:txBody>
          <a:bodyPr/>
          <a:lstStyle/>
          <a:p>
            <a:endParaRPr lang="en-US"/>
          </a:p>
        </p:txBody>
      </p:sp>
      <p:sp>
        <p:nvSpPr>
          <p:cNvPr id="6" name="Rectangle 5">
            <a:extLst>
              <a:ext uri="{FF2B5EF4-FFF2-40B4-BE49-F238E27FC236}">
                <a16:creationId xmlns:a16="http://schemas.microsoft.com/office/drawing/2014/main" id="{C6730CE0-6271-0849-8070-FBA4D465AD2D}"/>
              </a:ext>
            </a:extLst>
          </p:cNvPr>
          <p:cNvSpPr/>
          <p:nvPr/>
        </p:nvSpPr>
        <p:spPr>
          <a:xfrm>
            <a:off x="2050576" y="1297516"/>
            <a:ext cx="2057400" cy="979714"/>
          </a:xfrm>
          <a:prstGeom prst="rect">
            <a:avLst/>
          </a:prstGeom>
          <a:solidFill>
            <a:srgbClr val="7848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4D20843C-6015-9A4C-87CD-883F16BAF52D}"/>
              </a:ext>
            </a:extLst>
          </p:cNvPr>
          <p:cNvSpPr txBox="1"/>
          <p:nvPr/>
        </p:nvSpPr>
        <p:spPr>
          <a:xfrm>
            <a:off x="2805855" y="1493255"/>
            <a:ext cx="17948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Iconic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Memory</a:t>
            </a:r>
          </a:p>
        </p:txBody>
      </p:sp>
      <p:pic>
        <p:nvPicPr>
          <p:cNvPr id="8" name="Picture 7">
            <a:extLst>
              <a:ext uri="{FF2B5EF4-FFF2-40B4-BE49-F238E27FC236}">
                <a16:creationId xmlns:a16="http://schemas.microsoft.com/office/drawing/2014/main" id="{EB173ADC-6BA0-2941-A014-C8B0F767EE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32221" y="1591229"/>
            <a:ext cx="685800" cy="433503"/>
          </a:xfrm>
          <a:prstGeom prst="rect">
            <a:avLst/>
          </a:prstGeom>
        </p:spPr>
      </p:pic>
      <p:sp>
        <p:nvSpPr>
          <p:cNvPr id="9" name="Rectangle 8">
            <a:extLst>
              <a:ext uri="{FF2B5EF4-FFF2-40B4-BE49-F238E27FC236}">
                <a16:creationId xmlns:a16="http://schemas.microsoft.com/office/drawing/2014/main" id="{CA234A41-8427-A645-8654-83045508324A}"/>
              </a:ext>
            </a:extLst>
          </p:cNvPr>
          <p:cNvSpPr/>
          <p:nvPr/>
        </p:nvSpPr>
        <p:spPr>
          <a:xfrm>
            <a:off x="5093497" y="1320475"/>
            <a:ext cx="2057400" cy="979714"/>
          </a:xfrm>
          <a:prstGeom prst="rect">
            <a:avLst/>
          </a:prstGeom>
          <a:solidFill>
            <a:srgbClr val="159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59770F14-8FDE-554B-92D0-B90284EDF402}"/>
              </a:ext>
            </a:extLst>
          </p:cNvPr>
          <p:cNvSpPr txBox="1"/>
          <p:nvPr/>
        </p:nvSpPr>
        <p:spPr>
          <a:xfrm>
            <a:off x="5823321" y="1547544"/>
            <a:ext cx="119114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Working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Memory</a:t>
            </a:r>
          </a:p>
        </p:txBody>
      </p:sp>
      <p:pic>
        <p:nvPicPr>
          <p:cNvPr id="11" name="Picture 10">
            <a:extLst>
              <a:ext uri="{FF2B5EF4-FFF2-40B4-BE49-F238E27FC236}">
                <a16:creationId xmlns:a16="http://schemas.microsoft.com/office/drawing/2014/main" id="{963BC7D3-F01D-404A-84B4-0F445D45C2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92741" y="1486628"/>
            <a:ext cx="630580" cy="747354"/>
          </a:xfrm>
          <a:prstGeom prst="rect">
            <a:avLst/>
          </a:prstGeom>
        </p:spPr>
      </p:pic>
      <p:sp>
        <p:nvSpPr>
          <p:cNvPr id="12" name="Rectangle 11">
            <a:extLst>
              <a:ext uri="{FF2B5EF4-FFF2-40B4-BE49-F238E27FC236}">
                <a16:creationId xmlns:a16="http://schemas.microsoft.com/office/drawing/2014/main" id="{A4209814-4EC3-5741-A0BA-63E662B4F123}"/>
              </a:ext>
            </a:extLst>
          </p:cNvPr>
          <p:cNvSpPr/>
          <p:nvPr/>
        </p:nvSpPr>
        <p:spPr>
          <a:xfrm>
            <a:off x="8136418" y="1320475"/>
            <a:ext cx="2057400" cy="979714"/>
          </a:xfrm>
          <a:prstGeom prst="rect">
            <a:avLst/>
          </a:prstGeom>
          <a:solidFill>
            <a:srgbClr val="8AB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TextBox 12">
            <a:extLst>
              <a:ext uri="{FF2B5EF4-FFF2-40B4-BE49-F238E27FC236}">
                <a16:creationId xmlns:a16="http://schemas.microsoft.com/office/drawing/2014/main" id="{994A1458-8132-8F49-87AF-502C9DED3E0E}"/>
              </a:ext>
            </a:extLst>
          </p:cNvPr>
          <p:cNvSpPr txBox="1"/>
          <p:nvPr/>
        </p:nvSpPr>
        <p:spPr>
          <a:xfrm>
            <a:off x="8904939" y="1529247"/>
            <a:ext cx="13583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Long-term Memory</a:t>
            </a:r>
          </a:p>
        </p:txBody>
      </p:sp>
      <p:sp>
        <p:nvSpPr>
          <p:cNvPr id="14" name="Right Arrow 13">
            <a:extLst>
              <a:ext uri="{FF2B5EF4-FFF2-40B4-BE49-F238E27FC236}">
                <a16:creationId xmlns:a16="http://schemas.microsoft.com/office/drawing/2014/main" id="{A18C1461-DC09-B24C-A78C-400FD17945D2}"/>
              </a:ext>
            </a:extLst>
          </p:cNvPr>
          <p:cNvSpPr/>
          <p:nvPr/>
        </p:nvSpPr>
        <p:spPr>
          <a:xfrm>
            <a:off x="4227447" y="1534346"/>
            <a:ext cx="761635" cy="428496"/>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 name="Right Arrow 14">
            <a:extLst>
              <a:ext uri="{FF2B5EF4-FFF2-40B4-BE49-F238E27FC236}">
                <a16:creationId xmlns:a16="http://schemas.microsoft.com/office/drawing/2014/main" id="{5B0A5935-5D3C-1642-8F6F-D029EE4280A3}"/>
              </a:ext>
            </a:extLst>
          </p:cNvPr>
          <p:cNvSpPr/>
          <p:nvPr/>
        </p:nvSpPr>
        <p:spPr>
          <a:xfrm>
            <a:off x="7255312" y="1602172"/>
            <a:ext cx="811628" cy="428496"/>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TextBox 15">
            <a:extLst>
              <a:ext uri="{FF2B5EF4-FFF2-40B4-BE49-F238E27FC236}">
                <a16:creationId xmlns:a16="http://schemas.microsoft.com/office/drawing/2014/main" id="{4197BEA8-3EAB-A743-B3D7-7CBC1599F8F0}"/>
              </a:ext>
            </a:extLst>
          </p:cNvPr>
          <p:cNvSpPr txBox="1"/>
          <p:nvPr/>
        </p:nvSpPr>
        <p:spPr>
          <a:xfrm>
            <a:off x="4136811" y="1297516"/>
            <a:ext cx="82025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Attention</a:t>
            </a:r>
          </a:p>
        </p:txBody>
      </p:sp>
      <p:sp>
        <p:nvSpPr>
          <p:cNvPr id="17" name="TextBox 16">
            <a:extLst>
              <a:ext uri="{FF2B5EF4-FFF2-40B4-BE49-F238E27FC236}">
                <a16:creationId xmlns:a16="http://schemas.microsoft.com/office/drawing/2014/main" id="{AE3ACFA9-2695-1F44-9DCB-354EDDD1F68A}"/>
              </a:ext>
            </a:extLst>
          </p:cNvPr>
          <p:cNvSpPr txBox="1"/>
          <p:nvPr/>
        </p:nvSpPr>
        <p:spPr>
          <a:xfrm>
            <a:off x="7181766" y="2431210"/>
            <a:ext cx="82025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Retrieval</a:t>
            </a:r>
          </a:p>
        </p:txBody>
      </p:sp>
      <p:pic>
        <p:nvPicPr>
          <p:cNvPr id="18" name="Picture 17">
            <a:extLst>
              <a:ext uri="{FF2B5EF4-FFF2-40B4-BE49-F238E27FC236}">
                <a16:creationId xmlns:a16="http://schemas.microsoft.com/office/drawing/2014/main" id="{90811918-DD43-3C43-B671-A922F92172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32209" y="1443086"/>
            <a:ext cx="630000" cy="746667"/>
          </a:xfrm>
          <a:prstGeom prst="rect">
            <a:avLst/>
          </a:prstGeom>
        </p:spPr>
      </p:pic>
      <p:sp>
        <p:nvSpPr>
          <p:cNvPr id="19" name="Right Arrow 18">
            <a:extLst>
              <a:ext uri="{FF2B5EF4-FFF2-40B4-BE49-F238E27FC236}">
                <a16:creationId xmlns:a16="http://schemas.microsoft.com/office/drawing/2014/main" id="{C43E74C3-739D-AA4B-956B-EE030FAA11E0}"/>
              </a:ext>
            </a:extLst>
          </p:cNvPr>
          <p:cNvSpPr/>
          <p:nvPr/>
        </p:nvSpPr>
        <p:spPr>
          <a:xfrm>
            <a:off x="1476691" y="1534346"/>
            <a:ext cx="504509" cy="428496"/>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0" name="Picture 19">
            <a:extLst>
              <a:ext uri="{FF2B5EF4-FFF2-40B4-BE49-F238E27FC236}">
                <a16:creationId xmlns:a16="http://schemas.microsoft.com/office/drawing/2014/main" id="{7F82D986-CA2E-9F46-8DE1-AE9CB8A36B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2243506">
            <a:off x="5115424" y="962708"/>
            <a:ext cx="321287" cy="343616"/>
          </a:xfrm>
          <a:prstGeom prst="rect">
            <a:avLst/>
          </a:prstGeom>
        </p:spPr>
      </p:pic>
      <p:sp>
        <p:nvSpPr>
          <p:cNvPr id="21" name="TextBox 20">
            <a:extLst>
              <a:ext uri="{FF2B5EF4-FFF2-40B4-BE49-F238E27FC236}">
                <a16:creationId xmlns:a16="http://schemas.microsoft.com/office/drawing/2014/main" id="{119F379A-079F-4C4E-BE6B-CE23CF65A586}"/>
              </a:ext>
            </a:extLst>
          </p:cNvPr>
          <p:cNvSpPr txBox="1"/>
          <p:nvPr/>
        </p:nvSpPr>
        <p:spPr>
          <a:xfrm>
            <a:off x="5361430" y="1028893"/>
            <a:ext cx="182033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Maintenance Rehearsal</a:t>
            </a:r>
          </a:p>
        </p:txBody>
      </p:sp>
      <p:cxnSp>
        <p:nvCxnSpPr>
          <p:cNvPr id="22" name="Curved Connector 21">
            <a:extLst>
              <a:ext uri="{FF2B5EF4-FFF2-40B4-BE49-F238E27FC236}">
                <a16:creationId xmlns:a16="http://schemas.microsoft.com/office/drawing/2014/main" id="{F8AE2309-7A6E-1744-8FBB-3DD5D309B9F5}"/>
              </a:ext>
            </a:extLst>
          </p:cNvPr>
          <p:cNvCxnSpPr>
            <a:stCxn id="12" idx="2"/>
          </p:cNvCxnSpPr>
          <p:nvPr/>
        </p:nvCxnSpPr>
        <p:spPr>
          <a:xfrm rot="5400000">
            <a:off x="7689740" y="824811"/>
            <a:ext cx="12700" cy="2950756"/>
          </a:xfrm>
          <a:prstGeom prst="curvedConnector4">
            <a:avLst>
              <a:gd name="adj1" fmla="val 2957142"/>
              <a:gd name="adj2" fmla="val 99799"/>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D2C67CB-7D4E-314C-A773-35C179092DB8}"/>
              </a:ext>
            </a:extLst>
          </p:cNvPr>
          <p:cNvSpPr txBox="1"/>
          <p:nvPr/>
        </p:nvSpPr>
        <p:spPr>
          <a:xfrm>
            <a:off x="2050576" y="2693708"/>
            <a:ext cx="2034362" cy="338554"/>
          </a:xfrm>
          <a:prstGeom prst="rect">
            <a:avLst/>
          </a:prstGeom>
          <a:solidFill>
            <a:srgbClr val="784894">
              <a:alpha val="35294"/>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1-3 seconds</a:t>
            </a:r>
          </a:p>
        </p:txBody>
      </p:sp>
      <p:sp>
        <p:nvSpPr>
          <p:cNvPr id="24" name="TextBox 23">
            <a:extLst>
              <a:ext uri="{FF2B5EF4-FFF2-40B4-BE49-F238E27FC236}">
                <a16:creationId xmlns:a16="http://schemas.microsoft.com/office/drawing/2014/main" id="{A2D0B85C-F9C1-224A-AD46-7ED869C3D19B}"/>
              </a:ext>
            </a:extLst>
          </p:cNvPr>
          <p:cNvSpPr txBox="1"/>
          <p:nvPr/>
        </p:nvSpPr>
        <p:spPr>
          <a:xfrm>
            <a:off x="5091409" y="2693708"/>
            <a:ext cx="2034362" cy="338554"/>
          </a:xfrm>
          <a:prstGeom prst="rect">
            <a:avLst/>
          </a:prstGeom>
          <a:solidFill>
            <a:srgbClr val="1599C4">
              <a:alpha val="65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15- 30 seconds</a:t>
            </a:r>
          </a:p>
        </p:txBody>
      </p:sp>
      <p:sp>
        <p:nvSpPr>
          <p:cNvPr id="25" name="TextBox 24">
            <a:extLst>
              <a:ext uri="{FF2B5EF4-FFF2-40B4-BE49-F238E27FC236}">
                <a16:creationId xmlns:a16="http://schemas.microsoft.com/office/drawing/2014/main" id="{AF988AF8-3554-9E47-9C97-C653C0B3871E}"/>
              </a:ext>
            </a:extLst>
          </p:cNvPr>
          <p:cNvSpPr txBox="1"/>
          <p:nvPr/>
        </p:nvSpPr>
        <p:spPr>
          <a:xfrm>
            <a:off x="8132242" y="2693708"/>
            <a:ext cx="2061576" cy="338554"/>
          </a:xfrm>
          <a:prstGeom prst="rect">
            <a:avLst/>
          </a:prstGeom>
          <a:solidFill>
            <a:srgbClr val="8AB545">
              <a:alpha val="65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second -Lifetime</a:t>
            </a:r>
          </a:p>
        </p:txBody>
      </p:sp>
      <p:sp>
        <p:nvSpPr>
          <p:cNvPr id="26" name="TextBox 25">
            <a:extLst>
              <a:ext uri="{FF2B5EF4-FFF2-40B4-BE49-F238E27FC236}">
                <a16:creationId xmlns:a16="http://schemas.microsoft.com/office/drawing/2014/main" id="{AB7E5EE2-FC6F-5646-BD78-5C2E8C656801}"/>
              </a:ext>
            </a:extLst>
          </p:cNvPr>
          <p:cNvSpPr txBox="1"/>
          <p:nvPr/>
        </p:nvSpPr>
        <p:spPr>
          <a:xfrm>
            <a:off x="2050576" y="3124200"/>
            <a:ext cx="2034362" cy="1077218"/>
          </a:xfrm>
          <a:prstGeom prst="rect">
            <a:avLst/>
          </a:prstGeom>
          <a:solidFill>
            <a:srgbClr val="784894">
              <a:alpha val="35294"/>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Pre-attentive Processing even before we pay attention</a:t>
            </a:r>
          </a:p>
        </p:txBody>
      </p:sp>
      <p:sp>
        <p:nvSpPr>
          <p:cNvPr id="27" name="TextBox 26">
            <a:extLst>
              <a:ext uri="{FF2B5EF4-FFF2-40B4-BE49-F238E27FC236}">
                <a16:creationId xmlns:a16="http://schemas.microsoft.com/office/drawing/2014/main" id="{FBF8E6C9-54D6-B545-B85D-B5ABDCEC7BD0}"/>
              </a:ext>
            </a:extLst>
          </p:cNvPr>
          <p:cNvSpPr txBox="1"/>
          <p:nvPr/>
        </p:nvSpPr>
        <p:spPr>
          <a:xfrm>
            <a:off x="5091409" y="3124200"/>
            <a:ext cx="2034362" cy="1077218"/>
          </a:xfrm>
          <a:prstGeom prst="rect">
            <a:avLst/>
          </a:prstGeom>
          <a:solidFill>
            <a:srgbClr val="1599C4">
              <a:alpha val="65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Can hold and process between </a:t>
            </a:r>
            <a:b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5-9 chunks of information</a:t>
            </a:r>
          </a:p>
        </p:txBody>
      </p:sp>
      <p:sp>
        <p:nvSpPr>
          <p:cNvPr id="28" name="TextBox 27">
            <a:extLst>
              <a:ext uri="{FF2B5EF4-FFF2-40B4-BE49-F238E27FC236}">
                <a16:creationId xmlns:a16="http://schemas.microsoft.com/office/drawing/2014/main" id="{4244F9A8-B6C8-C947-95EE-571A58F50A07}"/>
              </a:ext>
            </a:extLst>
          </p:cNvPr>
          <p:cNvSpPr txBox="1"/>
          <p:nvPr/>
        </p:nvSpPr>
        <p:spPr>
          <a:xfrm>
            <a:off x="8132242" y="3124200"/>
            <a:ext cx="2061576" cy="1077218"/>
          </a:xfrm>
          <a:prstGeom prst="rect">
            <a:avLst/>
          </a:prstGeom>
          <a:solidFill>
            <a:srgbClr val="8AB545">
              <a:alpha val="65000"/>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Information is stored by repeated application or through rehearsal</a:t>
            </a:r>
          </a:p>
        </p:txBody>
      </p:sp>
      <p:sp>
        <p:nvSpPr>
          <p:cNvPr id="29" name="TextBox 28">
            <a:extLst>
              <a:ext uri="{FF2B5EF4-FFF2-40B4-BE49-F238E27FC236}">
                <a16:creationId xmlns:a16="http://schemas.microsoft.com/office/drawing/2014/main" id="{08F94A90-EDE8-FC41-877B-2A557B7705C1}"/>
              </a:ext>
            </a:extLst>
          </p:cNvPr>
          <p:cNvSpPr txBox="1"/>
          <p:nvPr/>
        </p:nvSpPr>
        <p:spPr>
          <a:xfrm>
            <a:off x="2050576" y="4302211"/>
            <a:ext cx="2034362" cy="861774"/>
          </a:xfrm>
          <a:prstGeom prst="rect">
            <a:avLst/>
          </a:prstGeom>
          <a:solidFill>
            <a:schemeClr val="bg1">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Unattended information is lost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0" name="TextBox 29">
            <a:extLst>
              <a:ext uri="{FF2B5EF4-FFF2-40B4-BE49-F238E27FC236}">
                <a16:creationId xmlns:a16="http://schemas.microsoft.com/office/drawing/2014/main" id="{7FFB7F05-F433-B043-A852-C590BC8B708C}"/>
              </a:ext>
            </a:extLst>
          </p:cNvPr>
          <p:cNvSpPr txBox="1"/>
          <p:nvPr/>
        </p:nvSpPr>
        <p:spPr>
          <a:xfrm>
            <a:off x="5091409" y="4319826"/>
            <a:ext cx="2034362" cy="861774"/>
          </a:xfrm>
          <a:prstGeom prst="rect">
            <a:avLst/>
          </a:prstGeom>
          <a:solidFill>
            <a:schemeClr val="bg1">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Unrehearsed information is lost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1" name="TextBox 30">
            <a:extLst>
              <a:ext uri="{FF2B5EF4-FFF2-40B4-BE49-F238E27FC236}">
                <a16:creationId xmlns:a16="http://schemas.microsoft.com/office/drawing/2014/main" id="{17960D5C-721B-F843-818F-9192FE2BFA8C}"/>
              </a:ext>
            </a:extLst>
          </p:cNvPr>
          <p:cNvSpPr txBox="1"/>
          <p:nvPr/>
        </p:nvSpPr>
        <p:spPr>
          <a:xfrm>
            <a:off x="8145849" y="4302210"/>
            <a:ext cx="2034362" cy="830998"/>
          </a:xfrm>
          <a:prstGeom prst="rect">
            <a:avLst/>
          </a:prstGeom>
          <a:solidFill>
            <a:schemeClr val="bg1">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Some information may be lost by overtime</a:t>
            </a:r>
          </a:p>
        </p:txBody>
      </p:sp>
      <p:sp>
        <p:nvSpPr>
          <p:cNvPr id="32" name="TextBox 31">
            <a:extLst>
              <a:ext uri="{FF2B5EF4-FFF2-40B4-BE49-F238E27FC236}">
                <a16:creationId xmlns:a16="http://schemas.microsoft.com/office/drawing/2014/main" id="{6B7989A0-9916-EC4D-82E6-DF662894A882}"/>
              </a:ext>
            </a:extLst>
          </p:cNvPr>
          <p:cNvSpPr txBox="1"/>
          <p:nvPr/>
        </p:nvSpPr>
        <p:spPr>
          <a:xfrm>
            <a:off x="7236559" y="1325173"/>
            <a:ext cx="82025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Encoding</a:t>
            </a:r>
          </a:p>
        </p:txBody>
      </p:sp>
    </p:spTree>
    <p:extLst>
      <p:ext uri="{BB962C8B-B14F-4D97-AF65-F5344CB8AC3E}">
        <p14:creationId xmlns:p14="http://schemas.microsoft.com/office/powerpoint/2010/main" val="221721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animBg="1"/>
      <p:bldP spid="10" grpId="0"/>
      <p:bldP spid="12" grpId="0" animBg="1"/>
      <p:bldP spid="13" grpId="0"/>
      <p:bldP spid="14" grpId="0" animBg="1"/>
      <p:bldP spid="15" grpId="0" animBg="1"/>
      <p:bldP spid="16" grpId="0"/>
      <p:bldP spid="17" grpId="0"/>
      <p:bldP spid="19" grpId="0" animBg="1"/>
      <p:bldP spid="21"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785D51-9ACD-574F-8B6E-9F5E90AD6E85}"/>
              </a:ext>
            </a:extLst>
          </p:cNvPr>
          <p:cNvSpPr>
            <a:spLocks noGrp="1"/>
          </p:cNvSpPr>
          <p:nvPr>
            <p:ph type="title"/>
          </p:nvPr>
        </p:nvSpPr>
        <p:spPr>
          <a:xfrm>
            <a:off x="1410072" y="609600"/>
            <a:ext cx="9371855" cy="5234422"/>
          </a:xfrm>
        </p:spPr>
        <p:txBody>
          <a:bodyPr>
            <a:normAutofit/>
          </a:bodyPr>
          <a:lstStyle/>
          <a:p>
            <a:r>
              <a:rPr lang="en-US" sz="3600" b="0" dirty="0"/>
              <a:t>Visual perception as the </a:t>
            </a:r>
            <a:r>
              <a:rPr lang="en-US" sz="3600" dirty="0"/>
              <a:t>ability to interpret</a:t>
            </a:r>
            <a:r>
              <a:rPr lang="en-US" sz="3600" b="0" dirty="0"/>
              <a:t> the surrounding environment by </a:t>
            </a:r>
            <a:r>
              <a:rPr lang="en-US" sz="3600" dirty="0"/>
              <a:t>processing information </a:t>
            </a:r>
            <a:r>
              <a:rPr lang="en-US" sz="3600" b="0" dirty="0"/>
              <a:t>that is contained in visible light.</a:t>
            </a:r>
            <a:endParaRPr lang="en-US" sz="3600" dirty="0"/>
          </a:p>
        </p:txBody>
      </p:sp>
      <p:sp>
        <p:nvSpPr>
          <p:cNvPr id="4" name="Text Placeholder 3">
            <a:extLst>
              <a:ext uri="{FF2B5EF4-FFF2-40B4-BE49-F238E27FC236}">
                <a16:creationId xmlns:a16="http://schemas.microsoft.com/office/drawing/2014/main" id="{F930B34B-27D3-C141-BFE4-DB5978AB9E22}"/>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2933117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7E518-E7E6-884A-A1A7-E2BECFA2CDD4}"/>
              </a:ext>
            </a:extLst>
          </p:cNvPr>
          <p:cNvSpPr>
            <a:spLocks noGrp="1"/>
          </p:cNvSpPr>
          <p:nvPr>
            <p:ph type="title"/>
          </p:nvPr>
        </p:nvSpPr>
        <p:spPr/>
        <p:txBody>
          <a:bodyPr/>
          <a:lstStyle/>
          <a:p>
            <a:r>
              <a:rPr lang="en-US" dirty="0"/>
              <a:t>Some visual attributes are noticed before we actively pay attention to them</a:t>
            </a:r>
          </a:p>
        </p:txBody>
      </p:sp>
      <p:sp>
        <p:nvSpPr>
          <p:cNvPr id="3" name="Text Placeholder 2">
            <a:extLst>
              <a:ext uri="{FF2B5EF4-FFF2-40B4-BE49-F238E27FC236}">
                <a16:creationId xmlns:a16="http://schemas.microsoft.com/office/drawing/2014/main" id="{E0863172-5074-464C-B720-572F90A9FDAF}"/>
              </a:ext>
            </a:extLst>
          </p:cNvPr>
          <p:cNvSpPr>
            <a:spLocks noGrp="1"/>
          </p:cNvSpPr>
          <p:nvPr>
            <p:ph type="body" sz="quarter" idx="20"/>
          </p:nvPr>
        </p:nvSpPr>
        <p:spPr/>
        <p:txBody>
          <a:bodyPr/>
          <a:lstStyle/>
          <a:p>
            <a:endParaRPr lang="en-US"/>
          </a:p>
        </p:txBody>
      </p:sp>
      <p:pic>
        <p:nvPicPr>
          <p:cNvPr id="5" name="Picture 4">
            <a:extLst>
              <a:ext uri="{FF2B5EF4-FFF2-40B4-BE49-F238E27FC236}">
                <a16:creationId xmlns:a16="http://schemas.microsoft.com/office/drawing/2014/main" id="{09272116-E3F7-B44B-A4C1-183A548A1D5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47528" y="3035735"/>
            <a:ext cx="4127500" cy="2552700"/>
          </a:xfrm>
          <a:prstGeom prst="rect">
            <a:avLst/>
          </a:prstGeom>
        </p:spPr>
      </p:pic>
      <p:pic>
        <p:nvPicPr>
          <p:cNvPr id="6" name="Picture 5">
            <a:extLst>
              <a:ext uri="{FF2B5EF4-FFF2-40B4-BE49-F238E27FC236}">
                <a16:creationId xmlns:a16="http://schemas.microsoft.com/office/drawing/2014/main" id="{D1E26A43-0E42-1F42-A5B9-D9E0ACB7C9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91572" y="3035735"/>
            <a:ext cx="4154370" cy="2871216"/>
          </a:xfrm>
          <a:prstGeom prst="rect">
            <a:avLst/>
          </a:prstGeom>
        </p:spPr>
      </p:pic>
      <p:sp>
        <p:nvSpPr>
          <p:cNvPr id="7" name="Rectangle 6">
            <a:extLst>
              <a:ext uri="{FF2B5EF4-FFF2-40B4-BE49-F238E27FC236}">
                <a16:creationId xmlns:a16="http://schemas.microsoft.com/office/drawing/2014/main" id="{9AF03FA5-31E4-4C49-ACD5-D1AD3823409E}"/>
              </a:ext>
            </a:extLst>
          </p:cNvPr>
          <p:cNvSpPr/>
          <p:nvPr/>
        </p:nvSpPr>
        <p:spPr>
          <a:xfrm>
            <a:off x="1847528" y="1560216"/>
            <a:ext cx="8045220"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Arial"/>
                <a:ea typeface="+mn-ea"/>
                <a:cs typeface="+mn-cs"/>
              </a:rPr>
              <a:t>4 categories of pre-attentive visual attributes.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entury Gothic"/>
                <a:ea typeface="+mn-ea"/>
                <a:cs typeface="+mn-cs"/>
              </a:rPr>
              <a:t>Form    |    Colour    |    Spatial Position    |    Movement</a:t>
            </a:r>
          </a:p>
        </p:txBody>
      </p:sp>
    </p:spTree>
    <p:extLst>
      <p:ext uri="{BB962C8B-B14F-4D97-AF65-F5344CB8AC3E}">
        <p14:creationId xmlns:p14="http://schemas.microsoft.com/office/powerpoint/2010/main" val="1854814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1556793"/>
            <a:ext cx="6096000" cy="4752975"/>
          </a:xfrm>
          <a:prstGeom prst="rect">
            <a:avLst/>
          </a:prstGeom>
        </p:spPr>
      </p:pic>
      <p:sp>
        <p:nvSpPr>
          <p:cNvPr id="4" name="Rectangle 3"/>
          <p:cNvSpPr/>
          <p:nvPr/>
        </p:nvSpPr>
        <p:spPr>
          <a:xfrm>
            <a:off x="1524000" y="6442502"/>
            <a:ext cx="5241344"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a:ea typeface="+mn-ea"/>
                <a:cs typeface="+mn-cs"/>
              </a:rPr>
              <a:t>Source</a:t>
            </a:r>
            <a:r>
              <a:rPr kumimoji="0" lang="en-US" sz="1000" b="0" i="1" u="none" strike="noStrike" kern="1200" cap="none" spc="0" normalizeH="0" baseline="0" noProof="0" dirty="0">
                <a:ln>
                  <a:noFill/>
                </a:ln>
                <a:solidFill>
                  <a:prstClr val="black"/>
                </a:solidFill>
                <a:effectLst/>
                <a:uLnTx/>
                <a:uFillTx/>
                <a:latin typeface="Arial"/>
                <a:ea typeface="+mn-ea"/>
                <a:cs typeface="+mn-cs"/>
              </a:rPr>
              <a:t>: </a:t>
            </a:r>
            <a:r>
              <a:rPr kumimoji="0" lang="en-US" sz="1000" b="0" i="0" u="none" strike="noStrike" kern="1200" cap="none" spc="0" normalizeH="0" baseline="0" noProof="0" dirty="0">
                <a:ln>
                  <a:noFill/>
                </a:ln>
                <a:solidFill>
                  <a:prstClr val="black"/>
                </a:solidFill>
                <a:effectLst/>
                <a:uLnTx/>
                <a:uFillTx/>
                <a:latin typeface="Arial"/>
                <a:ea typeface="+mn-ea"/>
                <a:cs typeface="+mn-cs"/>
              </a:rPr>
              <a:t>Designing Data Visualizations by Noah </a:t>
            </a:r>
            <a:r>
              <a:rPr kumimoji="0" lang="en-US" sz="1000" b="0" i="0" u="none" strike="noStrike" kern="1200" cap="none" spc="0" normalizeH="0" baseline="0" noProof="0" dirty="0" err="1">
                <a:ln>
                  <a:noFill/>
                </a:ln>
                <a:solidFill>
                  <a:prstClr val="black"/>
                </a:solidFill>
                <a:effectLst/>
                <a:uLnTx/>
                <a:uFillTx/>
                <a:latin typeface="Arial"/>
                <a:ea typeface="+mn-ea"/>
                <a:cs typeface="+mn-cs"/>
              </a:rPr>
              <a:t>Iliinsky</a:t>
            </a:r>
            <a:r>
              <a:rPr kumimoji="0" lang="en-US" sz="1000" b="0" i="0" u="none" strike="noStrike" kern="1200" cap="none" spc="0" normalizeH="0" baseline="0" noProof="0" dirty="0">
                <a:ln>
                  <a:noFill/>
                </a:ln>
                <a:solidFill>
                  <a:prstClr val="black"/>
                </a:solidFill>
                <a:effectLst/>
                <a:uLnTx/>
                <a:uFillTx/>
                <a:latin typeface="Arial"/>
                <a:ea typeface="+mn-ea"/>
                <a:cs typeface="+mn-cs"/>
              </a:rPr>
              <a:t> and Julie Steele (O’Reilly).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Copyright 2011 Julie Steele and Noah </a:t>
            </a:r>
            <a:r>
              <a:rPr kumimoji="0" lang="en-US" sz="1000" b="0" i="0" u="none" strike="noStrike" kern="1200" cap="none" spc="0" normalizeH="0" baseline="0" noProof="0" dirty="0" err="1">
                <a:ln>
                  <a:noFill/>
                </a:ln>
                <a:solidFill>
                  <a:prstClr val="black"/>
                </a:solidFill>
                <a:effectLst/>
                <a:uLnTx/>
                <a:uFillTx/>
                <a:latin typeface="Arial"/>
                <a:ea typeface="+mn-ea"/>
                <a:cs typeface="+mn-cs"/>
              </a:rPr>
              <a:t>Iliinsky</a:t>
            </a:r>
            <a:r>
              <a:rPr kumimoji="0" lang="en-US" sz="1000" b="0" i="0" u="none" strike="noStrike" kern="1200" cap="none" spc="0" normalizeH="0" baseline="0" noProof="0" dirty="0">
                <a:ln>
                  <a:noFill/>
                </a:ln>
                <a:solidFill>
                  <a:prstClr val="black"/>
                </a:solidFill>
                <a:effectLst/>
                <a:uLnTx/>
                <a:uFillTx/>
                <a:latin typeface="Arial"/>
                <a:ea typeface="+mn-ea"/>
                <a:cs typeface="+mn-cs"/>
              </a:rPr>
              <a:t>, 978-1-449-31228-2.</a:t>
            </a:r>
          </a:p>
        </p:txBody>
      </p:sp>
      <p:sp>
        <p:nvSpPr>
          <p:cNvPr id="5" name="TextBox 4"/>
          <p:cNvSpPr txBox="1"/>
          <p:nvPr/>
        </p:nvSpPr>
        <p:spPr>
          <a:xfrm>
            <a:off x="5464707" y="1288965"/>
            <a:ext cx="4536503" cy="8002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rebuchet MS"/>
                <a:ea typeface="+mn-ea"/>
                <a:cs typeface="+mn-cs"/>
              </a:rPr>
              <a:t>Position is the most powerful encoding.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a:ea typeface="+mn-ea"/>
                <a:cs typeface="+mn-cs"/>
              </a:rPr>
              <a:t>The eye and brain are naturally wired to detect </a:t>
            </a:r>
            <a:r>
              <a:rPr kumimoji="0" lang="en-IN" sz="1400" b="0" i="0" u="none" strike="noStrike" kern="1200" cap="none" spc="0" normalizeH="0" baseline="0" noProof="0" dirty="0" err="1">
                <a:ln>
                  <a:noFill/>
                </a:ln>
                <a:solidFill>
                  <a:prstClr val="black"/>
                </a:solidFill>
                <a:effectLst/>
                <a:uLnTx/>
                <a:uFillTx/>
                <a:latin typeface="Arial"/>
                <a:ea typeface="+mn-ea"/>
                <a:cs typeface="+mn-cs"/>
              </a:rPr>
              <a:t>mis</a:t>
            </a:r>
            <a:r>
              <a:rPr kumimoji="0" lang="en-IN" sz="1400" b="0" i="0" u="none" strike="noStrike" kern="1200" cap="none" spc="0" normalizeH="0" baseline="0" noProof="0" dirty="0">
                <a:ln>
                  <a:noFill/>
                </a:ln>
                <a:solidFill>
                  <a:prstClr val="black"/>
                </a:solidFill>
                <a:effectLst/>
                <a:uLnTx/>
                <a:uFillTx/>
                <a:latin typeface="Arial"/>
                <a:ea typeface="+mn-ea"/>
                <a:cs typeface="+mn-cs"/>
              </a:rPr>
              <a:t>-alignment of the smallest order</a:t>
            </a:r>
          </a:p>
        </p:txBody>
      </p:sp>
      <p:sp>
        <p:nvSpPr>
          <p:cNvPr id="6" name="Oval 5"/>
          <p:cNvSpPr/>
          <p:nvPr/>
        </p:nvSpPr>
        <p:spPr>
          <a:xfrm>
            <a:off x="5176674" y="1323973"/>
            <a:ext cx="288032" cy="28803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Trebuchet MS"/>
                <a:ea typeface="+mn-ea"/>
                <a:cs typeface="+mn-cs"/>
              </a:rPr>
              <a:t>1</a:t>
            </a:r>
          </a:p>
        </p:txBody>
      </p:sp>
      <p:cxnSp>
        <p:nvCxnSpPr>
          <p:cNvPr id="8" name="Straight Arrow Connector 7"/>
          <p:cNvCxnSpPr>
            <a:stCxn id="6" idx="4"/>
          </p:cNvCxnSpPr>
          <p:nvPr/>
        </p:nvCxnSpPr>
        <p:spPr>
          <a:xfrm>
            <a:off x="5320690" y="1612006"/>
            <a:ext cx="0" cy="12297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25433" y="2161419"/>
            <a:ext cx="4536503"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rebuchet MS"/>
                <a:ea typeface="+mn-ea"/>
                <a:cs typeface="+mn-cs"/>
              </a:rPr>
              <a:t>Colour, when used in context, is powerful.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a:ea typeface="+mn-ea"/>
                <a:cs typeface="+mn-cs"/>
              </a:rPr>
              <a:t>We can detect miniscule changes or variations in colour when comparing an element with neighbouring elements. This is what makes true colour (32-pixel colour, i.e. 4 billion) a necessity in computer graphics</a:t>
            </a:r>
          </a:p>
        </p:txBody>
      </p:sp>
      <p:sp>
        <p:nvSpPr>
          <p:cNvPr id="10" name="Oval 9"/>
          <p:cNvSpPr/>
          <p:nvPr/>
        </p:nvSpPr>
        <p:spPr>
          <a:xfrm>
            <a:off x="5537400" y="2196428"/>
            <a:ext cx="288032" cy="28803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Trebuchet MS"/>
                <a:ea typeface="+mn-ea"/>
                <a:cs typeface="+mn-cs"/>
              </a:rPr>
              <a:t>2</a:t>
            </a:r>
          </a:p>
        </p:txBody>
      </p:sp>
      <p:cxnSp>
        <p:nvCxnSpPr>
          <p:cNvPr id="11" name="Straight Arrow Connector 10"/>
          <p:cNvCxnSpPr>
            <a:stCxn id="10" idx="4"/>
          </p:cNvCxnSpPr>
          <p:nvPr/>
        </p:nvCxnSpPr>
        <p:spPr>
          <a:xfrm>
            <a:off x="5681416" y="2484460"/>
            <a:ext cx="0" cy="944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384033" y="3407816"/>
            <a:ext cx="397790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rebuchet MS"/>
                <a:ea typeface="+mn-ea"/>
                <a:cs typeface="+mn-cs"/>
              </a:rPr>
              <a:t>Size is a useful differentiator.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a:ea typeface="+mn-ea"/>
                <a:cs typeface="+mn-cs"/>
              </a:rPr>
              <a:t>The eye can detect moderate size variations at</a:t>
            </a:r>
          </a:p>
          <a:p>
            <a:pPr marL="0" marR="0" lvl="0" indent="0" algn="l" defTabSz="914400" rtl="0" eaLnBrk="1" fontAlgn="auto" latinLnBrk="0" hangingPunct="1">
              <a:lnSpc>
                <a:spcPct val="100000"/>
              </a:lnSpc>
              <a:spcBef>
                <a:spcPts val="0"/>
              </a:spcBef>
              <a:spcAft>
                <a:spcPts val="0"/>
              </a:spcAft>
              <a:buClrTx/>
              <a:buSzTx/>
              <a:buFontTx/>
              <a:buNone/>
              <a:tabLst>
                <a:tab pos="269875" algn="l"/>
                <a:tab pos="627063" algn="l"/>
              </a:tabLst>
              <a:defRPr/>
            </a:pPr>
            <a:r>
              <a:rPr kumimoji="0" lang="en-IN" sz="1400" b="0" i="0" u="none" strike="noStrike" kern="1200" cap="none" spc="0" normalizeH="0" baseline="0" noProof="0" dirty="0">
                <a:ln>
                  <a:noFill/>
                </a:ln>
                <a:solidFill>
                  <a:prstClr val="black"/>
                </a:solidFill>
                <a:effectLst/>
                <a:uLnTx/>
                <a:uFillTx/>
                <a:latin typeface="Arial"/>
                <a:ea typeface="+mn-ea"/>
                <a:cs typeface="+mn-cs"/>
              </a:rPr>
              <a:t>	moderate distances. Size also has a natural</a:t>
            </a:r>
            <a:br>
              <a:rPr kumimoji="0" lang="en-IN" sz="1400" b="0" i="0" u="none" strike="noStrike" kern="1200" cap="none" spc="0" normalizeH="0" baseline="0" noProof="0" dirty="0">
                <a:ln>
                  <a:noFill/>
                </a:ln>
                <a:solidFill>
                  <a:prstClr val="black"/>
                </a:solidFill>
                <a:effectLst/>
                <a:uLnTx/>
                <a:uFillTx/>
                <a:latin typeface="Arial"/>
                <a:ea typeface="+mn-ea"/>
                <a:cs typeface="+mn-cs"/>
              </a:rPr>
            </a:br>
            <a:r>
              <a:rPr kumimoji="0" lang="en-IN" sz="1400" b="0" i="0" u="none" strike="noStrike" kern="1200" cap="none" spc="0" normalizeH="0" baseline="0" noProof="0" dirty="0">
                <a:ln>
                  <a:noFill/>
                </a:ln>
                <a:solidFill>
                  <a:prstClr val="black"/>
                </a:solidFill>
                <a:effectLst/>
                <a:uLnTx/>
                <a:uFillTx/>
                <a:latin typeface="Arial"/>
                <a:ea typeface="+mn-ea"/>
                <a:cs typeface="+mn-cs"/>
              </a:rPr>
              <a:t>		interpretation: that of priority.</a:t>
            </a:r>
          </a:p>
        </p:txBody>
      </p:sp>
      <p:sp>
        <p:nvSpPr>
          <p:cNvPr id="16" name="Oval 15"/>
          <p:cNvSpPr/>
          <p:nvPr/>
        </p:nvSpPr>
        <p:spPr>
          <a:xfrm>
            <a:off x="6096000" y="3442824"/>
            <a:ext cx="288032" cy="28803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Trebuchet MS"/>
                <a:ea typeface="+mn-ea"/>
                <a:cs typeface="+mn-cs"/>
              </a:rPr>
              <a:t>3</a:t>
            </a:r>
          </a:p>
        </p:txBody>
      </p:sp>
      <p:cxnSp>
        <p:nvCxnSpPr>
          <p:cNvPr id="17" name="Straight Arrow Connector 16"/>
          <p:cNvCxnSpPr>
            <a:stCxn id="16" idx="4"/>
          </p:cNvCxnSpPr>
          <p:nvPr/>
        </p:nvCxnSpPr>
        <p:spPr>
          <a:xfrm>
            <a:off x="6240016" y="3730856"/>
            <a:ext cx="0" cy="2022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754176" y="4941169"/>
            <a:ext cx="397790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rebuchet MS"/>
                <a:ea typeface="+mn-ea"/>
                <a:cs typeface="+mn-cs"/>
              </a:rPr>
              <a:t>Several other encodings are possible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a:ea typeface="+mn-ea"/>
                <a:cs typeface="+mn-cs"/>
              </a:rPr>
              <a:t>Aesthetics such as angle, shadows, shapes, patterns, density, labelling, enclosures, etc. can each be used to map data.</a:t>
            </a:r>
          </a:p>
        </p:txBody>
      </p:sp>
      <p:sp>
        <p:nvSpPr>
          <p:cNvPr id="20" name="Oval 19"/>
          <p:cNvSpPr/>
          <p:nvPr/>
        </p:nvSpPr>
        <p:spPr>
          <a:xfrm>
            <a:off x="2466143" y="4976177"/>
            <a:ext cx="288032" cy="288032"/>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white"/>
                </a:solidFill>
                <a:effectLst/>
                <a:uLnTx/>
                <a:uFillTx/>
                <a:latin typeface="Trebuchet MS"/>
                <a:ea typeface="+mn-ea"/>
                <a:cs typeface="+mn-cs"/>
              </a:rPr>
              <a:t>4</a:t>
            </a:r>
          </a:p>
        </p:txBody>
      </p:sp>
      <p:cxnSp>
        <p:nvCxnSpPr>
          <p:cNvPr id="24" name="Straight Arrow Connector 23"/>
          <p:cNvCxnSpPr/>
          <p:nvPr/>
        </p:nvCxnSpPr>
        <p:spPr>
          <a:xfrm flipV="1">
            <a:off x="4295800" y="2776973"/>
            <a:ext cx="0" cy="21641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295801" y="4941169"/>
            <a:ext cx="27619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816081" y="5949281"/>
            <a:ext cx="155690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816080" y="4941169"/>
            <a:ext cx="0" cy="1015663"/>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AE9475BF-E199-6349-AC61-9A16E7B5BBFC}"/>
              </a:ext>
            </a:extLst>
          </p:cNvPr>
          <p:cNvSpPr>
            <a:spLocks noGrp="1"/>
          </p:cNvSpPr>
          <p:nvPr>
            <p:ph type="title"/>
          </p:nvPr>
        </p:nvSpPr>
        <p:spPr/>
        <p:txBody>
          <a:bodyPr/>
          <a:lstStyle/>
          <a:p>
            <a:r>
              <a:rPr lang="en-US" dirty="0"/>
              <a:t>…and these attributes vary in their effectiveness</a:t>
            </a:r>
          </a:p>
        </p:txBody>
      </p:sp>
      <p:sp>
        <p:nvSpPr>
          <p:cNvPr id="13" name="Text Placeholder 12">
            <a:extLst>
              <a:ext uri="{FF2B5EF4-FFF2-40B4-BE49-F238E27FC236}">
                <a16:creationId xmlns:a16="http://schemas.microsoft.com/office/drawing/2014/main" id="{8F0366E5-9625-4243-99CC-D2DBD0101599}"/>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185331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9" grpId="0"/>
      <p:bldP spid="10" grpId="0" animBg="1"/>
      <p:bldP spid="15" grpId="0"/>
      <p:bldP spid="16" grpId="0" animBg="1"/>
      <p:bldP spid="19" grpId="0"/>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FBDF-E313-D443-81F2-859A7ED01CB2}"/>
              </a:ext>
            </a:extLst>
          </p:cNvPr>
          <p:cNvSpPr>
            <a:spLocks noGrp="1"/>
          </p:cNvSpPr>
          <p:nvPr>
            <p:ph type="title"/>
          </p:nvPr>
        </p:nvSpPr>
        <p:spPr/>
        <p:txBody>
          <a:bodyPr>
            <a:noAutofit/>
          </a:bodyPr>
          <a:lstStyle/>
          <a:p>
            <a:r>
              <a:rPr lang="en-US" dirty="0"/>
              <a:t>Let’s try visualizing two numbers</a:t>
            </a:r>
            <a:br>
              <a:rPr lang="en-US" dirty="0"/>
            </a:br>
            <a:r>
              <a:rPr lang="en-US" dirty="0"/>
              <a:t>2 &amp; 5</a:t>
            </a:r>
          </a:p>
        </p:txBody>
      </p:sp>
      <p:sp>
        <p:nvSpPr>
          <p:cNvPr id="4" name="Text Placeholder 3">
            <a:extLst>
              <a:ext uri="{FF2B5EF4-FFF2-40B4-BE49-F238E27FC236}">
                <a16:creationId xmlns:a16="http://schemas.microsoft.com/office/drawing/2014/main" id="{77B768BD-596A-FA1F-4984-714D20954A50}"/>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2374774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D32B3-1D9A-2E49-8DC4-B59191E4EB6D}"/>
              </a:ext>
            </a:extLst>
          </p:cNvPr>
          <p:cNvSpPr>
            <a:spLocks noGrp="1"/>
          </p:cNvSpPr>
          <p:nvPr>
            <p:ph type="title"/>
          </p:nvPr>
        </p:nvSpPr>
        <p:spPr/>
        <p:txBody>
          <a:bodyPr/>
          <a:lstStyle/>
          <a:p>
            <a:r>
              <a:rPr lang="en-US" dirty="0"/>
              <a:t>There are many ways to visualize just two numbers</a:t>
            </a:r>
          </a:p>
        </p:txBody>
      </p:sp>
      <p:sp>
        <p:nvSpPr>
          <p:cNvPr id="4" name="Slide Number Placeholder 3">
            <a:extLst>
              <a:ext uri="{FF2B5EF4-FFF2-40B4-BE49-F238E27FC236}">
                <a16:creationId xmlns:a16="http://schemas.microsoft.com/office/drawing/2014/main" id="{50EBF6B4-90AA-DB44-970D-B676549578ED}"/>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pic>
        <p:nvPicPr>
          <p:cNvPr id="6" name="Picture 5">
            <a:extLst>
              <a:ext uri="{FF2B5EF4-FFF2-40B4-BE49-F238E27FC236}">
                <a16:creationId xmlns:a16="http://schemas.microsoft.com/office/drawing/2014/main" id="{347FD8C8-151B-BE46-9BCD-76985FC9955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1700" y="1157307"/>
            <a:ext cx="7448599" cy="5152516"/>
          </a:xfrm>
          <a:prstGeom prst="rect">
            <a:avLst/>
          </a:prstGeom>
        </p:spPr>
      </p:pic>
    </p:spTree>
    <p:extLst>
      <p:ext uri="{BB962C8B-B14F-4D97-AF65-F5344CB8AC3E}">
        <p14:creationId xmlns:p14="http://schemas.microsoft.com/office/powerpoint/2010/main" val="2802265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EC6EBC-C5A9-E04C-A9DD-BF9C7D5B4642}"/>
              </a:ext>
            </a:extLst>
          </p:cNvPr>
          <p:cNvSpPr>
            <a:spLocks noGrp="1"/>
          </p:cNvSpPr>
          <p:nvPr>
            <p:ph type="title"/>
          </p:nvPr>
        </p:nvSpPr>
        <p:spPr/>
        <p:txBody>
          <a:bodyPr>
            <a:normAutofit fontScale="90000"/>
          </a:bodyPr>
          <a:lstStyle/>
          <a:p>
            <a:r>
              <a:rPr lang="en-US" dirty="0"/>
              <a:t>Data Relationships</a:t>
            </a:r>
          </a:p>
        </p:txBody>
      </p:sp>
      <p:sp>
        <p:nvSpPr>
          <p:cNvPr id="3" name="Text Placeholder 1">
            <a:extLst>
              <a:ext uri="{FF2B5EF4-FFF2-40B4-BE49-F238E27FC236}">
                <a16:creationId xmlns:a16="http://schemas.microsoft.com/office/drawing/2014/main" id="{DBC105EB-56F1-967C-4A9A-0B5189FF369A}"/>
              </a:ext>
            </a:extLst>
          </p:cNvPr>
          <p:cNvSpPr txBox="1">
            <a:spLocks/>
          </p:cNvSpPr>
          <p:nvPr/>
        </p:nvSpPr>
        <p:spPr>
          <a:xfrm>
            <a:off x="243681" y="1119043"/>
            <a:ext cx="10515600" cy="4351338"/>
          </a:xfrm>
          <a:prstGeom prst="rect">
            <a:avLst/>
          </a:prstGeom>
        </p:spPr>
        <p:txBody>
          <a:bodyPr>
            <a:normAutofit/>
          </a:bodyPr>
          <a:lstStyle>
            <a:lvl1pPr marL="228600" indent="-228600" algn="l" defTabSz="914400" rtl="0" eaLnBrk="1" latinLnBrk="0" hangingPunct="1">
              <a:lnSpc>
                <a:spcPct val="100000"/>
              </a:lnSpc>
              <a:spcBef>
                <a:spcPts val="1000"/>
              </a:spcBef>
              <a:buFont typeface="Arial"/>
              <a:buChar char="•"/>
              <a:defRPr sz="2800" b="0" i="0" kern="1200">
                <a:solidFill>
                  <a:schemeClr val="bg1">
                    <a:lumMod val="95000"/>
                  </a:schemeClr>
                </a:solidFill>
                <a:latin typeface="Alegreya Sans" charset="0"/>
                <a:ea typeface="Alegreya Sans" charset="0"/>
                <a:cs typeface="Alegreya Sans" charset="0"/>
              </a:defRPr>
            </a:lvl1pPr>
            <a:lvl2pPr marL="685800" indent="-228600" algn="l" defTabSz="914400" rtl="0" eaLnBrk="1" latinLnBrk="0" hangingPunct="1">
              <a:lnSpc>
                <a:spcPct val="100000"/>
              </a:lnSpc>
              <a:spcBef>
                <a:spcPts val="500"/>
              </a:spcBef>
              <a:buFont typeface="Arial"/>
              <a:buChar char="•"/>
              <a:defRPr sz="2400" b="0" i="0" kern="1200">
                <a:solidFill>
                  <a:schemeClr val="bg1">
                    <a:lumMod val="95000"/>
                  </a:schemeClr>
                </a:solidFill>
                <a:latin typeface="Alegreya Sans" charset="0"/>
                <a:ea typeface="Alegreya Sans" charset="0"/>
                <a:cs typeface="Alegreya Sans" charset="0"/>
              </a:defRPr>
            </a:lvl2pPr>
            <a:lvl3pPr marL="1143000" indent="-228600" algn="l" defTabSz="914400" rtl="0" eaLnBrk="1" latinLnBrk="0" hangingPunct="1">
              <a:lnSpc>
                <a:spcPct val="100000"/>
              </a:lnSpc>
              <a:spcBef>
                <a:spcPts val="500"/>
              </a:spcBef>
              <a:buFont typeface="Arial"/>
              <a:buChar char="•"/>
              <a:defRPr sz="2000" b="0" i="0" kern="1200">
                <a:solidFill>
                  <a:schemeClr val="bg1">
                    <a:lumMod val="95000"/>
                  </a:schemeClr>
                </a:solidFill>
                <a:latin typeface="Alegreya Sans" charset="0"/>
                <a:ea typeface="Alegreya Sans" charset="0"/>
                <a:cs typeface="Alegreya Sans" charset="0"/>
              </a:defRPr>
            </a:lvl3pPr>
            <a:lvl4pPr marL="1600200" indent="-228600" algn="l" defTabSz="914400" rtl="0" eaLnBrk="1" latinLnBrk="0" hangingPunct="1">
              <a:lnSpc>
                <a:spcPct val="100000"/>
              </a:lnSpc>
              <a:spcBef>
                <a:spcPts val="500"/>
              </a:spcBef>
              <a:buFont typeface="Arial"/>
              <a:buChar char="•"/>
              <a:defRPr sz="1800" b="0" i="0" kern="1200">
                <a:solidFill>
                  <a:schemeClr val="bg1">
                    <a:lumMod val="95000"/>
                  </a:schemeClr>
                </a:solidFill>
                <a:latin typeface="Alegreya Sans" charset="0"/>
                <a:ea typeface="Alegreya Sans" charset="0"/>
                <a:cs typeface="Alegreya Sans" charset="0"/>
              </a:defRPr>
            </a:lvl4pPr>
            <a:lvl5pPr marL="2057400" indent="-228600" algn="l" defTabSz="914400" rtl="0" eaLnBrk="1" latinLnBrk="0" hangingPunct="1">
              <a:lnSpc>
                <a:spcPct val="100000"/>
              </a:lnSpc>
              <a:spcBef>
                <a:spcPts val="500"/>
              </a:spcBef>
              <a:buFont typeface="Arial"/>
              <a:buChar char="•"/>
              <a:defRPr sz="1800" b="0" i="0" kern="1200">
                <a:solidFill>
                  <a:schemeClr val="bg1">
                    <a:lumMod val="95000"/>
                  </a:schemeClr>
                </a:solidFill>
                <a:latin typeface="Alegreya Sans" charset="0"/>
                <a:ea typeface="Alegreya Sans" charset="0"/>
                <a:cs typeface="Alegreya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lnSpc>
                <a:spcPct val="150000"/>
              </a:lnSpc>
            </a:pPr>
            <a:r>
              <a:rPr lang="en-IN" sz="2400" b="1" dirty="0">
                <a:solidFill>
                  <a:schemeClr val="tx1"/>
                </a:solidFill>
              </a:rPr>
              <a:t>Comparison- </a:t>
            </a:r>
            <a:r>
              <a:rPr lang="en-IN" sz="2400" dirty="0">
                <a:solidFill>
                  <a:schemeClr val="tx1"/>
                </a:solidFill>
              </a:rPr>
              <a:t>Simple comparison of the quantitative values of subcategories.</a:t>
            </a:r>
            <a:endParaRPr lang="en-IN" sz="2400" b="1" dirty="0">
              <a:solidFill>
                <a:schemeClr val="tx1"/>
              </a:solidFill>
            </a:endParaRPr>
          </a:p>
          <a:p>
            <a:pPr marL="285750" indent="-285750">
              <a:lnSpc>
                <a:spcPct val="150000"/>
              </a:lnSpc>
            </a:pPr>
            <a:r>
              <a:rPr lang="en-IN" sz="2400" b="1" dirty="0">
                <a:solidFill>
                  <a:schemeClr val="tx1"/>
                </a:solidFill>
              </a:rPr>
              <a:t>Time Series -</a:t>
            </a:r>
            <a:r>
              <a:rPr lang="en-IN" sz="2400" dirty="0">
                <a:solidFill>
                  <a:schemeClr val="tx1"/>
                </a:solidFill>
              </a:rPr>
              <a:t> Tracks changes in values of a consistent metric over time. </a:t>
            </a:r>
            <a:endParaRPr lang="en-IN" sz="2400" b="1" dirty="0">
              <a:solidFill>
                <a:schemeClr val="tx1"/>
              </a:solidFill>
            </a:endParaRPr>
          </a:p>
          <a:p>
            <a:pPr marL="285750" indent="-285750">
              <a:lnSpc>
                <a:spcPct val="150000"/>
              </a:lnSpc>
            </a:pPr>
            <a:r>
              <a:rPr lang="en-IN" sz="2400" b="1" dirty="0">
                <a:solidFill>
                  <a:schemeClr val="tx1"/>
                </a:solidFill>
              </a:rPr>
              <a:t>Correlation - </a:t>
            </a:r>
            <a:r>
              <a:rPr lang="en-IN" sz="2400" dirty="0">
                <a:solidFill>
                  <a:schemeClr val="tx1"/>
                </a:solidFill>
              </a:rPr>
              <a:t>Two or more variables that may demonstrate a positive or negative correlation to each other. </a:t>
            </a:r>
            <a:endParaRPr lang="en-IN" sz="2400" b="1" dirty="0">
              <a:solidFill>
                <a:schemeClr val="tx1"/>
              </a:solidFill>
            </a:endParaRPr>
          </a:p>
          <a:p>
            <a:pPr marL="285750" indent="-285750">
              <a:lnSpc>
                <a:spcPct val="150000"/>
              </a:lnSpc>
            </a:pPr>
            <a:r>
              <a:rPr lang="en-IN" sz="2400" b="1" dirty="0">
                <a:solidFill>
                  <a:schemeClr val="tx1"/>
                </a:solidFill>
              </a:rPr>
              <a:t>Ranking- </a:t>
            </a:r>
            <a:r>
              <a:rPr lang="en-IN" sz="2400" dirty="0">
                <a:solidFill>
                  <a:schemeClr val="tx1"/>
                </a:solidFill>
              </a:rPr>
              <a:t>How two or more values compare to each other in relative magnitude. </a:t>
            </a:r>
            <a:endParaRPr lang="en-IN" sz="2400" b="1" dirty="0">
              <a:solidFill>
                <a:schemeClr val="tx1"/>
              </a:solidFill>
            </a:endParaRPr>
          </a:p>
          <a:p>
            <a:pPr marL="285750" indent="-285750">
              <a:lnSpc>
                <a:spcPct val="150000"/>
              </a:lnSpc>
            </a:pPr>
            <a:r>
              <a:rPr lang="en-IN" sz="2400" b="1" dirty="0">
                <a:solidFill>
                  <a:schemeClr val="tx1"/>
                </a:solidFill>
              </a:rPr>
              <a:t>Distribution - </a:t>
            </a:r>
            <a:r>
              <a:rPr lang="en-IN" sz="2400" dirty="0">
                <a:solidFill>
                  <a:schemeClr val="tx1"/>
                </a:solidFill>
              </a:rPr>
              <a:t>This shows data distribution, often around a central value. </a:t>
            </a:r>
            <a:endParaRPr lang="en-IN" sz="2400" b="1" dirty="0">
              <a:solidFill>
                <a:schemeClr val="tx1"/>
              </a:solidFill>
            </a:endParaRPr>
          </a:p>
        </p:txBody>
      </p:sp>
      <p:sp>
        <p:nvSpPr>
          <p:cNvPr id="6" name="Text Placeholder 5">
            <a:extLst>
              <a:ext uri="{FF2B5EF4-FFF2-40B4-BE49-F238E27FC236}">
                <a16:creationId xmlns:a16="http://schemas.microsoft.com/office/drawing/2014/main" id="{A7FB23BD-D8CD-9058-7194-DD6CF21AE2C9}"/>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6061689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5242" y="1698918"/>
            <a:ext cx="8541516" cy="3956732"/>
          </a:xfrm>
          <a:prstGeom prst="rect">
            <a:avLst/>
          </a:prstGeom>
        </p:spPr>
      </p:pic>
      <p:sp>
        <p:nvSpPr>
          <p:cNvPr id="3" name="Title 2">
            <a:extLst>
              <a:ext uri="{FF2B5EF4-FFF2-40B4-BE49-F238E27FC236}">
                <a16:creationId xmlns:a16="http://schemas.microsoft.com/office/drawing/2014/main" id="{9F13A72E-FC06-0849-BD96-42B5DD9B66A0}"/>
              </a:ext>
            </a:extLst>
          </p:cNvPr>
          <p:cNvSpPr>
            <a:spLocks noGrp="1"/>
          </p:cNvSpPr>
          <p:nvPr>
            <p:ph type="title"/>
          </p:nvPr>
        </p:nvSpPr>
        <p:spPr/>
        <p:txBody>
          <a:bodyPr>
            <a:normAutofit/>
          </a:bodyPr>
          <a:lstStyle/>
          <a:p>
            <a:r>
              <a:rPr lang="en-US" dirty="0"/>
              <a:t>Properties and Best Uses of Visual Encodings</a:t>
            </a:r>
          </a:p>
        </p:txBody>
      </p:sp>
      <p:sp>
        <p:nvSpPr>
          <p:cNvPr id="2" name="Text Placeholder 1">
            <a:extLst>
              <a:ext uri="{FF2B5EF4-FFF2-40B4-BE49-F238E27FC236}">
                <a16:creationId xmlns:a16="http://schemas.microsoft.com/office/drawing/2014/main" id="{CAB401F3-784F-5645-9D5D-A740840B7B33}"/>
              </a:ext>
            </a:extLst>
          </p:cNvPr>
          <p:cNvSpPr>
            <a:spLocks noGrp="1"/>
          </p:cNvSpPr>
          <p:nvPr>
            <p:ph type="body" sz="quarter" idx="20"/>
          </p:nvPr>
        </p:nvSpPr>
        <p:spPr/>
        <p:txBody>
          <a:bodyPr/>
          <a:lstStyle/>
          <a:p>
            <a:endParaRPr lang="en-US"/>
          </a:p>
        </p:txBody>
      </p:sp>
      <p:sp>
        <p:nvSpPr>
          <p:cNvPr id="6" name="TextBox 5">
            <a:extLst>
              <a:ext uri="{FF2B5EF4-FFF2-40B4-BE49-F238E27FC236}">
                <a16:creationId xmlns:a16="http://schemas.microsoft.com/office/drawing/2014/main" id="{2A9FFC36-8E2B-0E4E-B0BB-98ACEBB14A62}"/>
              </a:ext>
            </a:extLst>
          </p:cNvPr>
          <p:cNvSpPr txBox="1"/>
          <p:nvPr/>
        </p:nvSpPr>
        <p:spPr>
          <a:xfrm>
            <a:off x="1825243" y="5737124"/>
            <a:ext cx="691414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Noah </a:t>
            </a:r>
            <a:r>
              <a:rPr kumimoji="0" lang="en-US" sz="900" b="0" i="0" u="none" strike="noStrike" kern="1200" cap="none" spc="0" normalizeH="0" baseline="0" noProof="0" dirty="0" err="1">
                <a:ln>
                  <a:noFill/>
                </a:ln>
                <a:solidFill>
                  <a:prstClr val="black"/>
                </a:solidFill>
                <a:effectLst/>
                <a:uLnTx/>
                <a:uFillTx/>
                <a:latin typeface="Arial"/>
                <a:ea typeface="+mn-ea"/>
                <a:cs typeface="+mn-cs"/>
              </a:rPr>
              <a:t>Illinsky</a:t>
            </a:r>
            <a:r>
              <a:rPr kumimoji="0" lang="en-US" sz="900" b="0" i="0" u="none" strike="noStrike" kern="1200" cap="none" spc="0" normalizeH="0" baseline="0" noProof="0" dirty="0">
                <a:ln>
                  <a:noFill/>
                </a:ln>
                <a:solidFill>
                  <a:prstClr val="black"/>
                </a:solidFill>
                <a:effectLst/>
                <a:uLnTx/>
                <a:uFillTx/>
                <a:latin typeface="Arial"/>
                <a:ea typeface="+mn-ea"/>
                <a:cs typeface="+mn-cs"/>
              </a:rPr>
              <a:t> </a:t>
            </a:r>
            <a:r>
              <a:rPr kumimoji="0" lang="en-US" sz="900" b="0" i="0" u="none" strike="noStrike" kern="1200" cap="none" spc="0" normalizeH="0" baseline="0" noProof="0" dirty="0" err="1">
                <a:ln>
                  <a:noFill/>
                </a:ln>
                <a:solidFill>
                  <a:prstClr val="black"/>
                </a:solidFill>
                <a:effectLst/>
                <a:uLnTx/>
                <a:uFillTx/>
                <a:latin typeface="Arial"/>
                <a:ea typeface="+mn-ea"/>
                <a:cs typeface="+mn-cs"/>
              </a:rPr>
              <a:t>ComplexDiagrams.com</a:t>
            </a:r>
            <a:r>
              <a:rPr kumimoji="0" lang="en-US" sz="900" b="0" i="0" u="none" strike="noStrike" kern="1200" cap="none" spc="0" normalizeH="0" baseline="0" noProof="0" dirty="0">
                <a:ln>
                  <a:noFill/>
                </a:ln>
                <a:solidFill>
                  <a:prstClr val="black"/>
                </a:solidFill>
                <a:effectLst/>
                <a:uLnTx/>
                <a:uFillTx/>
                <a:latin typeface="Arial"/>
                <a:ea typeface="+mn-ea"/>
                <a:cs typeface="+mn-cs"/>
              </a:rPr>
              <a:t>/properties 2012-06</a:t>
            </a:r>
          </a:p>
        </p:txBody>
      </p:sp>
    </p:spTree>
    <p:extLst>
      <p:ext uri="{BB962C8B-B14F-4D97-AF65-F5344CB8AC3E}">
        <p14:creationId xmlns:p14="http://schemas.microsoft.com/office/powerpoint/2010/main" val="1347015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25242" y="1683911"/>
            <a:ext cx="8541516" cy="3490178"/>
          </a:xfrm>
          <a:prstGeom prst="rect">
            <a:avLst/>
          </a:prstGeom>
        </p:spPr>
      </p:pic>
      <p:sp>
        <p:nvSpPr>
          <p:cNvPr id="7" name="Title 2">
            <a:extLst>
              <a:ext uri="{FF2B5EF4-FFF2-40B4-BE49-F238E27FC236}">
                <a16:creationId xmlns:a16="http://schemas.microsoft.com/office/drawing/2014/main" id="{19A752C2-8298-4F42-8E22-11F963A21E4B}"/>
              </a:ext>
            </a:extLst>
          </p:cNvPr>
          <p:cNvSpPr>
            <a:spLocks noGrp="1"/>
          </p:cNvSpPr>
          <p:nvPr>
            <p:ph type="title"/>
          </p:nvPr>
        </p:nvSpPr>
        <p:spPr/>
        <p:txBody>
          <a:bodyPr>
            <a:normAutofit/>
          </a:bodyPr>
          <a:lstStyle/>
          <a:p>
            <a:r>
              <a:rPr lang="en-US" dirty="0"/>
              <a:t>Properties and Best Uses of Visual Encodings</a:t>
            </a:r>
          </a:p>
        </p:txBody>
      </p:sp>
      <p:sp>
        <p:nvSpPr>
          <p:cNvPr id="2" name="Text Placeholder 1">
            <a:extLst>
              <a:ext uri="{FF2B5EF4-FFF2-40B4-BE49-F238E27FC236}">
                <a16:creationId xmlns:a16="http://schemas.microsoft.com/office/drawing/2014/main" id="{49586F44-6DFE-094A-9CF5-81158A05905B}"/>
              </a:ext>
            </a:extLst>
          </p:cNvPr>
          <p:cNvSpPr>
            <a:spLocks noGrp="1"/>
          </p:cNvSpPr>
          <p:nvPr>
            <p:ph type="body" sz="quarter" idx="20"/>
          </p:nvPr>
        </p:nvSpPr>
        <p:spPr/>
        <p:txBody>
          <a:bodyPr/>
          <a:lstStyle/>
          <a:p>
            <a:endParaRPr lang="en-US"/>
          </a:p>
        </p:txBody>
      </p:sp>
      <p:sp>
        <p:nvSpPr>
          <p:cNvPr id="8" name="TextBox 7">
            <a:extLst>
              <a:ext uri="{FF2B5EF4-FFF2-40B4-BE49-F238E27FC236}">
                <a16:creationId xmlns:a16="http://schemas.microsoft.com/office/drawing/2014/main" id="{281E93D8-00A2-1943-9AF1-736954E38914}"/>
              </a:ext>
            </a:extLst>
          </p:cNvPr>
          <p:cNvSpPr txBox="1"/>
          <p:nvPr/>
        </p:nvSpPr>
        <p:spPr>
          <a:xfrm>
            <a:off x="1714501" y="5287648"/>
            <a:ext cx="691414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Noah </a:t>
            </a:r>
            <a:r>
              <a:rPr kumimoji="0" lang="en-US" sz="900" b="0" i="0" u="none" strike="noStrike" kern="1200" cap="none" spc="0" normalizeH="0" baseline="0" noProof="0" dirty="0" err="1">
                <a:ln>
                  <a:noFill/>
                </a:ln>
                <a:solidFill>
                  <a:prstClr val="black"/>
                </a:solidFill>
                <a:effectLst/>
                <a:uLnTx/>
                <a:uFillTx/>
                <a:latin typeface="Arial"/>
                <a:ea typeface="+mn-ea"/>
                <a:cs typeface="+mn-cs"/>
              </a:rPr>
              <a:t>Illinsky</a:t>
            </a:r>
            <a:r>
              <a:rPr kumimoji="0" lang="en-US" sz="900" b="0" i="0" u="none" strike="noStrike" kern="1200" cap="none" spc="0" normalizeH="0" baseline="0" noProof="0" dirty="0">
                <a:ln>
                  <a:noFill/>
                </a:ln>
                <a:solidFill>
                  <a:prstClr val="black"/>
                </a:solidFill>
                <a:effectLst/>
                <a:uLnTx/>
                <a:uFillTx/>
                <a:latin typeface="Arial"/>
                <a:ea typeface="+mn-ea"/>
                <a:cs typeface="+mn-cs"/>
              </a:rPr>
              <a:t> </a:t>
            </a:r>
            <a:r>
              <a:rPr kumimoji="0" lang="en-US" sz="900" b="0" i="0" u="none" strike="noStrike" kern="1200" cap="none" spc="0" normalizeH="0" baseline="0" noProof="0" dirty="0" err="1">
                <a:ln>
                  <a:noFill/>
                </a:ln>
                <a:solidFill>
                  <a:prstClr val="black"/>
                </a:solidFill>
                <a:effectLst/>
                <a:uLnTx/>
                <a:uFillTx/>
                <a:latin typeface="Arial"/>
                <a:ea typeface="+mn-ea"/>
                <a:cs typeface="+mn-cs"/>
              </a:rPr>
              <a:t>ComplexDiagrams.com</a:t>
            </a:r>
            <a:r>
              <a:rPr kumimoji="0" lang="en-US" sz="900" b="0" i="0" u="none" strike="noStrike" kern="1200" cap="none" spc="0" normalizeH="0" baseline="0" noProof="0" dirty="0">
                <a:ln>
                  <a:noFill/>
                </a:ln>
                <a:solidFill>
                  <a:prstClr val="black"/>
                </a:solidFill>
                <a:effectLst/>
                <a:uLnTx/>
                <a:uFillTx/>
                <a:latin typeface="Arial"/>
                <a:ea typeface="+mn-ea"/>
                <a:cs typeface="+mn-cs"/>
              </a:rPr>
              <a:t>/properties 2012-06</a:t>
            </a:r>
          </a:p>
        </p:txBody>
      </p:sp>
    </p:spTree>
    <p:extLst>
      <p:ext uri="{BB962C8B-B14F-4D97-AF65-F5344CB8AC3E}">
        <p14:creationId xmlns:p14="http://schemas.microsoft.com/office/powerpoint/2010/main" val="20177902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3342F-78DB-1947-AE17-A6E67C9C9965}"/>
              </a:ext>
            </a:extLst>
          </p:cNvPr>
          <p:cNvSpPr>
            <a:spLocks noGrp="1"/>
          </p:cNvSpPr>
          <p:nvPr>
            <p:ph type="title"/>
          </p:nvPr>
        </p:nvSpPr>
        <p:spPr/>
        <p:txBody>
          <a:bodyPr/>
          <a:lstStyle/>
          <a:p>
            <a:r>
              <a:rPr lang="en-US" dirty="0"/>
              <a:t>Some encoding methods are better* than others</a:t>
            </a:r>
          </a:p>
        </p:txBody>
      </p:sp>
      <p:sp>
        <p:nvSpPr>
          <p:cNvPr id="4" name="Slide Number Placeholder 3">
            <a:extLst>
              <a:ext uri="{FF2B5EF4-FFF2-40B4-BE49-F238E27FC236}">
                <a16:creationId xmlns:a16="http://schemas.microsoft.com/office/drawing/2014/main" id="{FC72871E-EA91-F141-8774-38CC500C1561}"/>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E665B5BD-E983-D34B-898C-14C204277967}"/>
              </a:ext>
            </a:extLst>
          </p:cNvPr>
          <p:cNvSpPr>
            <a:spLocks noGrp="1"/>
          </p:cNvSpPr>
          <p:nvPr>
            <p:ph type="body" sz="quarter" idx="20"/>
          </p:nvPr>
        </p:nvSpPr>
        <p:spPr/>
        <p:txBody>
          <a:bodyPr/>
          <a:lstStyle/>
          <a:p>
            <a:endParaRPr lang="en-US"/>
          </a:p>
        </p:txBody>
      </p:sp>
      <p:pic>
        <p:nvPicPr>
          <p:cNvPr id="6" name="Picture 5">
            <a:extLst>
              <a:ext uri="{FF2B5EF4-FFF2-40B4-BE49-F238E27FC236}">
                <a16:creationId xmlns:a16="http://schemas.microsoft.com/office/drawing/2014/main" id="{6FF3276D-A564-9D47-9221-8F465AE35854}"/>
              </a:ext>
            </a:extLst>
          </p:cNvPr>
          <p:cNvPicPr>
            <a:picLocks noChangeAspect="1"/>
          </p:cNvPicPr>
          <p:nvPr/>
        </p:nvPicPr>
        <p:blipFill>
          <a:blip r:embed="rId2"/>
          <a:stretch>
            <a:fillRect/>
          </a:stretch>
        </p:blipFill>
        <p:spPr>
          <a:xfrm>
            <a:off x="4413250" y="1205688"/>
            <a:ext cx="3365500" cy="4762500"/>
          </a:xfrm>
          <a:prstGeom prst="rect">
            <a:avLst/>
          </a:prstGeom>
        </p:spPr>
      </p:pic>
    </p:spTree>
    <p:extLst>
      <p:ext uri="{BB962C8B-B14F-4D97-AF65-F5344CB8AC3E}">
        <p14:creationId xmlns:p14="http://schemas.microsoft.com/office/powerpoint/2010/main" val="1598998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53439" y="1700588"/>
            <a:ext cx="6865494" cy="4050641"/>
          </a:xfrm>
          <a:prstGeom prst="rect">
            <a:avLst/>
          </a:prstGeom>
        </p:spPr>
      </p:pic>
      <p:sp>
        <p:nvSpPr>
          <p:cNvPr id="4" name="Rectangular Callout 3"/>
          <p:cNvSpPr/>
          <p:nvPr/>
        </p:nvSpPr>
        <p:spPr>
          <a:xfrm>
            <a:off x="9449825" y="2215260"/>
            <a:ext cx="762537" cy="320096"/>
          </a:xfrm>
          <a:prstGeom prst="wedgeRectCallout">
            <a:avLst>
              <a:gd name="adj1" fmla="val -220642"/>
              <a:gd name="adj2" fmla="val -5663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COLOR</a:t>
            </a:r>
            <a:endParaRPr kumimoji="0" lang="en-US" sz="1200" b="1" i="0" u="none" strike="noStrike" kern="1200" cap="none" spc="0" normalizeH="0" baseline="0" noProof="0" dirty="0">
              <a:ln>
                <a:noFill/>
              </a:ln>
              <a:solidFill>
                <a:prstClr val="white"/>
              </a:solidFill>
              <a:effectLst/>
              <a:uLnTx/>
              <a:uFillTx/>
              <a:latin typeface="Arial"/>
              <a:ea typeface="+mn-ea"/>
              <a:cs typeface="+mn-cs"/>
            </a:endParaRPr>
          </a:p>
        </p:txBody>
      </p:sp>
      <p:sp>
        <p:nvSpPr>
          <p:cNvPr id="5" name="Rectangular Callout 4"/>
          <p:cNvSpPr/>
          <p:nvPr/>
        </p:nvSpPr>
        <p:spPr>
          <a:xfrm>
            <a:off x="9369364" y="3725908"/>
            <a:ext cx="1082736" cy="392077"/>
          </a:xfrm>
          <a:prstGeom prst="wedgeRectCallout">
            <a:avLst>
              <a:gd name="adj1" fmla="val -215754"/>
              <a:gd name="adj2" fmla="val -25567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POSITION</a:t>
            </a:r>
            <a:endParaRPr kumimoji="0" lang="en-US" sz="1200" b="1" i="0" u="none" strike="noStrike" kern="1200" cap="none" spc="0" normalizeH="0" baseline="0" noProof="0" dirty="0">
              <a:ln>
                <a:noFill/>
              </a:ln>
              <a:solidFill>
                <a:prstClr val="white"/>
              </a:solidFill>
              <a:effectLst/>
              <a:uLnTx/>
              <a:uFillTx/>
              <a:latin typeface="Arial"/>
              <a:ea typeface="+mn-ea"/>
              <a:cs typeface="+mn-cs"/>
            </a:endParaRPr>
          </a:p>
        </p:txBody>
      </p:sp>
      <p:sp>
        <p:nvSpPr>
          <p:cNvPr id="6" name="Rectangular Callout 5"/>
          <p:cNvSpPr/>
          <p:nvPr/>
        </p:nvSpPr>
        <p:spPr>
          <a:xfrm>
            <a:off x="9288905" y="5359152"/>
            <a:ext cx="1109272" cy="392077"/>
          </a:xfrm>
          <a:prstGeom prst="wedgeRectCallout">
            <a:avLst>
              <a:gd name="adj1" fmla="val -150107"/>
              <a:gd name="adj2" fmla="val -3356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mn-cs"/>
              </a:rPr>
              <a:t>TEXT LABEL</a:t>
            </a:r>
            <a:endParaRPr kumimoji="0" lang="en-US" sz="1200" b="1" i="0" u="none" strike="noStrike" kern="1200" cap="none" spc="0" normalizeH="0" baseline="0" noProof="0" dirty="0">
              <a:ln>
                <a:noFill/>
              </a:ln>
              <a:solidFill>
                <a:prstClr val="white"/>
              </a:solidFill>
              <a:effectLst/>
              <a:uLnTx/>
              <a:uFillTx/>
              <a:latin typeface="Arial"/>
              <a:ea typeface="+mn-ea"/>
              <a:cs typeface="+mn-cs"/>
            </a:endParaRPr>
          </a:p>
        </p:txBody>
      </p:sp>
      <p:sp>
        <p:nvSpPr>
          <p:cNvPr id="7" name="Title 6">
            <a:extLst>
              <a:ext uri="{FF2B5EF4-FFF2-40B4-BE49-F238E27FC236}">
                <a16:creationId xmlns:a16="http://schemas.microsoft.com/office/drawing/2014/main" id="{D9B40112-DD05-064C-B398-E4532BC56D5E}"/>
              </a:ext>
            </a:extLst>
          </p:cNvPr>
          <p:cNvSpPr>
            <a:spLocks noGrp="1"/>
          </p:cNvSpPr>
          <p:nvPr>
            <p:ph type="title"/>
          </p:nvPr>
        </p:nvSpPr>
        <p:spPr/>
        <p:txBody>
          <a:bodyPr>
            <a:normAutofit/>
          </a:bodyPr>
          <a:lstStyle/>
          <a:p>
            <a:r>
              <a:rPr lang="en-IN" dirty="0"/>
              <a:t>Examples - Visual encoding</a:t>
            </a:r>
            <a:endParaRPr lang="en-US" dirty="0"/>
          </a:p>
        </p:txBody>
      </p:sp>
      <p:sp>
        <p:nvSpPr>
          <p:cNvPr id="2" name="Text Placeholder 1">
            <a:extLst>
              <a:ext uri="{FF2B5EF4-FFF2-40B4-BE49-F238E27FC236}">
                <a16:creationId xmlns:a16="http://schemas.microsoft.com/office/drawing/2014/main" id="{2F1ACD55-412C-784B-A7F1-C5AF1E7C7631}"/>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62834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53440" y="1700586"/>
            <a:ext cx="7316551" cy="3877772"/>
          </a:xfrm>
          <a:prstGeom prst="rect">
            <a:avLst/>
          </a:prstGeom>
        </p:spPr>
      </p:pic>
      <p:sp>
        <p:nvSpPr>
          <p:cNvPr id="4" name="Rectangular Callout 3"/>
          <p:cNvSpPr/>
          <p:nvPr/>
        </p:nvSpPr>
        <p:spPr>
          <a:xfrm>
            <a:off x="9449825" y="2695261"/>
            <a:ext cx="762537" cy="320096"/>
          </a:xfrm>
          <a:prstGeom prst="wedgeRectCallout">
            <a:avLst>
              <a:gd name="adj1" fmla="val -405429"/>
              <a:gd name="adj2" fmla="val 557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COLOR</a:t>
            </a:r>
            <a:endParaRPr kumimoji="0" lang="en-US" sz="1200" b="1" i="0" u="none" strike="noStrike" kern="1200" cap="none" spc="0" normalizeH="0" baseline="0" noProof="0" dirty="0">
              <a:ln>
                <a:noFill/>
              </a:ln>
              <a:solidFill>
                <a:prstClr val="white"/>
              </a:solidFill>
              <a:effectLst/>
              <a:uLnTx/>
              <a:uFillTx/>
              <a:latin typeface="Arial"/>
              <a:ea typeface="+mn-ea"/>
              <a:cs typeface="+mn-cs"/>
            </a:endParaRPr>
          </a:p>
        </p:txBody>
      </p:sp>
      <p:sp>
        <p:nvSpPr>
          <p:cNvPr id="5" name="Rectangular Callout 4"/>
          <p:cNvSpPr/>
          <p:nvPr/>
        </p:nvSpPr>
        <p:spPr>
          <a:xfrm>
            <a:off x="9449823" y="3355247"/>
            <a:ext cx="1035298" cy="392077"/>
          </a:xfrm>
          <a:prstGeom prst="wedgeRectCallout">
            <a:avLst>
              <a:gd name="adj1" fmla="val -139402"/>
              <a:gd name="adj2" fmla="val 5437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mn-cs"/>
              </a:rPr>
              <a:t>POSITION</a:t>
            </a:r>
            <a:endParaRPr kumimoji="0" lang="en-US" sz="1200" b="1" i="0" u="none" strike="noStrike" kern="1200" cap="none" spc="0" normalizeH="0" baseline="0" noProof="0" dirty="0">
              <a:ln>
                <a:noFill/>
              </a:ln>
              <a:solidFill>
                <a:prstClr val="white"/>
              </a:solidFill>
              <a:effectLst/>
              <a:uLnTx/>
              <a:uFillTx/>
              <a:latin typeface="Arial"/>
              <a:ea typeface="+mn-ea"/>
              <a:cs typeface="+mn-cs"/>
            </a:endParaRPr>
          </a:p>
        </p:txBody>
      </p:sp>
      <p:sp>
        <p:nvSpPr>
          <p:cNvPr id="6" name="Rectangular Callout 5"/>
          <p:cNvSpPr/>
          <p:nvPr/>
        </p:nvSpPr>
        <p:spPr>
          <a:xfrm>
            <a:off x="9288905" y="4087212"/>
            <a:ext cx="1109272" cy="392077"/>
          </a:xfrm>
          <a:prstGeom prst="wedgeRectCallout">
            <a:avLst>
              <a:gd name="adj1" fmla="val -125783"/>
              <a:gd name="adj2" fmla="val 24171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mn-cs"/>
              </a:rPr>
              <a:t>TEXT LABEL</a:t>
            </a:r>
            <a:endParaRPr kumimoji="0" lang="en-US" sz="1200" b="1" i="0" u="none" strike="noStrike" kern="1200" cap="none" spc="0" normalizeH="0" baseline="0" noProof="0" dirty="0">
              <a:ln>
                <a:noFill/>
              </a:ln>
              <a:solidFill>
                <a:prstClr val="white"/>
              </a:solidFill>
              <a:effectLst/>
              <a:uLnTx/>
              <a:uFillTx/>
              <a:latin typeface="Arial"/>
              <a:ea typeface="+mn-ea"/>
              <a:cs typeface="+mn-cs"/>
            </a:endParaRPr>
          </a:p>
        </p:txBody>
      </p:sp>
      <p:sp>
        <p:nvSpPr>
          <p:cNvPr id="7" name="Rectangle 6"/>
          <p:cNvSpPr/>
          <p:nvPr/>
        </p:nvSpPr>
        <p:spPr>
          <a:xfrm>
            <a:off x="1786242" y="1870172"/>
            <a:ext cx="804485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a:ea typeface="+mn-ea"/>
                <a:cs typeface="+mn-cs"/>
              </a:rPr>
              <a:t>Olympic Medals</a:t>
            </a:r>
          </a:p>
        </p:txBody>
      </p:sp>
      <p:sp>
        <p:nvSpPr>
          <p:cNvPr id="9" name="Rectangular Callout 8"/>
          <p:cNvSpPr/>
          <p:nvPr/>
        </p:nvSpPr>
        <p:spPr>
          <a:xfrm>
            <a:off x="9288905" y="4819177"/>
            <a:ext cx="1109272" cy="392077"/>
          </a:xfrm>
          <a:prstGeom prst="wedgeRectCallout">
            <a:avLst>
              <a:gd name="adj1" fmla="val -97404"/>
              <a:gd name="adj2" fmla="val 7348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SIZE/AREA</a:t>
            </a:r>
            <a:endParaRPr kumimoji="0" lang="en-US" sz="1200" b="1" i="0" u="none" strike="noStrike" kern="1200" cap="none" spc="0" normalizeH="0" baseline="0" noProof="0" dirty="0">
              <a:ln>
                <a:noFill/>
              </a:ln>
              <a:solidFill>
                <a:prstClr val="white"/>
              </a:solidFill>
              <a:effectLst/>
              <a:uLnTx/>
              <a:uFillTx/>
              <a:latin typeface="Arial"/>
              <a:ea typeface="+mn-ea"/>
              <a:cs typeface="+mn-cs"/>
            </a:endParaRPr>
          </a:p>
        </p:txBody>
      </p:sp>
      <p:sp>
        <p:nvSpPr>
          <p:cNvPr id="3" name="Title 2">
            <a:extLst>
              <a:ext uri="{FF2B5EF4-FFF2-40B4-BE49-F238E27FC236}">
                <a16:creationId xmlns:a16="http://schemas.microsoft.com/office/drawing/2014/main" id="{C8E1F4D3-50B5-904C-8E48-1850EE3502B9}"/>
              </a:ext>
            </a:extLst>
          </p:cNvPr>
          <p:cNvSpPr>
            <a:spLocks noGrp="1"/>
          </p:cNvSpPr>
          <p:nvPr>
            <p:ph type="title"/>
          </p:nvPr>
        </p:nvSpPr>
        <p:spPr/>
        <p:txBody>
          <a:bodyPr>
            <a:normAutofit/>
          </a:bodyPr>
          <a:lstStyle/>
          <a:p>
            <a:r>
              <a:rPr lang="en-IN" dirty="0"/>
              <a:t>Examples - Visual encoding</a:t>
            </a:r>
            <a:endParaRPr lang="en-US" dirty="0"/>
          </a:p>
        </p:txBody>
      </p:sp>
      <p:sp>
        <p:nvSpPr>
          <p:cNvPr id="2" name="Text Placeholder 1">
            <a:extLst>
              <a:ext uri="{FF2B5EF4-FFF2-40B4-BE49-F238E27FC236}">
                <a16:creationId xmlns:a16="http://schemas.microsoft.com/office/drawing/2014/main" id="{89DF49CF-DC4F-6741-868B-8F6C717D363A}"/>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116525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2DFA-9BA3-9142-84D4-C9A3D745437F}"/>
              </a:ext>
            </a:extLst>
          </p:cNvPr>
          <p:cNvSpPr>
            <a:spLocks noGrp="1"/>
          </p:cNvSpPr>
          <p:nvPr>
            <p:ph type="title"/>
          </p:nvPr>
        </p:nvSpPr>
        <p:spPr/>
        <p:txBody>
          <a:bodyPr/>
          <a:lstStyle/>
          <a:p>
            <a:r>
              <a:rPr lang="en-US" dirty="0"/>
              <a:t>Guidelines on Visual Encodings </a:t>
            </a:r>
          </a:p>
        </p:txBody>
      </p:sp>
      <p:sp>
        <p:nvSpPr>
          <p:cNvPr id="3" name="Text Placeholder 2">
            <a:extLst>
              <a:ext uri="{FF2B5EF4-FFF2-40B4-BE49-F238E27FC236}">
                <a16:creationId xmlns:a16="http://schemas.microsoft.com/office/drawing/2014/main" id="{12DC50E6-6B74-0746-BE71-7236AD1D8B4A}"/>
              </a:ext>
            </a:extLst>
          </p:cNvPr>
          <p:cNvSpPr>
            <a:spLocks noGrp="1"/>
          </p:cNvSpPr>
          <p:nvPr>
            <p:ph type="body" sz="quarter" idx="20"/>
          </p:nvPr>
        </p:nvSpPr>
        <p:spPr/>
        <p:txBody>
          <a:bodyPr/>
          <a:lstStyle/>
          <a:p>
            <a:endParaRPr lang="en-US"/>
          </a:p>
        </p:txBody>
      </p:sp>
      <p:graphicFrame>
        <p:nvGraphicFramePr>
          <p:cNvPr id="6" name="Diagram 5">
            <a:extLst>
              <a:ext uri="{FF2B5EF4-FFF2-40B4-BE49-F238E27FC236}">
                <a16:creationId xmlns:a16="http://schemas.microsoft.com/office/drawing/2014/main" id="{0FC6CCD9-E1D9-BD4A-AAEF-1F9CE4EA785A}"/>
              </a:ext>
            </a:extLst>
          </p:cNvPr>
          <p:cNvGraphicFramePr/>
          <p:nvPr/>
        </p:nvGraphicFramePr>
        <p:xfrm>
          <a:off x="1714501" y="1057276"/>
          <a:ext cx="8524875" cy="5343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8380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5080-5CD4-109A-3DB5-8F58F2037331}"/>
              </a:ext>
            </a:extLst>
          </p:cNvPr>
          <p:cNvSpPr>
            <a:spLocks noGrp="1"/>
          </p:cNvSpPr>
          <p:nvPr>
            <p:ph type="title"/>
          </p:nvPr>
        </p:nvSpPr>
        <p:spPr/>
        <p:txBody>
          <a:bodyPr/>
          <a:lstStyle/>
          <a:p>
            <a:r>
              <a:rPr lang="en-US" dirty="0"/>
              <a:t>Example: Redesigning a chart on access to water</a:t>
            </a:r>
          </a:p>
        </p:txBody>
      </p:sp>
      <p:sp>
        <p:nvSpPr>
          <p:cNvPr id="3" name="Slide Number Placeholder 2">
            <a:extLst>
              <a:ext uri="{FF2B5EF4-FFF2-40B4-BE49-F238E27FC236}">
                <a16:creationId xmlns:a16="http://schemas.microsoft.com/office/drawing/2014/main" id="{8F43F821-58C1-9D4A-59D0-FCEBA173A3EF}"/>
              </a:ext>
            </a:extLst>
          </p:cNvPr>
          <p:cNvSpPr>
            <a:spLocks noGrp="1"/>
          </p:cNvSpPr>
          <p:nvPr>
            <p:ph type="sldNum" sz="quarter" idx="12"/>
          </p:nvPr>
        </p:nvSpPr>
        <p:spPr/>
        <p:txBody>
          <a:bodyPr/>
          <a:lstStyle/>
          <a:p>
            <a:fld id="{E08A2EAE-61F0-4E80-AF13-6C345B2B49E7}" type="slidenum">
              <a:rPr lang="en-US" smtClean="0"/>
              <a:pPr/>
              <a:t>36</a:t>
            </a:fld>
            <a:endParaRPr lang="en-US" dirty="0"/>
          </a:p>
        </p:txBody>
      </p:sp>
      <p:sp>
        <p:nvSpPr>
          <p:cNvPr id="4" name="Text Placeholder 3">
            <a:extLst>
              <a:ext uri="{FF2B5EF4-FFF2-40B4-BE49-F238E27FC236}">
                <a16:creationId xmlns:a16="http://schemas.microsoft.com/office/drawing/2014/main" id="{D5A3AF6B-7A72-F301-FDA3-C64FC2A2EC45}"/>
              </a:ext>
            </a:extLst>
          </p:cNvPr>
          <p:cNvSpPr>
            <a:spLocks noGrp="1"/>
          </p:cNvSpPr>
          <p:nvPr>
            <p:ph type="body" sz="quarter" idx="20"/>
          </p:nvPr>
        </p:nvSpPr>
        <p:spPr/>
        <p:txBody>
          <a:bodyPr/>
          <a:lstStyle/>
          <a:p>
            <a:pPr marL="0" indent="0">
              <a:buNone/>
            </a:pPr>
            <a:r>
              <a:rPr lang="en-US" dirty="0">
                <a:hlinkClick r:id="rId2"/>
              </a:rPr>
              <a:t>https://www.behance.net/gallery/14829307/Visualizing-Access-to-Drinking-Water-in-India</a:t>
            </a:r>
            <a:r>
              <a:rPr lang="en-US" dirty="0"/>
              <a:t> </a:t>
            </a:r>
          </a:p>
        </p:txBody>
      </p:sp>
      <p:pic>
        <p:nvPicPr>
          <p:cNvPr id="3074" name="Picture 2">
            <a:extLst>
              <a:ext uri="{FF2B5EF4-FFF2-40B4-BE49-F238E27FC236}">
                <a16:creationId xmlns:a16="http://schemas.microsoft.com/office/drawing/2014/main" id="{A6D8449B-8AAD-E073-8B77-F5AC5B4177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5536" y="899681"/>
            <a:ext cx="6442364" cy="54357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1D873FE-46F4-155E-0372-95BA70E606FC}"/>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6816442" y="999046"/>
            <a:ext cx="4046099" cy="43072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EA3D219-55E2-8097-518E-6DF058B335B6}"/>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a:stretch/>
        </p:blipFill>
        <p:spPr bwMode="auto">
          <a:xfrm>
            <a:off x="9097241" y="3726837"/>
            <a:ext cx="2753940" cy="2608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619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FBDF-E313-D443-81F2-859A7ED01CB2}"/>
              </a:ext>
            </a:extLst>
          </p:cNvPr>
          <p:cNvSpPr>
            <a:spLocks noGrp="1"/>
          </p:cNvSpPr>
          <p:nvPr>
            <p:ph type="title"/>
          </p:nvPr>
        </p:nvSpPr>
        <p:spPr/>
        <p:txBody>
          <a:bodyPr>
            <a:noAutofit/>
          </a:bodyPr>
          <a:lstStyle/>
          <a:p>
            <a:r>
              <a:rPr lang="en-US" sz="6600" dirty="0"/>
              <a:t>How do I get better at selecting charts?</a:t>
            </a:r>
          </a:p>
        </p:txBody>
      </p:sp>
      <p:sp>
        <p:nvSpPr>
          <p:cNvPr id="3" name="Text Placeholder 2">
            <a:extLst>
              <a:ext uri="{FF2B5EF4-FFF2-40B4-BE49-F238E27FC236}">
                <a16:creationId xmlns:a16="http://schemas.microsoft.com/office/drawing/2014/main" id="{CA31B47B-AAC9-7844-A1B9-83A980CD1AC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45262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407A6B-527B-174A-8A96-91DC3DA18C29}"/>
              </a:ext>
            </a:extLst>
          </p:cNvPr>
          <p:cNvSpPr>
            <a:spLocks noGrp="1"/>
          </p:cNvSpPr>
          <p:nvPr>
            <p:ph type="title"/>
          </p:nvPr>
        </p:nvSpPr>
        <p:spPr/>
        <p:txBody>
          <a:bodyPr/>
          <a:lstStyle/>
          <a:p>
            <a:r>
              <a:rPr lang="en-US" dirty="0"/>
              <a:t>Pick a visual design based on the takeaway</a:t>
            </a:r>
          </a:p>
        </p:txBody>
      </p:sp>
      <p:sp>
        <p:nvSpPr>
          <p:cNvPr id="3" name="Slide Number Placeholder 2">
            <a:extLst>
              <a:ext uri="{FF2B5EF4-FFF2-40B4-BE49-F238E27FC236}">
                <a16:creationId xmlns:a16="http://schemas.microsoft.com/office/drawing/2014/main" id="{34BFF470-53B4-7248-93EF-CDCDD9C56793}"/>
              </a:ext>
            </a:extLst>
          </p:cNvPr>
          <p:cNvSpPr>
            <a:spLocks noGrp="1"/>
          </p:cNvSpPr>
          <p:nvPr>
            <p:ph type="sldNum" sz="quarter" idx="12"/>
          </p:nvPr>
        </p:nvSpPr>
        <p:spPr>
          <a:xfrm>
            <a:off x="11308080" y="6442540"/>
            <a:ext cx="640080" cy="24981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pic>
        <p:nvPicPr>
          <p:cNvPr id="5" name="Picture 4">
            <a:extLst>
              <a:ext uri="{FF2B5EF4-FFF2-40B4-BE49-F238E27FC236}">
                <a16:creationId xmlns:a16="http://schemas.microsoft.com/office/drawing/2014/main" id="{A0E059C1-1FE5-5348-AFC2-4294A851B52A}"/>
              </a:ext>
            </a:extLst>
          </p:cNvPr>
          <p:cNvPicPr>
            <a:picLocks noChangeAspect="1"/>
          </p:cNvPicPr>
          <p:nvPr/>
        </p:nvPicPr>
        <p:blipFill>
          <a:blip r:embed="rId2"/>
          <a:stretch>
            <a:fillRect/>
          </a:stretch>
        </p:blipFill>
        <p:spPr>
          <a:xfrm>
            <a:off x="1250951" y="1365250"/>
            <a:ext cx="9685639" cy="4125600"/>
          </a:xfrm>
          <a:prstGeom prst="rect">
            <a:avLst/>
          </a:prstGeom>
        </p:spPr>
      </p:pic>
      <p:sp>
        <p:nvSpPr>
          <p:cNvPr id="23" name="Rectangle 22">
            <a:extLst>
              <a:ext uri="{FF2B5EF4-FFF2-40B4-BE49-F238E27FC236}">
                <a16:creationId xmlns:a16="http://schemas.microsoft.com/office/drawing/2014/main" id="{4434F844-6C66-FA46-A8E7-38ED0AC75214}"/>
              </a:ext>
            </a:extLst>
          </p:cNvPr>
          <p:cNvSpPr/>
          <p:nvPr/>
        </p:nvSpPr>
        <p:spPr>
          <a:xfrm>
            <a:off x="6145941" y="4977731"/>
            <a:ext cx="984887" cy="545962"/>
          </a:xfrm>
          <a:prstGeom prst="rect">
            <a:avLst/>
          </a:prstGeom>
          <a:solidFill>
            <a:schemeClr val="bg1"/>
          </a:solidFill>
          <a:ln w="19050">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EA221"/>
                </a:solidFill>
                <a:effectLst/>
                <a:uLnTx/>
                <a:uFillTx/>
                <a:latin typeface="Arial"/>
                <a:ea typeface="+mn-ea"/>
                <a:cs typeface="+mn-cs"/>
              </a:rPr>
              <a:t>Deviation</a:t>
            </a:r>
          </a:p>
        </p:txBody>
      </p:sp>
      <p:sp>
        <p:nvSpPr>
          <p:cNvPr id="25" name="Rectangle 24">
            <a:extLst>
              <a:ext uri="{FF2B5EF4-FFF2-40B4-BE49-F238E27FC236}">
                <a16:creationId xmlns:a16="http://schemas.microsoft.com/office/drawing/2014/main" id="{73BF4494-8E29-984F-B855-CEC4C88FE247}"/>
              </a:ext>
            </a:extLst>
          </p:cNvPr>
          <p:cNvSpPr/>
          <p:nvPr/>
        </p:nvSpPr>
        <p:spPr>
          <a:xfrm>
            <a:off x="4058515" y="4977731"/>
            <a:ext cx="984887" cy="545962"/>
          </a:xfrm>
          <a:prstGeom prst="rect">
            <a:avLst/>
          </a:prstGeom>
          <a:solidFill>
            <a:schemeClr val="bg1"/>
          </a:solidFill>
          <a:ln w="19050">
            <a:solidFill>
              <a:srgbClr val="268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68031"/>
                </a:solidFill>
                <a:effectLst/>
                <a:uLnTx/>
                <a:uFillTx/>
                <a:latin typeface="Arial"/>
                <a:ea typeface="+mn-ea"/>
                <a:cs typeface="+mn-cs"/>
              </a:rPr>
              <a:t>Change-over-Time</a:t>
            </a:r>
          </a:p>
        </p:txBody>
      </p:sp>
      <p:sp>
        <p:nvSpPr>
          <p:cNvPr id="27" name="Rectangle 26">
            <a:extLst>
              <a:ext uri="{FF2B5EF4-FFF2-40B4-BE49-F238E27FC236}">
                <a16:creationId xmlns:a16="http://schemas.microsoft.com/office/drawing/2014/main" id="{E4653371-4D76-3D44-87ED-3358704CCDC6}"/>
              </a:ext>
            </a:extLst>
          </p:cNvPr>
          <p:cNvSpPr/>
          <p:nvPr/>
        </p:nvSpPr>
        <p:spPr>
          <a:xfrm>
            <a:off x="5102228" y="4977731"/>
            <a:ext cx="984887" cy="545962"/>
          </a:xfrm>
          <a:prstGeom prst="rect">
            <a:avLst/>
          </a:prstGeom>
          <a:solidFill>
            <a:schemeClr val="bg1"/>
          </a:solidFill>
          <a:ln w="19050">
            <a:solidFill>
              <a:srgbClr val="8A8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A8C84"/>
                </a:solidFill>
                <a:effectLst/>
                <a:uLnTx/>
                <a:uFillTx/>
                <a:latin typeface="Arial"/>
                <a:ea typeface="+mn-ea"/>
                <a:cs typeface="+mn-cs"/>
              </a:rPr>
              <a:t>Spatial</a:t>
            </a:r>
          </a:p>
        </p:txBody>
      </p:sp>
      <p:sp>
        <p:nvSpPr>
          <p:cNvPr id="29" name="Rectangle 28">
            <a:extLst>
              <a:ext uri="{FF2B5EF4-FFF2-40B4-BE49-F238E27FC236}">
                <a16:creationId xmlns:a16="http://schemas.microsoft.com/office/drawing/2014/main" id="{9959CC2E-CB34-5849-A824-331065A4BC90}"/>
              </a:ext>
            </a:extLst>
          </p:cNvPr>
          <p:cNvSpPr/>
          <p:nvPr/>
        </p:nvSpPr>
        <p:spPr>
          <a:xfrm>
            <a:off x="7189655" y="4977731"/>
            <a:ext cx="984886" cy="545962"/>
          </a:xfrm>
          <a:prstGeom prst="rect">
            <a:avLst/>
          </a:prstGeom>
          <a:solidFill>
            <a:schemeClr val="bg1"/>
          </a:solidFill>
          <a:ln w="19050">
            <a:solidFill>
              <a:srgbClr val="0F7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F7B9F"/>
                </a:solidFill>
                <a:effectLst/>
                <a:uLnTx/>
                <a:uFillTx/>
                <a:latin typeface="Arial"/>
                <a:ea typeface="+mn-ea"/>
                <a:cs typeface="+mn-cs"/>
              </a:rPr>
              <a:t>Ranking</a:t>
            </a:r>
          </a:p>
        </p:txBody>
      </p:sp>
      <p:sp>
        <p:nvSpPr>
          <p:cNvPr id="31" name="Rectangle 30">
            <a:extLst>
              <a:ext uri="{FF2B5EF4-FFF2-40B4-BE49-F238E27FC236}">
                <a16:creationId xmlns:a16="http://schemas.microsoft.com/office/drawing/2014/main" id="{B07656CF-DB3C-5141-995D-B633AC6F4BBE}"/>
              </a:ext>
            </a:extLst>
          </p:cNvPr>
          <p:cNvSpPr/>
          <p:nvPr/>
        </p:nvSpPr>
        <p:spPr>
          <a:xfrm>
            <a:off x="10267282" y="1422589"/>
            <a:ext cx="1083376" cy="473870"/>
          </a:xfrm>
          <a:prstGeom prst="rect">
            <a:avLst/>
          </a:prstGeom>
          <a:solidFill>
            <a:schemeClr val="bg1"/>
          </a:solidFill>
          <a:ln w="19050">
            <a:solidFill>
              <a:srgbClr val="8260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2603B"/>
                </a:solidFill>
                <a:effectLst/>
                <a:uLnTx/>
                <a:uFillTx/>
                <a:latin typeface="Arial"/>
                <a:ea typeface="+mn-ea"/>
                <a:cs typeface="+mn-cs"/>
              </a:rPr>
              <a:t>Correlation</a:t>
            </a:r>
          </a:p>
        </p:txBody>
      </p:sp>
      <p:sp>
        <p:nvSpPr>
          <p:cNvPr id="33" name="Rectangle 32">
            <a:extLst>
              <a:ext uri="{FF2B5EF4-FFF2-40B4-BE49-F238E27FC236}">
                <a16:creationId xmlns:a16="http://schemas.microsoft.com/office/drawing/2014/main" id="{7DD3341F-167D-EC4A-8471-5B98A2E20A56}"/>
              </a:ext>
            </a:extLst>
          </p:cNvPr>
          <p:cNvSpPr/>
          <p:nvPr/>
        </p:nvSpPr>
        <p:spPr>
          <a:xfrm>
            <a:off x="10267282" y="2228921"/>
            <a:ext cx="1083376" cy="473870"/>
          </a:xfrm>
          <a:prstGeom prst="rect">
            <a:avLst/>
          </a:prstGeom>
          <a:solidFill>
            <a:schemeClr val="bg1"/>
          </a:solidFill>
          <a:ln w="19050">
            <a:solidFill>
              <a:srgbClr val="064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64293"/>
                </a:solidFill>
                <a:effectLst/>
                <a:uLnTx/>
                <a:uFillTx/>
                <a:latin typeface="Arial"/>
                <a:ea typeface="+mn-ea"/>
                <a:cs typeface="+mn-cs"/>
              </a:rPr>
              <a:t>Part-to-Whole</a:t>
            </a:r>
          </a:p>
        </p:txBody>
      </p:sp>
      <p:sp>
        <p:nvSpPr>
          <p:cNvPr id="35" name="Rectangle 34">
            <a:extLst>
              <a:ext uri="{FF2B5EF4-FFF2-40B4-BE49-F238E27FC236}">
                <a16:creationId xmlns:a16="http://schemas.microsoft.com/office/drawing/2014/main" id="{AEB76D6C-823E-0A40-8C58-5E6138CAF716}"/>
              </a:ext>
            </a:extLst>
          </p:cNvPr>
          <p:cNvSpPr/>
          <p:nvPr/>
        </p:nvSpPr>
        <p:spPr>
          <a:xfrm>
            <a:off x="10267280" y="3052884"/>
            <a:ext cx="1083377" cy="473871"/>
          </a:xfrm>
          <a:prstGeom prst="rect">
            <a:avLst/>
          </a:prstGeom>
          <a:solidFill>
            <a:schemeClr val="bg1"/>
          </a:solidFill>
          <a:ln w="19050">
            <a:solidFill>
              <a:srgbClr val="9CB2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CB259"/>
                </a:solidFill>
                <a:effectLst/>
                <a:uLnTx/>
                <a:uFillTx/>
                <a:latin typeface="Arial"/>
                <a:ea typeface="+mn-ea"/>
                <a:cs typeface="+mn-cs"/>
              </a:rPr>
              <a:t>Flow</a:t>
            </a:r>
          </a:p>
        </p:txBody>
      </p:sp>
      <p:sp>
        <p:nvSpPr>
          <p:cNvPr id="36" name="Rectangle 35">
            <a:extLst>
              <a:ext uri="{FF2B5EF4-FFF2-40B4-BE49-F238E27FC236}">
                <a16:creationId xmlns:a16="http://schemas.microsoft.com/office/drawing/2014/main" id="{93CA723B-0E6F-BF45-AC8D-250C8F3B0AF6}"/>
              </a:ext>
            </a:extLst>
          </p:cNvPr>
          <p:cNvSpPr/>
          <p:nvPr/>
        </p:nvSpPr>
        <p:spPr>
          <a:xfrm>
            <a:off x="841342" y="1819781"/>
            <a:ext cx="1083376" cy="473870"/>
          </a:xfrm>
          <a:prstGeom prst="rect">
            <a:avLst/>
          </a:prstGeom>
          <a:solidFill>
            <a:schemeClr val="bg1"/>
          </a:solidFill>
          <a:ln w="19050">
            <a:solidFill>
              <a:srgbClr val="8F32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F3278"/>
                </a:solidFill>
                <a:effectLst/>
                <a:uLnTx/>
                <a:uFillTx/>
                <a:latin typeface="Arial"/>
                <a:ea typeface="+mn-ea"/>
                <a:cs typeface="+mn-cs"/>
              </a:rPr>
              <a:t>Magnitude</a:t>
            </a:r>
          </a:p>
        </p:txBody>
      </p:sp>
      <p:sp>
        <p:nvSpPr>
          <p:cNvPr id="37" name="Rectangle 36">
            <a:extLst>
              <a:ext uri="{FF2B5EF4-FFF2-40B4-BE49-F238E27FC236}">
                <a16:creationId xmlns:a16="http://schemas.microsoft.com/office/drawing/2014/main" id="{5E7AFE00-1B5A-404F-A5F0-1F115C9E4933}"/>
              </a:ext>
            </a:extLst>
          </p:cNvPr>
          <p:cNvSpPr/>
          <p:nvPr/>
        </p:nvSpPr>
        <p:spPr>
          <a:xfrm>
            <a:off x="841342" y="2671078"/>
            <a:ext cx="1083376" cy="473870"/>
          </a:xfrm>
          <a:prstGeom prst="rect">
            <a:avLst/>
          </a:prstGeom>
          <a:solidFill>
            <a:schemeClr val="bg1"/>
          </a:solidFill>
          <a:ln w="19050">
            <a:solidFill>
              <a:srgbClr val="EA4E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A4E25"/>
                </a:solidFill>
                <a:effectLst/>
                <a:uLnTx/>
                <a:uFillTx/>
                <a:latin typeface="Arial"/>
                <a:ea typeface="+mn-ea"/>
                <a:cs typeface="+mn-cs"/>
              </a:rPr>
              <a:t>Distribution</a:t>
            </a:r>
          </a:p>
        </p:txBody>
      </p:sp>
    </p:spTree>
    <p:extLst>
      <p:ext uri="{BB962C8B-B14F-4D97-AF65-F5344CB8AC3E}">
        <p14:creationId xmlns:p14="http://schemas.microsoft.com/office/powerpoint/2010/main" val="33781378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7407A6B-527B-174A-8A96-91DC3DA18C29}"/>
              </a:ext>
            </a:extLst>
          </p:cNvPr>
          <p:cNvSpPr>
            <a:spLocks noGrp="1"/>
          </p:cNvSpPr>
          <p:nvPr>
            <p:ph type="title"/>
          </p:nvPr>
        </p:nvSpPr>
        <p:spPr/>
        <p:txBody>
          <a:bodyPr/>
          <a:lstStyle/>
          <a:p>
            <a:r>
              <a:rPr lang="en-US" dirty="0"/>
              <a:t>How the data should be interpreted decides the type of chart to be used</a:t>
            </a:r>
          </a:p>
        </p:txBody>
      </p:sp>
      <p:sp>
        <p:nvSpPr>
          <p:cNvPr id="3" name="Slide Number Placeholder 2">
            <a:extLst>
              <a:ext uri="{FF2B5EF4-FFF2-40B4-BE49-F238E27FC236}">
                <a16:creationId xmlns:a16="http://schemas.microsoft.com/office/drawing/2014/main" id="{34BFF470-53B4-7248-93EF-CDCDD9C56793}"/>
              </a:ext>
            </a:extLst>
          </p:cNvPr>
          <p:cNvSpPr>
            <a:spLocks noGrp="1"/>
          </p:cNvSpPr>
          <p:nvPr>
            <p:ph type="sldNum" sz="quarter" idx="12"/>
          </p:nvPr>
        </p:nvSpPr>
        <p:spPr>
          <a:xfrm>
            <a:off x="11308080" y="6442540"/>
            <a:ext cx="640080" cy="249819"/>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pic>
        <p:nvPicPr>
          <p:cNvPr id="4" name="Picture 3">
            <a:extLst>
              <a:ext uri="{FF2B5EF4-FFF2-40B4-BE49-F238E27FC236}">
                <a16:creationId xmlns:a16="http://schemas.microsoft.com/office/drawing/2014/main" id="{EBCC3BD9-2171-0B4F-96F1-0039FB59B5B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67992" y="4918373"/>
            <a:ext cx="2918668" cy="1268231"/>
          </a:xfrm>
          <a:prstGeom prst="rect">
            <a:avLst/>
          </a:prstGeom>
        </p:spPr>
      </p:pic>
      <p:grpSp>
        <p:nvGrpSpPr>
          <p:cNvPr id="17" name="Group 16">
            <a:extLst>
              <a:ext uri="{FF2B5EF4-FFF2-40B4-BE49-F238E27FC236}">
                <a16:creationId xmlns:a16="http://schemas.microsoft.com/office/drawing/2014/main" id="{769B5C85-1FC1-0B42-AA86-80DD17014C6B}"/>
              </a:ext>
            </a:extLst>
          </p:cNvPr>
          <p:cNvGrpSpPr/>
          <p:nvPr/>
        </p:nvGrpSpPr>
        <p:grpSpPr>
          <a:xfrm>
            <a:off x="6059562" y="1666883"/>
            <a:ext cx="2918668" cy="1919102"/>
            <a:chOff x="6081176" y="3610555"/>
            <a:chExt cx="2918668" cy="1919102"/>
          </a:xfrm>
        </p:grpSpPr>
        <p:pic>
          <p:nvPicPr>
            <p:cNvPr id="6" name="Picture 5">
              <a:extLst>
                <a:ext uri="{FF2B5EF4-FFF2-40B4-BE49-F238E27FC236}">
                  <a16:creationId xmlns:a16="http://schemas.microsoft.com/office/drawing/2014/main" id="{68A6551C-5A29-CA42-B765-42AF444BA6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81176" y="4973720"/>
              <a:ext cx="2918668" cy="555937"/>
            </a:xfrm>
            <a:prstGeom prst="rect">
              <a:avLst/>
            </a:prstGeom>
          </p:spPr>
        </p:pic>
        <p:pic>
          <p:nvPicPr>
            <p:cNvPr id="10" name="Picture 9">
              <a:extLst>
                <a:ext uri="{FF2B5EF4-FFF2-40B4-BE49-F238E27FC236}">
                  <a16:creationId xmlns:a16="http://schemas.microsoft.com/office/drawing/2014/main" id="{D656D46D-F10E-C949-9486-9D4543DFDE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81176" y="3610555"/>
              <a:ext cx="2918668" cy="1368995"/>
            </a:xfrm>
            <a:prstGeom prst="rect">
              <a:avLst/>
            </a:prstGeom>
          </p:spPr>
        </p:pic>
      </p:grpSp>
      <p:grpSp>
        <p:nvGrpSpPr>
          <p:cNvPr id="13" name="Group 12">
            <a:extLst>
              <a:ext uri="{FF2B5EF4-FFF2-40B4-BE49-F238E27FC236}">
                <a16:creationId xmlns:a16="http://schemas.microsoft.com/office/drawing/2014/main" id="{CEC00DBC-2442-5942-89FD-8A8F2CCBA5F9}"/>
              </a:ext>
            </a:extLst>
          </p:cNvPr>
          <p:cNvGrpSpPr/>
          <p:nvPr/>
        </p:nvGrpSpPr>
        <p:grpSpPr>
          <a:xfrm>
            <a:off x="9067992" y="2988231"/>
            <a:ext cx="2918668" cy="1930142"/>
            <a:chOff x="3162508" y="2995115"/>
            <a:chExt cx="2918668" cy="1930142"/>
          </a:xfrm>
        </p:grpSpPr>
        <p:pic>
          <p:nvPicPr>
            <p:cNvPr id="12" name="Picture 11">
              <a:extLst>
                <a:ext uri="{FF2B5EF4-FFF2-40B4-BE49-F238E27FC236}">
                  <a16:creationId xmlns:a16="http://schemas.microsoft.com/office/drawing/2014/main" id="{101C7A89-BAD9-3B45-8F00-5DC2C6A52F2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62508" y="4362371"/>
              <a:ext cx="2918668" cy="562886"/>
            </a:xfrm>
            <a:prstGeom prst="rect">
              <a:avLst/>
            </a:prstGeom>
          </p:spPr>
        </p:pic>
        <p:pic>
          <p:nvPicPr>
            <p:cNvPr id="14" name="Picture 13">
              <a:extLst>
                <a:ext uri="{FF2B5EF4-FFF2-40B4-BE49-F238E27FC236}">
                  <a16:creationId xmlns:a16="http://schemas.microsoft.com/office/drawing/2014/main" id="{200E59B9-8655-924A-85C3-F87DB16D383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62508" y="2995115"/>
              <a:ext cx="2918668" cy="1367256"/>
            </a:xfrm>
            <a:prstGeom prst="rect">
              <a:avLst/>
            </a:prstGeom>
          </p:spPr>
        </p:pic>
      </p:grpSp>
      <p:grpSp>
        <p:nvGrpSpPr>
          <p:cNvPr id="19" name="Group 18">
            <a:extLst>
              <a:ext uri="{FF2B5EF4-FFF2-40B4-BE49-F238E27FC236}">
                <a16:creationId xmlns:a16="http://schemas.microsoft.com/office/drawing/2014/main" id="{03ECA999-467A-7D4B-8B03-0207EDCB5850}"/>
              </a:ext>
            </a:extLst>
          </p:cNvPr>
          <p:cNvGrpSpPr/>
          <p:nvPr/>
        </p:nvGrpSpPr>
        <p:grpSpPr>
          <a:xfrm>
            <a:off x="137986" y="1666883"/>
            <a:ext cx="2918668" cy="2457887"/>
            <a:chOff x="8999844" y="1152668"/>
            <a:chExt cx="2918668" cy="2457887"/>
          </a:xfrm>
        </p:grpSpPr>
        <p:pic>
          <p:nvPicPr>
            <p:cNvPr id="16" name="Picture 15">
              <a:extLst>
                <a:ext uri="{FF2B5EF4-FFF2-40B4-BE49-F238E27FC236}">
                  <a16:creationId xmlns:a16="http://schemas.microsoft.com/office/drawing/2014/main" id="{5FBF5D8A-4CA6-4B4E-B05E-89C027BA387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99844" y="2489995"/>
              <a:ext cx="2918668" cy="1120560"/>
            </a:xfrm>
            <a:prstGeom prst="rect">
              <a:avLst/>
            </a:prstGeom>
          </p:spPr>
        </p:pic>
        <p:pic>
          <p:nvPicPr>
            <p:cNvPr id="18" name="Picture 17">
              <a:extLst>
                <a:ext uri="{FF2B5EF4-FFF2-40B4-BE49-F238E27FC236}">
                  <a16:creationId xmlns:a16="http://schemas.microsoft.com/office/drawing/2014/main" id="{BE938355-3736-A644-994F-B7B7E4EC3CE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99844" y="1152668"/>
              <a:ext cx="2918668" cy="1375944"/>
            </a:xfrm>
            <a:prstGeom prst="rect">
              <a:avLst/>
            </a:prstGeom>
          </p:spPr>
        </p:pic>
      </p:grpSp>
      <p:grpSp>
        <p:nvGrpSpPr>
          <p:cNvPr id="15" name="Group 14">
            <a:extLst>
              <a:ext uri="{FF2B5EF4-FFF2-40B4-BE49-F238E27FC236}">
                <a16:creationId xmlns:a16="http://schemas.microsoft.com/office/drawing/2014/main" id="{B7959B7D-8429-B944-BF83-C9E678DBFAAF}"/>
              </a:ext>
            </a:extLst>
          </p:cNvPr>
          <p:cNvGrpSpPr/>
          <p:nvPr/>
        </p:nvGrpSpPr>
        <p:grpSpPr>
          <a:xfrm>
            <a:off x="3140894" y="1658239"/>
            <a:ext cx="2918668" cy="2457887"/>
            <a:chOff x="6081176" y="1152668"/>
            <a:chExt cx="2918668" cy="2457887"/>
          </a:xfrm>
        </p:grpSpPr>
        <p:pic>
          <p:nvPicPr>
            <p:cNvPr id="20" name="Picture 19">
              <a:extLst>
                <a:ext uri="{FF2B5EF4-FFF2-40B4-BE49-F238E27FC236}">
                  <a16:creationId xmlns:a16="http://schemas.microsoft.com/office/drawing/2014/main" id="{0BEDBA3F-29DB-5B4F-A1DA-DBF01D00A18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081176" y="2489995"/>
              <a:ext cx="2918668" cy="1120560"/>
            </a:xfrm>
            <a:prstGeom prst="rect">
              <a:avLst/>
            </a:prstGeom>
          </p:spPr>
        </p:pic>
        <p:pic>
          <p:nvPicPr>
            <p:cNvPr id="22" name="Picture 21">
              <a:extLst>
                <a:ext uri="{FF2B5EF4-FFF2-40B4-BE49-F238E27FC236}">
                  <a16:creationId xmlns:a16="http://schemas.microsoft.com/office/drawing/2014/main" id="{F68C0777-94A0-7542-B1E8-F3AE822381A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081176" y="1152668"/>
              <a:ext cx="2918668" cy="1334248"/>
            </a:xfrm>
            <a:prstGeom prst="rect">
              <a:avLst/>
            </a:prstGeom>
          </p:spPr>
        </p:pic>
      </p:grpSp>
      <p:grpSp>
        <p:nvGrpSpPr>
          <p:cNvPr id="9" name="Group 8">
            <a:extLst>
              <a:ext uri="{FF2B5EF4-FFF2-40B4-BE49-F238E27FC236}">
                <a16:creationId xmlns:a16="http://schemas.microsoft.com/office/drawing/2014/main" id="{09EEE6F8-4C54-F045-AAB6-A859F756DA25}"/>
              </a:ext>
            </a:extLst>
          </p:cNvPr>
          <p:cNvGrpSpPr/>
          <p:nvPr/>
        </p:nvGrpSpPr>
        <p:grpSpPr>
          <a:xfrm>
            <a:off x="137986" y="4135109"/>
            <a:ext cx="2918668" cy="1939398"/>
            <a:chOff x="243840" y="3742363"/>
            <a:chExt cx="2918668" cy="1939398"/>
          </a:xfrm>
        </p:grpSpPr>
        <p:pic>
          <p:nvPicPr>
            <p:cNvPr id="24" name="Picture 23">
              <a:extLst>
                <a:ext uri="{FF2B5EF4-FFF2-40B4-BE49-F238E27FC236}">
                  <a16:creationId xmlns:a16="http://schemas.microsoft.com/office/drawing/2014/main" id="{494003DC-B7C8-B142-A77D-6B7681DFD25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43840" y="5117137"/>
              <a:ext cx="2918668" cy="564624"/>
            </a:xfrm>
            <a:prstGeom prst="rect">
              <a:avLst/>
            </a:prstGeom>
          </p:spPr>
        </p:pic>
        <p:pic>
          <p:nvPicPr>
            <p:cNvPr id="26" name="Picture 25">
              <a:extLst>
                <a:ext uri="{FF2B5EF4-FFF2-40B4-BE49-F238E27FC236}">
                  <a16:creationId xmlns:a16="http://schemas.microsoft.com/office/drawing/2014/main" id="{019FD797-81B2-B947-AED2-78E855B5545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43840" y="3742363"/>
              <a:ext cx="2918668" cy="1334248"/>
            </a:xfrm>
            <a:prstGeom prst="rect">
              <a:avLst/>
            </a:prstGeom>
          </p:spPr>
        </p:pic>
      </p:grpSp>
      <p:grpSp>
        <p:nvGrpSpPr>
          <p:cNvPr id="11" name="Group 10">
            <a:extLst>
              <a:ext uri="{FF2B5EF4-FFF2-40B4-BE49-F238E27FC236}">
                <a16:creationId xmlns:a16="http://schemas.microsoft.com/office/drawing/2014/main" id="{2C5E8663-DA7C-764D-AEDD-E82741DECA18}"/>
              </a:ext>
            </a:extLst>
          </p:cNvPr>
          <p:cNvGrpSpPr/>
          <p:nvPr/>
        </p:nvGrpSpPr>
        <p:grpSpPr>
          <a:xfrm>
            <a:off x="6059562" y="3579969"/>
            <a:ext cx="2918668" cy="1834591"/>
            <a:chOff x="3162508" y="1155956"/>
            <a:chExt cx="2918668" cy="1834591"/>
          </a:xfrm>
        </p:grpSpPr>
        <p:pic>
          <p:nvPicPr>
            <p:cNvPr id="28" name="Picture 27">
              <a:extLst>
                <a:ext uri="{FF2B5EF4-FFF2-40B4-BE49-F238E27FC236}">
                  <a16:creationId xmlns:a16="http://schemas.microsoft.com/office/drawing/2014/main" id="{E396473E-843F-2A42-9BB8-6DE730F4BB1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162508" y="2458933"/>
              <a:ext cx="2918668" cy="531614"/>
            </a:xfrm>
            <a:prstGeom prst="rect">
              <a:avLst/>
            </a:prstGeom>
          </p:spPr>
        </p:pic>
        <p:pic>
          <p:nvPicPr>
            <p:cNvPr id="30" name="Picture 29">
              <a:extLst>
                <a:ext uri="{FF2B5EF4-FFF2-40B4-BE49-F238E27FC236}">
                  <a16:creationId xmlns:a16="http://schemas.microsoft.com/office/drawing/2014/main" id="{32BC7170-D683-464A-BCFE-80A965DAB831}"/>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162508" y="1155956"/>
              <a:ext cx="2918668" cy="1302977"/>
            </a:xfrm>
            <a:prstGeom prst="rect">
              <a:avLst/>
            </a:prstGeom>
          </p:spPr>
        </p:pic>
      </p:grpSp>
      <p:pic>
        <p:nvPicPr>
          <p:cNvPr id="32" name="Picture 31">
            <a:extLst>
              <a:ext uri="{FF2B5EF4-FFF2-40B4-BE49-F238E27FC236}">
                <a16:creationId xmlns:a16="http://schemas.microsoft.com/office/drawing/2014/main" id="{921E64C9-7CFA-B648-BED1-80BE57D7EDD6}"/>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062470" y="1671668"/>
            <a:ext cx="2918668" cy="1299503"/>
          </a:xfrm>
          <a:prstGeom prst="rect">
            <a:avLst/>
          </a:prstGeom>
        </p:spPr>
      </p:pic>
      <p:pic>
        <p:nvPicPr>
          <p:cNvPr id="34" name="Picture 33">
            <a:extLst>
              <a:ext uri="{FF2B5EF4-FFF2-40B4-BE49-F238E27FC236}">
                <a16:creationId xmlns:a16="http://schemas.microsoft.com/office/drawing/2014/main" id="{7A7ED62B-0FEB-0341-98E7-1DB554D8973A}"/>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3140894" y="4130174"/>
            <a:ext cx="2918668" cy="1286240"/>
          </a:xfrm>
          <a:prstGeom prst="rect">
            <a:avLst/>
          </a:prstGeom>
        </p:spPr>
      </p:pic>
      <p:sp>
        <p:nvSpPr>
          <p:cNvPr id="27" name="Rounded Rectangle 26">
            <a:extLst>
              <a:ext uri="{FF2B5EF4-FFF2-40B4-BE49-F238E27FC236}">
                <a16:creationId xmlns:a16="http://schemas.microsoft.com/office/drawing/2014/main" id="{8865F798-BF5F-824A-A55D-5BFC5CFDA642}"/>
              </a:ext>
            </a:extLst>
          </p:cNvPr>
          <p:cNvSpPr/>
          <p:nvPr/>
        </p:nvSpPr>
        <p:spPr>
          <a:xfrm>
            <a:off x="297479" y="1087655"/>
            <a:ext cx="2653335" cy="356134"/>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0186F"/>
                </a:solidFill>
                <a:effectLst/>
                <a:uLnTx/>
                <a:uFillTx/>
                <a:latin typeface="Arial"/>
                <a:ea typeface="+mn-ea"/>
                <a:cs typeface="+mn-cs"/>
              </a:rPr>
              <a:t>Help people explore data</a:t>
            </a:r>
          </a:p>
        </p:txBody>
      </p:sp>
      <p:sp>
        <p:nvSpPr>
          <p:cNvPr id="29" name="Rounded Rectangle 28">
            <a:extLst>
              <a:ext uri="{FF2B5EF4-FFF2-40B4-BE49-F238E27FC236}">
                <a16:creationId xmlns:a16="http://schemas.microsoft.com/office/drawing/2014/main" id="{7AEE865E-84D3-A242-8E2E-8DE6534FBEDB}"/>
              </a:ext>
            </a:extLst>
          </p:cNvPr>
          <p:cNvSpPr/>
          <p:nvPr/>
        </p:nvSpPr>
        <p:spPr>
          <a:xfrm>
            <a:off x="4506437" y="1087655"/>
            <a:ext cx="3210536" cy="356134"/>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0186F"/>
                </a:solidFill>
                <a:effectLst/>
                <a:uLnTx/>
                <a:uFillTx/>
                <a:latin typeface="Arial"/>
                <a:ea typeface="+mn-ea"/>
                <a:cs typeface="+mn-cs"/>
              </a:rPr>
              <a:t>Showcase high/low performance</a:t>
            </a:r>
          </a:p>
        </p:txBody>
      </p:sp>
      <p:sp>
        <p:nvSpPr>
          <p:cNvPr id="31" name="Rounded Rectangle 30">
            <a:extLst>
              <a:ext uri="{FF2B5EF4-FFF2-40B4-BE49-F238E27FC236}">
                <a16:creationId xmlns:a16="http://schemas.microsoft.com/office/drawing/2014/main" id="{63EF1DCE-D7BC-D842-A8CF-04F3F97F2CBE}"/>
              </a:ext>
            </a:extLst>
          </p:cNvPr>
          <p:cNvSpPr/>
          <p:nvPr/>
        </p:nvSpPr>
        <p:spPr>
          <a:xfrm>
            <a:off x="9092698" y="1087655"/>
            <a:ext cx="2918669" cy="356134"/>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0186F"/>
                </a:solidFill>
                <a:effectLst/>
                <a:uLnTx/>
                <a:uFillTx/>
                <a:latin typeface="Arial"/>
                <a:ea typeface="+mn-ea"/>
                <a:cs typeface="+mn-cs"/>
              </a:rPr>
              <a:t>Explain drivers of performance</a:t>
            </a:r>
          </a:p>
        </p:txBody>
      </p:sp>
      <p:sp>
        <p:nvSpPr>
          <p:cNvPr id="33" name="Text Placeholder 11">
            <a:extLst>
              <a:ext uri="{FF2B5EF4-FFF2-40B4-BE49-F238E27FC236}">
                <a16:creationId xmlns:a16="http://schemas.microsoft.com/office/drawing/2014/main" id="{E69255E5-111B-2544-9D8F-881B00E39060}"/>
              </a:ext>
            </a:extLst>
          </p:cNvPr>
          <p:cNvSpPr>
            <a:spLocks noGrp="1"/>
          </p:cNvSpPr>
          <p:nvPr>
            <p:ph type="body" sz="quarter" idx="16"/>
          </p:nvPr>
        </p:nvSpPr>
        <p:spPr>
          <a:xfrm>
            <a:off x="3507259" y="6087303"/>
            <a:ext cx="5177483" cy="302955"/>
          </a:xfrm>
        </p:spPr>
        <p:txBody>
          <a:bodyPr/>
          <a:lstStyle/>
          <a:p>
            <a:r>
              <a:rPr lang="en-US" sz="1400" dirty="0">
                <a:hlinkClick r:id="rId17">
                  <a:extLst>
                    <a:ext uri="{A12FA001-AC4F-418D-AE19-62706E023703}">
                      <ahyp:hlinkClr xmlns:ahyp="http://schemas.microsoft.com/office/drawing/2018/hyperlinkcolor" val="tx"/>
                    </a:ext>
                  </a:extLst>
                </a:hlinkClick>
              </a:rPr>
              <a:t>https://</a:t>
            </a:r>
            <a:r>
              <a:rPr lang="en-US" sz="1400" dirty="0" err="1">
                <a:hlinkClick r:id="rId17">
                  <a:extLst>
                    <a:ext uri="{A12FA001-AC4F-418D-AE19-62706E023703}">
                      <ahyp:hlinkClr xmlns:ahyp="http://schemas.microsoft.com/office/drawing/2018/hyperlinkcolor" val="tx"/>
                    </a:ext>
                  </a:extLst>
                </a:hlinkClick>
              </a:rPr>
              <a:t>gramener.github.io</a:t>
            </a:r>
            <a:r>
              <a:rPr lang="en-US" sz="1400" dirty="0">
                <a:hlinkClick r:id="rId17">
                  <a:extLst>
                    <a:ext uri="{A12FA001-AC4F-418D-AE19-62706E023703}">
                      <ahyp:hlinkClr xmlns:ahyp="http://schemas.microsoft.com/office/drawing/2018/hyperlinkcolor" val="tx"/>
                    </a:ext>
                  </a:extLst>
                </a:hlinkClick>
              </a:rPr>
              <a:t>/visual-vocabulary-</a:t>
            </a:r>
            <a:r>
              <a:rPr lang="en-US" sz="1400" dirty="0" err="1">
                <a:hlinkClick r:id="rId17">
                  <a:extLst>
                    <a:ext uri="{A12FA001-AC4F-418D-AE19-62706E023703}">
                      <ahyp:hlinkClr xmlns:ahyp="http://schemas.microsoft.com/office/drawing/2018/hyperlinkcolor" val="tx"/>
                    </a:ext>
                  </a:extLst>
                </a:hlinkClick>
              </a:rPr>
              <a:t>vega</a:t>
            </a:r>
            <a:r>
              <a:rPr lang="en-US" sz="1400" dirty="0">
                <a:hlinkClick r:id="rId17">
                  <a:extLst>
                    <a:ext uri="{A12FA001-AC4F-418D-AE19-62706E023703}">
                      <ahyp:hlinkClr xmlns:ahyp="http://schemas.microsoft.com/office/drawing/2018/hyperlinkcolor" val="tx"/>
                    </a:ext>
                  </a:extLst>
                </a:hlinkClick>
              </a:rPr>
              <a:t>/</a:t>
            </a:r>
          </a:p>
        </p:txBody>
      </p:sp>
      <p:grpSp>
        <p:nvGrpSpPr>
          <p:cNvPr id="25" name="Group 24">
            <a:extLst>
              <a:ext uri="{FF2B5EF4-FFF2-40B4-BE49-F238E27FC236}">
                <a16:creationId xmlns:a16="http://schemas.microsoft.com/office/drawing/2014/main" id="{61E77765-B1A2-C44B-A2A4-CED5CEC16894}"/>
              </a:ext>
            </a:extLst>
          </p:cNvPr>
          <p:cNvGrpSpPr/>
          <p:nvPr/>
        </p:nvGrpSpPr>
        <p:grpSpPr>
          <a:xfrm>
            <a:off x="3159703" y="4175544"/>
            <a:ext cx="2927088" cy="1263952"/>
            <a:chOff x="3159703" y="4175544"/>
            <a:chExt cx="2927088" cy="1263952"/>
          </a:xfrm>
        </p:grpSpPr>
        <p:sp>
          <p:nvSpPr>
            <p:cNvPr id="53" name="Rectangle 52">
              <a:extLst>
                <a:ext uri="{FF2B5EF4-FFF2-40B4-BE49-F238E27FC236}">
                  <a16:creationId xmlns:a16="http://schemas.microsoft.com/office/drawing/2014/main" id="{EC8A36C2-EB60-A04E-9306-3722068088FD}"/>
                </a:ext>
              </a:extLst>
            </p:cNvPr>
            <p:cNvSpPr/>
            <p:nvPr/>
          </p:nvSpPr>
          <p:spPr>
            <a:xfrm>
              <a:off x="3159703" y="4175544"/>
              <a:ext cx="2927088" cy="1263952"/>
            </a:xfrm>
            <a:prstGeom prst="rect">
              <a:avLst/>
            </a:prstGeom>
            <a:solidFill>
              <a:schemeClr val="bg1"/>
            </a:solidFill>
            <a:ln w="19050">
              <a:solidFill>
                <a:srgbClr val="DEA22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EA221"/>
                  </a:solidFill>
                  <a:effectLst/>
                  <a:uLnTx/>
                  <a:uFillTx/>
                  <a:latin typeface="Arial"/>
                  <a:ea typeface="+mn-ea"/>
                  <a:cs typeface="+mn-cs"/>
                </a:rPr>
                <a:t>Deviation</a:t>
              </a:r>
            </a:p>
          </p:txBody>
        </p:sp>
        <p:sp>
          <p:nvSpPr>
            <p:cNvPr id="54" name="TextBox 53">
              <a:extLst>
                <a:ext uri="{FF2B5EF4-FFF2-40B4-BE49-F238E27FC236}">
                  <a16:creationId xmlns:a16="http://schemas.microsoft.com/office/drawing/2014/main" id="{A0993373-910E-AB40-B1EE-1E39814F1974}"/>
                </a:ext>
              </a:extLst>
            </p:cNvPr>
            <p:cNvSpPr txBox="1"/>
            <p:nvPr/>
          </p:nvSpPr>
          <p:spPr>
            <a:xfrm>
              <a:off x="3168123" y="4460719"/>
              <a:ext cx="2918668" cy="7583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lumMod val="75000"/>
                      <a:lumOff val="25000"/>
                    </a:prstClr>
                  </a:solidFill>
                  <a:effectLst/>
                  <a:uLnTx/>
                  <a:uFillTx/>
                  <a:latin typeface="Arial"/>
                  <a:ea typeface="+mn-ea"/>
                  <a:cs typeface="+mn-cs"/>
                </a:rPr>
                <a:t>Emphasise</a:t>
              </a:r>
              <a:r>
                <a:rPr kumimoji="0" lang="en-US" sz="1050" b="0" i="0" u="none" strike="noStrike" kern="1200" cap="none" spc="0" normalizeH="0" baseline="0" noProof="0" dirty="0">
                  <a:ln>
                    <a:noFill/>
                  </a:ln>
                  <a:solidFill>
                    <a:prstClr val="black">
                      <a:lumMod val="75000"/>
                      <a:lumOff val="25000"/>
                    </a:prstClr>
                  </a:solidFill>
                  <a:effectLst/>
                  <a:uLnTx/>
                  <a:uFillTx/>
                  <a:latin typeface="Arial"/>
                  <a:ea typeface="+mn-ea"/>
                  <a:cs typeface="+mn-cs"/>
                </a:rPr>
                <a:t> variations (+/-) from a fixed reference point. Typically the reference point is zero but it can also be a target or a long-term average. </a:t>
              </a:r>
              <a:endParaRPr kumimoji="0" lang="en-US" sz="105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23" name="Group 22">
            <a:extLst>
              <a:ext uri="{FF2B5EF4-FFF2-40B4-BE49-F238E27FC236}">
                <a16:creationId xmlns:a16="http://schemas.microsoft.com/office/drawing/2014/main" id="{ABE1B2BE-A3B2-1246-B6A3-0A3790E41515}"/>
              </a:ext>
            </a:extLst>
          </p:cNvPr>
          <p:cNvGrpSpPr/>
          <p:nvPr/>
        </p:nvGrpSpPr>
        <p:grpSpPr>
          <a:xfrm>
            <a:off x="3164940" y="1653844"/>
            <a:ext cx="2918668" cy="2492990"/>
            <a:chOff x="3164940" y="1653844"/>
            <a:chExt cx="2918668" cy="2492990"/>
          </a:xfrm>
        </p:grpSpPr>
        <p:sp>
          <p:nvSpPr>
            <p:cNvPr id="55" name="Rectangle 54">
              <a:extLst>
                <a:ext uri="{FF2B5EF4-FFF2-40B4-BE49-F238E27FC236}">
                  <a16:creationId xmlns:a16="http://schemas.microsoft.com/office/drawing/2014/main" id="{DE7BB7DA-7357-E545-8497-D702E39F0F29}"/>
                </a:ext>
              </a:extLst>
            </p:cNvPr>
            <p:cNvSpPr/>
            <p:nvPr/>
          </p:nvSpPr>
          <p:spPr>
            <a:xfrm>
              <a:off x="3164940" y="1653844"/>
              <a:ext cx="2918668" cy="2492990"/>
            </a:xfrm>
            <a:prstGeom prst="rect">
              <a:avLst/>
            </a:prstGeom>
            <a:solidFill>
              <a:schemeClr val="bg1"/>
            </a:solidFill>
            <a:ln w="19050">
              <a:solidFill>
                <a:srgbClr val="26803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68031"/>
                  </a:solidFill>
                  <a:effectLst/>
                  <a:uLnTx/>
                  <a:uFillTx/>
                  <a:latin typeface="Arial"/>
                  <a:ea typeface="+mn-ea"/>
                  <a:cs typeface="+mn-cs"/>
                </a:rPr>
                <a:t>Change-over-Time</a:t>
              </a:r>
            </a:p>
          </p:txBody>
        </p:sp>
        <p:sp>
          <p:nvSpPr>
            <p:cNvPr id="56" name="TextBox 55">
              <a:extLst>
                <a:ext uri="{FF2B5EF4-FFF2-40B4-BE49-F238E27FC236}">
                  <a16:creationId xmlns:a16="http://schemas.microsoft.com/office/drawing/2014/main" id="{9B96F8C6-AAD2-C143-8872-42185B4D9C18}"/>
                </a:ext>
              </a:extLst>
            </p:cNvPr>
            <p:cNvSpPr txBox="1"/>
            <p:nvPr/>
          </p:nvSpPr>
          <p:spPr>
            <a:xfrm>
              <a:off x="3164940" y="1937263"/>
              <a:ext cx="2918668"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Arial"/>
                  <a:ea typeface="+mn-ea"/>
                  <a:cs typeface="+mn-cs"/>
                </a:rPr>
                <a:t>Give emphasis to changing trends. These can be short (intra-day) movements or extended series traversing decades or centuries.</a:t>
              </a:r>
              <a:endParaRPr kumimoji="0" lang="en-US" sz="105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71" name="Group 70">
            <a:extLst>
              <a:ext uri="{FF2B5EF4-FFF2-40B4-BE49-F238E27FC236}">
                <a16:creationId xmlns:a16="http://schemas.microsoft.com/office/drawing/2014/main" id="{A85D5DA3-A838-5446-9DE0-713F3EF76850}"/>
              </a:ext>
            </a:extLst>
          </p:cNvPr>
          <p:cNvGrpSpPr/>
          <p:nvPr/>
        </p:nvGrpSpPr>
        <p:grpSpPr>
          <a:xfrm>
            <a:off x="6111706" y="1651913"/>
            <a:ext cx="2918668" cy="1939850"/>
            <a:chOff x="6111706" y="1651913"/>
            <a:chExt cx="2918668" cy="1939850"/>
          </a:xfrm>
        </p:grpSpPr>
        <p:sp>
          <p:nvSpPr>
            <p:cNvPr id="57" name="Rectangle 56">
              <a:extLst>
                <a:ext uri="{FF2B5EF4-FFF2-40B4-BE49-F238E27FC236}">
                  <a16:creationId xmlns:a16="http://schemas.microsoft.com/office/drawing/2014/main" id="{552E8192-B710-4640-9E53-60D95371447C}"/>
                </a:ext>
              </a:extLst>
            </p:cNvPr>
            <p:cNvSpPr/>
            <p:nvPr/>
          </p:nvSpPr>
          <p:spPr>
            <a:xfrm>
              <a:off x="6111706" y="1651913"/>
              <a:ext cx="2903844" cy="1939850"/>
            </a:xfrm>
            <a:prstGeom prst="rect">
              <a:avLst/>
            </a:prstGeom>
            <a:solidFill>
              <a:schemeClr val="bg1"/>
            </a:solidFill>
            <a:ln w="19050">
              <a:solidFill>
                <a:srgbClr val="8A8C8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A8C84"/>
                  </a:solidFill>
                  <a:effectLst/>
                  <a:uLnTx/>
                  <a:uFillTx/>
                  <a:latin typeface="Arial"/>
                  <a:ea typeface="+mn-ea"/>
                  <a:cs typeface="+mn-cs"/>
                </a:rPr>
                <a:t>Spatial</a:t>
              </a:r>
            </a:p>
          </p:txBody>
        </p:sp>
        <p:sp>
          <p:nvSpPr>
            <p:cNvPr id="58" name="TextBox 57">
              <a:extLst>
                <a:ext uri="{FF2B5EF4-FFF2-40B4-BE49-F238E27FC236}">
                  <a16:creationId xmlns:a16="http://schemas.microsoft.com/office/drawing/2014/main" id="{BBE480E9-4FB5-B842-B2D1-AAA5EFB84012}"/>
                </a:ext>
              </a:extLst>
            </p:cNvPr>
            <p:cNvSpPr txBox="1"/>
            <p:nvPr/>
          </p:nvSpPr>
          <p:spPr>
            <a:xfrm>
              <a:off x="6111706" y="1935332"/>
              <a:ext cx="2918668"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Arial"/>
                  <a:ea typeface="+mn-ea"/>
                  <a:cs typeface="+mn-cs"/>
                </a:rPr>
                <a:t>Used only when precise locations or geographical patterns in data are more important to the reader than anything else.</a:t>
              </a:r>
            </a:p>
          </p:txBody>
        </p:sp>
      </p:grpSp>
      <p:grpSp>
        <p:nvGrpSpPr>
          <p:cNvPr id="72" name="Group 71">
            <a:extLst>
              <a:ext uri="{FF2B5EF4-FFF2-40B4-BE49-F238E27FC236}">
                <a16:creationId xmlns:a16="http://schemas.microsoft.com/office/drawing/2014/main" id="{B94EAD9D-3512-3547-9FC5-4552DDDB1B3F}"/>
              </a:ext>
            </a:extLst>
          </p:cNvPr>
          <p:cNvGrpSpPr/>
          <p:nvPr/>
        </p:nvGrpSpPr>
        <p:grpSpPr>
          <a:xfrm>
            <a:off x="6112947" y="3616712"/>
            <a:ext cx="2918668" cy="1822784"/>
            <a:chOff x="6112947" y="3616712"/>
            <a:chExt cx="2918668" cy="1822784"/>
          </a:xfrm>
        </p:grpSpPr>
        <p:sp>
          <p:nvSpPr>
            <p:cNvPr id="59" name="Rectangle 58">
              <a:extLst>
                <a:ext uri="{FF2B5EF4-FFF2-40B4-BE49-F238E27FC236}">
                  <a16:creationId xmlns:a16="http://schemas.microsoft.com/office/drawing/2014/main" id="{A210D685-7614-EF46-9BB8-3FD584720ADB}"/>
                </a:ext>
              </a:extLst>
            </p:cNvPr>
            <p:cNvSpPr/>
            <p:nvPr/>
          </p:nvSpPr>
          <p:spPr>
            <a:xfrm>
              <a:off x="6112947" y="3616712"/>
              <a:ext cx="2903844" cy="1822784"/>
            </a:xfrm>
            <a:prstGeom prst="rect">
              <a:avLst/>
            </a:prstGeom>
            <a:solidFill>
              <a:schemeClr val="bg1"/>
            </a:solidFill>
            <a:ln w="19050">
              <a:solidFill>
                <a:srgbClr val="0F7B9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F7B9F"/>
                  </a:solidFill>
                  <a:effectLst/>
                  <a:uLnTx/>
                  <a:uFillTx/>
                  <a:latin typeface="Arial"/>
                  <a:ea typeface="+mn-ea"/>
                  <a:cs typeface="+mn-cs"/>
                </a:rPr>
                <a:t>Ranking</a:t>
              </a:r>
            </a:p>
          </p:txBody>
        </p:sp>
        <p:sp>
          <p:nvSpPr>
            <p:cNvPr id="60" name="TextBox 59">
              <a:extLst>
                <a:ext uri="{FF2B5EF4-FFF2-40B4-BE49-F238E27FC236}">
                  <a16:creationId xmlns:a16="http://schemas.microsoft.com/office/drawing/2014/main" id="{616F6990-8E87-8843-9014-B378C69EBF75}"/>
                </a:ext>
              </a:extLst>
            </p:cNvPr>
            <p:cNvSpPr txBox="1"/>
            <p:nvPr/>
          </p:nvSpPr>
          <p:spPr>
            <a:xfrm>
              <a:off x="6112947" y="3900131"/>
              <a:ext cx="2918668"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Arial"/>
                  <a:ea typeface="+mn-ea"/>
                  <a:cs typeface="+mn-cs"/>
                </a:rPr>
                <a:t>Use where an item's position in an ordered list is more important than its absolute or relative value.</a:t>
              </a:r>
            </a:p>
          </p:txBody>
        </p:sp>
      </p:grpSp>
      <p:grpSp>
        <p:nvGrpSpPr>
          <p:cNvPr id="73" name="Group 72">
            <a:extLst>
              <a:ext uri="{FF2B5EF4-FFF2-40B4-BE49-F238E27FC236}">
                <a16:creationId xmlns:a16="http://schemas.microsoft.com/office/drawing/2014/main" id="{7755557B-950D-D847-811C-4AE5E5D144E4}"/>
              </a:ext>
            </a:extLst>
          </p:cNvPr>
          <p:cNvGrpSpPr/>
          <p:nvPr/>
        </p:nvGrpSpPr>
        <p:grpSpPr>
          <a:xfrm>
            <a:off x="9092698" y="1651913"/>
            <a:ext cx="2918668" cy="1332906"/>
            <a:chOff x="9092698" y="1651913"/>
            <a:chExt cx="2918668" cy="1332906"/>
          </a:xfrm>
        </p:grpSpPr>
        <p:sp>
          <p:nvSpPr>
            <p:cNvPr id="61" name="Rectangle 60">
              <a:extLst>
                <a:ext uri="{FF2B5EF4-FFF2-40B4-BE49-F238E27FC236}">
                  <a16:creationId xmlns:a16="http://schemas.microsoft.com/office/drawing/2014/main" id="{90DD53A3-4D0F-794F-B36C-90C5A9CDF25D}"/>
                </a:ext>
              </a:extLst>
            </p:cNvPr>
            <p:cNvSpPr/>
            <p:nvPr/>
          </p:nvSpPr>
          <p:spPr>
            <a:xfrm>
              <a:off x="9092698" y="1651913"/>
              <a:ext cx="2918668" cy="1332906"/>
            </a:xfrm>
            <a:prstGeom prst="rect">
              <a:avLst/>
            </a:prstGeom>
            <a:solidFill>
              <a:schemeClr val="bg1"/>
            </a:solidFill>
            <a:ln w="19050">
              <a:solidFill>
                <a:srgbClr val="82603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2603B"/>
                  </a:solidFill>
                  <a:effectLst/>
                  <a:uLnTx/>
                  <a:uFillTx/>
                  <a:latin typeface="Arial"/>
                  <a:ea typeface="+mn-ea"/>
                  <a:cs typeface="+mn-cs"/>
                </a:rPr>
                <a:t>Correlation</a:t>
              </a:r>
            </a:p>
          </p:txBody>
        </p:sp>
        <p:sp>
          <p:nvSpPr>
            <p:cNvPr id="62" name="TextBox 61">
              <a:extLst>
                <a:ext uri="{FF2B5EF4-FFF2-40B4-BE49-F238E27FC236}">
                  <a16:creationId xmlns:a16="http://schemas.microsoft.com/office/drawing/2014/main" id="{DF15DB86-5E65-8E4B-BEF1-92FCF1AE5395}"/>
                </a:ext>
              </a:extLst>
            </p:cNvPr>
            <p:cNvSpPr txBox="1"/>
            <p:nvPr/>
          </p:nvSpPr>
          <p:spPr>
            <a:xfrm>
              <a:off x="9092698" y="1937088"/>
              <a:ext cx="291866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Arial"/>
                  <a:ea typeface="+mn-ea"/>
                  <a:cs typeface="+mn-cs"/>
                </a:rPr>
                <a:t>Show the relationship between two or more variables.</a:t>
              </a:r>
              <a:endParaRPr kumimoji="0" lang="en-US" sz="105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74" name="Group 73">
            <a:extLst>
              <a:ext uri="{FF2B5EF4-FFF2-40B4-BE49-F238E27FC236}">
                <a16:creationId xmlns:a16="http://schemas.microsoft.com/office/drawing/2014/main" id="{044A3458-B337-6344-A934-8B963C4762CD}"/>
              </a:ext>
            </a:extLst>
          </p:cNvPr>
          <p:cNvGrpSpPr/>
          <p:nvPr/>
        </p:nvGrpSpPr>
        <p:grpSpPr>
          <a:xfrm>
            <a:off x="9092698" y="3013167"/>
            <a:ext cx="2918668" cy="1869278"/>
            <a:chOff x="9092698" y="3013167"/>
            <a:chExt cx="2918668" cy="1869278"/>
          </a:xfrm>
        </p:grpSpPr>
        <p:sp>
          <p:nvSpPr>
            <p:cNvPr id="63" name="Rectangle 62">
              <a:extLst>
                <a:ext uri="{FF2B5EF4-FFF2-40B4-BE49-F238E27FC236}">
                  <a16:creationId xmlns:a16="http://schemas.microsoft.com/office/drawing/2014/main" id="{30FB65EC-09FC-1544-A22C-3709A792C58B}"/>
                </a:ext>
              </a:extLst>
            </p:cNvPr>
            <p:cNvSpPr/>
            <p:nvPr/>
          </p:nvSpPr>
          <p:spPr>
            <a:xfrm>
              <a:off x="9092698" y="3013167"/>
              <a:ext cx="2918668" cy="1869278"/>
            </a:xfrm>
            <a:prstGeom prst="rect">
              <a:avLst/>
            </a:prstGeom>
            <a:solidFill>
              <a:schemeClr val="bg1"/>
            </a:solidFill>
            <a:ln w="19050">
              <a:solidFill>
                <a:srgbClr val="06429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64293"/>
                  </a:solidFill>
                  <a:effectLst/>
                  <a:uLnTx/>
                  <a:uFillTx/>
                  <a:latin typeface="Arial"/>
                  <a:ea typeface="+mn-ea"/>
                  <a:cs typeface="+mn-cs"/>
                </a:rPr>
                <a:t>Part-to-Whole</a:t>
              </a:r>
            </a:p>
          </p:txBody>
        </p:sp>
        <p:sp>
          <p:nvSpPr>
            <p:cNvPr id="64" name="TextBox 63">
              <a:extLst>
                <a:ext uri="{FF2B5EF4-FFF2-40B4-BE49-F238E27FC236}">
                  <a16:creationId xmlns:a16="http://schemas.microsoft.com/office/drawing/2014/main" id="{F1F357B3-6F18-C84E-A7A7-1E0685A0251E}"/>
                </a:ext>
              </a:extLst>
            </p:cNvPr>
            <p:cNvSpPr txBox="1"/>
            <p:nvPr/>
          </p:nvSpPr>
          <p:spPr>
            <a:xfrm>
              <a:off x="9092698" y="3298342"/>
              <a:ext cx="2918668"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Arial"/>
                  <a:ea typeface="+mn-ea"/>
                  <a:cs typeface="+mn-cs"/>
                </a:rPr>
                <a:t>Show how a single entity can be broken down into its component elements.</a:t>
              </a:r>
              <a:endParaRPr kumimoji="0" lang="en-US" sz="105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75" name="Group 74">
            <a:extLst>
              <a:ext uri="{FF2B5EF4-FFF2-40B4-BE49-F238E27FC236}">
                <a16:creationId xmlns:a16="http://schemas.microsoft.com/office/drawing/2014/main" id="{5F775380-B6F6-964C-A6E3-4B67D1CE6B83}"/>
              </a:ext>
            </a:extLst>
          </p:cNvPr>
          <p:cNvGrpSpPr/>
          <p:nvPr/>
        </p:nvGrpSpPr>
        <p:grpSpPr>
          <a:xfrm>
            <a:off x="9092698" y="4911738"/>
            <a:ext cx="2918668" cy="1288513"/>
            <a:chOff x="9092698" y="4911738"/>
            <a:chExt cx="2918668" cy="1288513"/>
          </a:xfrm>
        </p:grpSpPr>
        <p:sp>
          <p:nvSpPr>
            <p:cNvPr id="65" name="Rectangle 64">
              <a:extLst>
                <a:ext uri="{FF2B5EF4-FFF2-40B4-BE49-F238E27FC236}">
                  <a16:creationId xmlns:a16="http://schemas.microsoft.com/office/drawing/2014/main" id="{486F1F52-EAAB-D545-9971-7408EE792966}"/>
                </a:ext>
              </a:extLst>
            </p:cNvPr>
            <p:cNvSpPr/>
            <p:nvPr/>
          </p:nvSpPr>
          <p:spPr>
            <a:xfrm>
              <a:off x="9092698" y="4911738"/>
              <a:ext cx="2918668" cy="1288513"/>
            </a:xfrm>
            <a:prstGeom prst="rect">
              <a:avLst/>
            </a:prstGeom>
            <a:solidFill>
              <a:schemeClr val="bg1"/>
            </a:solidFill>
            <a:ln w="19050">
              <a:solidFill>
                <a:srgbClr val="9CB25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9CB259"/>
                  </a:solidFill>
                  <a:effectLst/>
                  <a:uLnTx/>
                  <a:uFillTx/>
                  <a:latin typeface="Arial"/>
                  <a:ea typeface="+mn-ea"/>
                  <a:cs typeface="+mn-cs"/>
                </a:rPr>
                <a:t>Flow</a:t>
              </a:r>
            </a:p>
          </p:txBody>
        </p:sp>
        <p:sp>
          <p:nvSpPr>
            <p:cNvPr id="66" name="TextBox 65">
              <a:extLst>
                <a:ext uri="{FF2B5EF4-FFF2-40B4-BE49-F238E27FC236}">
                  <a16:creationId xmlns:a16="http://schemas.microsoft.com/office/drawing/2014/main" id="{6914E8E4-FB27-644C-8CCD-E8478228EB60}"/>
                </a:ext>
              </a:extLst>
            </p:cNvPr>
            <p:cNvSpPr txBox="1"/>
            <p:nvPr/>
          </p:nvSpPr>
          <p:spPr>
            <a:xfrm>
              <a:off x="9092698" y="5196914"/>
              <a:ext cx="291866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Arial"/>
                  <a:ea typeface="+mn-ea"/>
                  <a:cs typeface="+mn-cs"/>
                </a:rPr>
                <a:t>Show the reader volumes or intensity of movement between two or more states or conditions. These might be logical sequences or geographical locations</a:t>
              </a:r>
            </a:p>
          </p:txBody>
        </p:sp>
      </p:grpSp>
      <p:grpSp>
        <p:nvGrpSpPr>
          <p:cNvPr id="7" name="Group 6">
            <a:extLst>
              <a:ext uri="{FF2B5EF4-FFF2-40B4-BE49-F238E27FC236}">
                <a16:creationId xmlns:a16="http://schemas.microsoft.com/office/drawing/2014/main" id="{68F95D1A-5889-8B4B-BF18-B3104DEF20EC}"/>
              </a:ext>
            </a:extLst>
          </p:cNvPr>
          <p:cNvGrpSpPr/>
          <p:nvPr/>
        </p:nvGrpSpPr>
        <p:grpSpPr>
          <a:xfrm>
            <a:off x="167574" y="1655713"/>
            <a:ext cx="2918668" cy="2492990"/>
            <a:chOff x="167574" y="1655713"/>
            <a:chExt cx="2918668" cy="2492990"/>
          </a:xfrm>
        </p:grpSpPr>
        <p:sp>
          <p:nvSpPr>
            <p:cNvPr id="67" name="Rectangle 66">
              <a:extLst>
                <a:ext uri="{FF2B5EF4-FFF2-40B4-BE49-F238E27FC236}">
                  <a16:creationId xmlns:a16="http://schemas.microsoft.com/office/drawing/2014/main" id="{6B429421-DE8F-BF4F-BC68-64977BAAE4E4}"/>
                </a:ext>
              </a:extLst>
            </p:cNvPr>
            <p:cNvSpPr/>
            <p:nvPr/>
          </p:nvSpPr>
          <p:spPr>
            <a:xfrm>
              <a:off x="167574" y="1655713"/>
              <a:ext cx="2918668" cy="2492990"/>
            </a:xfrm>
            <a:prstGeom prst="rect">
              <a:avLst/>
            </a:prstGeom>
            <a:solidFill>
              <a:schemeClr val="bg1"/>
            </a:solidFill>
            <a:ln w="19050">
              <a:solidFill>
                <a:srgbClr val="8F327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F3278"/>
                  </a:solidFill>
                  <a:effectLst/>
                  <a:uLnTx/>
                  <a:uFillTx/>
                  <a:latin typeface="Arial"/>
                  <a:ea typeface="+mn-ea"/>
                  <a:cs typeface="+mn-cs"/>
                </a:rPr>
                <a:t>Magnitude</a:t>
              </a:r>
            </a:p>
          </p:txBody>
        </p:sp>
        <p:sp>
          <p:nvSpPr>
            <p:cNvPr id="68" name="TextBox 67">
              <a:extLst>
                <a:ext uri="{FF2B5EF4-FFF2-40B4-BE49-F238E27FC236}">
                  <a16:creationId xmlns:a16="http://schemas.microsoft.com/office/drawing/2014/main" id="{A0506016-D258-D042-ADD5-A491F59B3EEB}"/>
                </a:ext>
              </a:extLst>
            </p:cNvPr>
            <p:cNvSpPr txBox="1"/>
            <p:nvPr/>
          </p:nvSpPr>
          <p:spPr>
            <a:xfrm>
              <a:off x="167574" y="1939132"/>
              <a:ext cx="2918668"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Arial"/>
                  <a:ea typeface="+mn-ea"/>
                  <a:cs typeface="+mn-cs"/>
                </a:rPr>
                <a:t>Show size comparisons. These can be relative (just being able to see larger/bigger) or absolute (need to see fine differences).</a:t>
              </a:r>
              <a:endParaRPr kumimoji="0" lang="en-US" sz="105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21" name="Group 20">
            <a:extLst>
              <a:ext uri="{FF2B5EF4-FFF2-40B4-BE49-F238E27FC236}">
                <a16:creationId xmlns:a16="http://schemas.microsoft.com/office/drawing/2014/main" id="{F02786E1-0A9A-F34B-9EB1-14DB4D93A066}"/>
              </a:ext>
            </a:extLst>
          </p:cNvPr>
          <p:cNvGrpSpPr/>
          <p:nvPr/>
        </p:nvGrpSpPr>
        <p:grpSpPr>
          <a:xfrm>
            <a:off x="164812" y="4177957"/>
            <a:ext cx="2922949" cy="1915841"/>
            <a:chOff x="164812" y="4177957"/>
            <a:chExt cx="2922949" cy="1915841"/>
          </a:xfrm>
        </p:grpSpPr>
        <p:sp>
          <p:nvSpPr>
            <p:cNvPr id="69" name="Rectangle 68">
              <a:extLst>
                <a:ext uri="{FF2B5EF4-FFF2-40B4-BE49-F238E27FC236}">
                  <a16:creationId xmlns:a16="http://schemas.microsoft.com/office/drawing/2014/main" id="{920D9B7C-9F26-7247-8DED-33D7C0F7C471}"/>
                </a:ext>
              </a:extLst>
            </p:cNvPr>
            <p:cNvSpPr/>
            <p:nvPr/>
          </p:nvSpPr>
          <p:spPr>
            <a:xfrm>
              <a:off x="164812" y="4177957"/>
              <a:ext cx="2922949" cy="1915841"/>
            </a:xfrm>
            <a:prstGeom prst="rect">
              <a:avLst/>
            </a:prstGeom>
            <a:solidFill>
              <a:schemeClr val="bg1"/>
            </a:solidFill>
            <a:ln w="19050">
              <a:solidFill>
                <a:srgbClr val="EA4E2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A4E25"/>
                  </a:solidFill>
                  <a:effectLst/>
                  <a:uLnTx/>
                  <a:uFillTx/>
                  <a:latin typeface="Arial"/>
                  <a:ea typeface="+mn-ea"/>
                  <a:cs typeface="+mn-cs"/>
                </a:rPr>
                <a:t>Distribution</a:t>
              </a:r>
            </a:p>
          </p:txBody>
        </p:sp>
        <p:sp>
          <p:nvSpPr>
            <p:cNvPr id="70" name="TextBox 69">
              <a:extLst>
                <a:ext uri="{FF2B5EF4-FFF2-40B4-BE49-F238E27FC236}">
                  <a16:creationId xmlns:a16="http://schemas.microsoft.com/office/drawing/2014/main" id="{1C4505CB-E91C-4049-8337-CC0EA0E6AA8E}"/>
                </a:ext>
              </a:extLst>
            </p:cNvPr>
            <p:cNvSpPr txBox="1"/>
            <p:nvPr/>
          </p:nvSpPr>
          <p:spPr>
            <a:xfrm>
              <a:off x="164813" y="4461377"/>
              <a:ext cx="291866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lumMod val="75000"/>
                      <a:lumOff val="25000"/>
                    </a:prstClr>
                  </a:solidFill>
                  <a:effectLst/>
                  <a:uLnTx/>
                  <a:uFillTx/>
                  <a:latin typeface="Arial"/>
                  <a:ea typeface="+mn-ea"/>
                  <a:cs typeface="+mn-cs"/>
                </a:rPr>
                <a:t>Show values in a dataset and how often they occur. The shape (or skew) of a distribution can be a memorable way of highlighting the lack of uniformity or equality in the data.</a:t>
              </a:r>
            </a:p>
          </p:txBody>
        </p:sp>
      </p:grpSp>
    </p:spTree>
    <p:extLst>
      <p:ext uri="{BB962C8B-B14F-4D97-AF65-F5344CB8AC3E}">
        <p14:creationId xmlns:p14="http://schemas.microsoft.com/office/powerpoint/2010/main" val="217223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21"/>
                                        </p:tgtEl>
                                      </p:cBhvr>
                                    </p:animEffect>
                                    <p:set>
                                      <p:cBhvr>
                                        <p:cTn id="11" dur="1" fill="hold">
                                          <p:stCondLst>
                                            <p:cond delay="499"/>
                                          </p:stCondLst>
                                        </p:cTn>
                                        <p:tgtEl>
                                          <p:spTgt spid="2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nodeType="afterEffect">
                                  <p:stCondLst>
                                    <p:cond delay="0"/>
                                  </p:stCondLst>
                                  <p:childTnLst>
                                    <p:animEffect transition="out" filter="fade">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childTnLst>
                          </p:cTn>
                        </p:par>
                        <p:par>
                          <p:cTn id="21" fill="hold">
                            <p:stCondLst>
                              <p:cond delay="1000"/>
                            </p:stCondLst>
                            <p:childTnLst>
                              <p:par>
                                <p:cTn id="22" presetID="10" presetClass="exit" presetSubtype="0" fill="hold" nodeType="afterEffect">
                                  <p:stCondLst>
                                    <p:cond delay="0"/>
                                  </p:stCondLst>
                                  <p:childTnLst>
                                    <p:animEffect transition="out" filter="fade">
                                      <p:cBhvr>
                                        <p:cTn id="23" dur="500"/>
                                        <p:tgtEl>
                                          <p:spTgt spid="71"/>
                                        </p:tgtEl>
                                      </p:cBhvr>
                                    </p:animEffect>
                                    <p:set>
                                      <p:cBhvr>
                                        <p:cTn id="24" dur="1" fill="hold">
                                          <p:stCondLst>
                                            <p:cond delay="499"/>
                                          </p:stCondLst>
                                        </p:cTn>
                                        <p:tgtEl>
                                          <p:spTgt spid="71"/>
                                        </p:tgtEl>
                                        <p:attrNameLst>
                                          <p:attrName>style.visibility</p:attrName>
                                        </p:attrNameLst>
                                      </p:cBhvr>
                                      <p:to>
                                        <p:strVal val="hidden"/>
                                      </p:to>
                                    </p:set>
                                  </p:childTnLst>
                                </p:cTn>
                              </p:par>
                            </p:childTnLst>
                          </p:cTn>
                        </p:par>
                        <p:par>
                          <p:cTn id="25" fill="hold">
                            <p:stCondLst>
                              <p:cond delay="1500"/>
                            </p:stCondLst>
                            <p:childTnLst>
                              <p:par>
                                <p:cTn id="26" presetID="10" presetClass="exit" presetSubtype="0" fill="hold" nodeType="afterEffect">
                                  <p:stCondLst>
                                    <p:cond delay="0"/>
                                  </p:stCondLst>
                                  <p:childTnLst>
                                    <p:animEffect transition="out" filter="fade">
                                      <p:cBhvr>
                                        <p:cTn id="27" dur="500"/>
                                        <p:tgtEl>
                                          <p:spTgt spid="72"/>
                                        </p:tgtEl>
                                      </p:cBhvr>
                                    </p:animEffect>
                                    <p:set>
                                      <p:cBhvr>
                                        <p:cTn id="28" dur="1" fill="hold">
                                          <p:stCondLst>
                                            <p:cond delay="499"/>
                                          </p:stCondLst>
                                        </p:cTn>
                                        <p:tgtEl>
                                          <p:spTgt spid="7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73"/>
                                        </p:tgtEl>
                                      </p:cBhvr>
                                    </p:animEffect>
                                    <p:set>
                                      <p:cBhvr>
                                        <p:cTn id="33" dur="1" fill="hold">
                                          <p:stCondLst>
                                            <p:cond delay="499"/>
                                          </p:stCondLst>
                                        </p:cTn>
                                        <p:tgtEl>
                                          <p:spTgt spid="73"/>
                                        </p:tgtEl>
                                        <p:attrNameLst>
                                          <p:attrName>style.visibility</p:attrName>
                                        </p:attrNameLst>
                                      </p:cBhvr>
                                      <p:to>
                                        <p:strVal val="hidden"/>
                                      </p:to>
                                    </p:set>
                                  </p:childTnLst>
                                </p:cTn>
                              </p:par>
                            </p:childTnLst>
                          </p:cTn>
                        </p:par>
                        <p:par>
                          <p:cTn id="34" fill="hold">
                            <p:stCondLst>
                              <p:cond delay="500"/>
                            </p:stCondLst>
                            <p:childTnLst>
                              <p:par>
                                <p:cTn id="35" presetID="10" presetClass="exit" presetSubtype="0" fill="hold" nodeType="afterEffect">
                                  <p:stCondLst>
                                    <p:cond delay="0"/>
                                  </p:stCondLst>
                                  <p:childTnLst>
                                    <p:animEffect transition="out" filter="fade">
                                      <p:cBhvr>
                                        <p:cTn id="36" dur="500"/>
                                        <p:tgtEl>
                                          <p:spTgt spid="74"/>
                                        </p:tgtEl>
                                      </p:cBhvr>
                                    </p:animEffect>
                                    <p:set>
                                      <p:cBhvr>
                                        <p:cTn id="37" dur="1" fill="hold">
                                          <p:stCondLst>
                                            <p:cond delay="499"/>
                                          </p:stCondLst>
                                        </p:cTn>
                                        <p:tgtEl>
                                          <p:spTgt spid="74"/>
                                        </p:tgtEl>
                                        <p:attrNameLst>
                                          <p:attrName>style.visibility</p:attrName>
                                        </p:attrNameLst>
                                      </p:cBhvr>
                                      <p:to>
                                        <p:strVal val="hidden"/>
                                      </p:to>
                                    </p:set>
                                  </p:childTnLst>
                                </p:cTn>
                              </p:par>
                            </p:childTnLst>
                          </p:cTn>
                        </p:par>
                        <p:par>
                          <p:cTn id="38" fill="hold">
                            <p:stCondLst>
                              <p:cond delay="1000"/>
                            </p:stCondLst>
                            <p:childTnLst>
                              <p:par>
                                <p:cTn id="39" presetID="10" presetClass="exit" presetSubtype="0" fill="hold" nodeType="afterEffect">
                                  <p:stCondLst>
                                    <p:cond delay="0"/>
                                  </p:stCondLst>
                                  <p:childTnLst>
                                    <p:animEffect transition="out" filter="fade">
                                      <p:cBhvr>
                                        <p:cTn id="40" dur="500"/>
                                        <p:tgtEl>
                                          <p:spTgt spid="75"/>
                                        </p:tgtEl>
                                      </p:cBhvr>
                                    </p:animEffect>
                                    <p:set>
                                      <p:cBhvr>
                                        <p:cTn id="41" dur="1" fill="hold">
                                          <p:stCondLst>
                                            <p:cond delay="499"/>
                                          </p:stCondLst>
                                        </p:cTn>
                                        <p:tgtEl>
                                          <p:spTgt spid="75"/>
                                        </p:tgtEl>
                                        <p:attrNameLst>
                                          <p:attrName>style.visibility</p:attrName>
                                        </p:attrNameLst>
                                      </p:cBhvr>
                                      <p:to>
                                        <p:strVal val="hidden"/>
                                      </p:to>
                                    </p:set>
                                  </p:childTnLst>
                                </p:cTn>
                              </p:par>
                            </p:childTnLst>
                          </p:cTn>
                        </p:par>
                        <p:par>
                          <p:cTn id="42" fill="hold">
                            <p:stCondLst>
                              <p:cond delay="1500"/>
                            </p:stCondLst>
                            <p:childTnLst>
                              <p:par>
                                <p:cTn id="43" presetID="10" presetClass="entr" presetSubtype="0" fill="hold" grpId="0" nodeType="afterEffect">
                                  <p:stCondLst>
                                    <p:cond delay="500"/>
                                  </p:stCondLst>
                                  <p:childTnLst>
                                    <p:set>
                                      <p:cBhvr>
                                        <p:cTn id="44" dur="1" fill="hold">
                                          <p:stCondLst>
                                            <p:cond delay="0"/>
                                          </p:stCondLst>
                                        </p:cTn>
                                        <p:tgtEl>
                                          <p:spTgt spid="33">
                                            <p:bg/>
                                          </p:spTgt>
                                        </p:tgtEl>
                                        <p:attrNameLst>
                                          <p:attrName>style.visibility</p:attrName>
                                        </p:attrNameLst>
                                      </p:cBhvr>
                                      <p:to>
                                        <p:strVal val="visible"/>
                                      </p:to>
                                    </p:set>
                                    <p:animEffect transition="in" filter="fade">
                                      <p:cBhvr>
                                        <p:cTn id="45" dur="500"/>
                                        <p:tgtEl>
                                          <p:spTgt spid="33">
                                            <p:bg/>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fade">
                                      <p:cBhvr>
                                        <p:cTn id="48"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4D48C-2FF8-EC48-A2CC-EFEA3A8A98A6}"/>
              </a:ext>
            </a:extLst>
          </p:cNvPr>
          <p:cNvSpPr>
            <a:spLocks noGrp="1"/>
          </p:cNvSpPr>
          <p:nvPr>
            <p:ph type="title"/>
          </p:nvPr>
        </p:nvSpPr>
        <p:spPr/>
        <p:txBody>
          <a:bodyPr>
            <a:normAutofit fontScale="90000"/>
          </a:bodyPr>
          <a:lstStyle/>
          <a:p>
            <a:r>
              <a:rPr lang="en-US" dirty="0"/>
              <a:t>Data Relationships</a:t>
            </a:r>
          </a:p>
        </p:txBody>
      </p:sp>
      <p:sp>
        <p:nvSpPr>
          <p:cNvPr id="3" name="Text Placeholder 2">
            <a:extLst>
              <a:ext uri="{FF2B5EF4-FFF2-40B4-BE49-F238E27FC236}">
                <a16:creationId xmlns:a16="http://schemas.microsoft.com/office/drawing/2014/main" id="{C242CAF7-5E4E-7243-9206-E25CF71D8301}"/>
              </a:ext>
            </a:extLst>
          </p:cNvPr>
          <p:cNvSpPr>
            <a:spLocks noGrp="1"/>
          </p:cNvSpPr>
          <p:nvPr>
            <p:ph type="body" sz="quarter" idx="20"/>
          </p:nvPr>
        </p:nvSpPr>
        <p:spPr>
          <a:xfrm>
            <a:off x="243840" y="1108364"/>
            <a:ext cx="10149523" cy="5641965"/>
          </a:xfrm>
        </p:spPr>
        <p:txBody>
          <a:bodyPr anchor="t">
            <a:noAutofit/>
          </a:bodyPr>
          <a:lstStyle/>
          <a:p>
            <a:pPr marL="342900" indent="-342900">
              <a:lnSpc>
                <a:spcPct val="150000"/>
              </a:lnSpc>
              <a:buFont typeface="Arial" panose="020B0604020202020204" pitchFamily="34" charset="0"/>
              <a:buChar char="•"/>
            </a:pPr>
            <a:r>
              <a:rPr lang="en-IN" sz="2200" b="1" dirty="0">
                <a:solidFill>
                  <a:schemeClr val="tx1"/>
                </a:solidFill>
                <a:latin typeface="Alegreya Sans" pitchFamily="2" charset="77"/>
              </a:rPr>
              <a:t>Outliers - </a:t>
            </a:r>
            <a:r>
              <a:rPr lang="en-IN" sz="2200" dirty="0">
                <a:solidFill>
                  <a:schemeClr val="tx1"/>
                </a:solidFill>
                <a:latin typeface="Alegreya Sans" pitchFamily="2" charset="77"/>
              </a:rPr>
              <a:t>A variable that is an abnormal distance from other variables.</a:t>
            </a:r>
            <a:endParaRPr lang="en-IN" sz="2200" b="1" dirty="0">
              <a:solidFill>
                <a:schemeClr val="tx1"/>
              </a:solidFill>
              <a:latin typeface="Alegreya Sans" pitchFamily="2" charset="77"/>
            </a:endParaRPr>
          </a:p>
          <a:p>
            <a:pPr marL="342900" indent="-342900">
              <a:lnSpc>
                <a:spcPct val="150000"/>
              </a:lnSpc>
              <a:buFont typeface="Arial" panose="020B0604020202020204" pitchFamily="34" charset="0"/>
              <a:buChar char="•"/>
            </a:pPr>
            <a:r>
              <a:rPr lang="en-IN" sz="2200" b="1" dirty="0">
                <a:solidFill>
                  <a:schemeClr val="tx1"/>
                </a:solidFill>
                <a:latin typeface="Alegreya Sans" pitchFamily="2" charset="77"/>
              </a:rPr>
              <a:t>Variability/Standard Deviation: </a:t>
            </a:r>
            <a:r>
              <a:rPr lang="en-IN" sz="2200" dirty="0">
                <a:solidFill>
                  <a:schemeClr val="tx1"/>
                </a:solidFill>
                <a:latin typeface="Alegreya Sans" pitchFamily="2" charset="77"/>
              </a:rPr>
              <a:t>This examines how data points relate to each other, particularly how far any given data point differs from the mean.</a:t>
            </a:r>
            <a:endParaRPr lang="en-IN" sz="2200" b="1" dirty="0">
              <a:solidFill>
                <a:schemeClr val="tx1"/>
              </a:solidFill>
              <a:latin typeface="Alegreya Sans" pitchFamily="2" charset="77"/>
            </a:endParaRPr>
          </a:p>
          <a:p>
            <a:pPr marL="342900" indent="-342900">
              <a:lnSpc>
                <a:spcPct val="150000"/>
              </a:lnSpc>
              <a:buFont typeface="Arial" panose="020B0604020202020204" pitchFamily="34" charset="0"/>
              <a:buChar char="•"/>
            </a:pPr>
            <a:r>
              <a:rPr lang="en-IN" sz="2200" b="1" dirty="0">
                <a:solidFill>
                  <a:schemeClr val="tx1"/>
                </a:solidFill>
                <a:latin typeface="Alegreya Sans" pitchFamily="2" charset="77"/>
              </a:rPr>
              <a:t>Mean - </a:t>
            </a:r>
            <a:r>
              <a:rPr lang="en-IN" sz="2200" dirty="0">
                <a:solidFill>
                  <a:schemeClr val="tx1"/>
                </a:solidFill>
                <a:latin typeface="Alegreya Sans" pitchFamily="2" charset="77"/>
              </a:rPr>
              <a:t>The sum of all variables divided by the number of variables. </a:t>
            </a:r>
            <a:endParaRPr lang="en-IN" sz="2200" b="1" dirty="0">
              <a:solidFill>
                <a:schemeClr val="tx1"/>
              </a:solidFill>
              <a:latin typeface="Alegreya Sans" pitchFamily="2" charset="77"/>
            </a:endParaRPr>
          </a:p>
          <a:p>
            <a:pPr marL="342900" indent="-342900">
              <a:lnSpc>
                <a:spcPct val="150000"/>
              </a:lnSpc>
              <a:buFont typeface="Arial" panose="020B0604020202020204" pitchFamily="34" charset="0"/>
              <a:buChar char="•"/>
            </a:pPr>
            <a:r>
              <a:rPr lang="en-IN" sz="2200" b="1" dirty="0">
                <a:solidFill>
                  <a:schemeClr val="tx1"/>
                </a:solidFill>
                <a:latin typeface="Alegreya Sans" pitchFamily="2" charset="77"/>
              </a:rPr>
              <a:t>Range - </a:t>
            </a:r>
            <a:r>
              <a:rPr lang="en-IN" sz="2200" dirty="0">
                <a:solidFill>
                  <a:schemeClr val="tx1"/>
                </a:solidFill>
                <a:latin typeface="Alegreya Sans" pitchFamily="2" charset="77"/>
              </a:rPr>
              <a:t>The difference between the highest and lowest variables in your data set</a:t>
            </a:r>
            <a:endParaRPr lang="en-IN" sz="2200" b="1" dirty="0">
              <a:solidFill>
                <a:schemeClr val="tx1"/>
              </a:solidFill>
              <a:latin typeface="Alegreya Sans" pitchFamily="2" charset="77"/>
            </a:endParaRPr>
          </a:p>
          <a:p>
            <a:pPr marL="342900" indent="-342900">
              <a:lnSpc>
                <a:spcPct val="150000"/>
              </a:lnSpc>
              <a:buFont typeface="Arial" panose="020B0604020202020204" pitchFamily="34" charset="0"/>
              <a:buChar char="•"/>
            </a:pPr>
            <a:r>
              <a:rPr lang="en-IN" sz="2200" b="1" dirty="0">
                <a:solidFill>
                  <a:schemeClr val="tx1"/>
                </a:solidFill>
                <a:latin typeface="Alegreya Sans" pitchFamily="2" charset="77"/>
              </a:rPr>
              <a:t>Part-To-Whole -</a:t>
            </a:r>
            <a:r>
              <a:rPr lang="en-IN" sz="2200" dirty="0">
                <a:solidFill>
                  <a:schemeClr val="tx1"/>
                </a:solidFill>
                <a:latin typeface="Alegreya Sans" pitchFamily="2" charset="77"/>
              </a:rPr>
              <a:t> This shows a subset of data compared to the larger whole. This is used to show things like proportion or percentages. </a:t>
            </a:r>
            <a:endParaRPr lang="en-IN" sz="2200" b="1" dirty="0">
              <a:solidFill>
                <a:schemeClr val="tx1"/>
              </a:solidFill>
              <a:latin typeface="Alegreya Sans" pitchFamily="2" charset="77"/>
            </a:endParaRPr>
          </a:p>
        </p:txBody>
      </p:sp>
    </p:spTree>
    <p:extLst>
      <p:ext uri="{BB962C8B-B14F-4D97-AF65-F5344CB8AC3E}">
        <p14:creationId xmlns:p14="http://schemas.microsoft.com/office/powerpoint/2010/main" val="633234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922517-0DD2-084E-97A1-2A7A47A96937}"/>
              </a:ext>
            </a:extLst>
          </p:cNvPr>
          <p:cNvPicPr>
            <a:picLocks noChangeAspect="1"/>
          </p:cNvPicPr>
          <p:nvPr/>
        </p:nvPicPr>
        <p:blipFill>
          <a:blip r:embed="rId2"/>
          <a:stretch>
            <a:fillRect/>
          </a:stretch>
        </p:blipFill>
        <p:spPr>
          <a:xfrm>
            <a:off x="554182" y="235539"/>
            <a:ext cx="11083636" cy="5880485"/>
          </a:xfrm>
          <a:prstGeom prst="rect">
            <a:avLst/>
          </a:prstGeom>
        </p:spPr>
      </p:pic>
      <p:sp>
        <p:nvSpPr>
          <p:cNvPr id="4" name="Text Placeholder 3">
            <a:extLst>
              <a:ext uri="{FF2B5EF4-FFF2-40B4-BE49-F238E27FC236}">
                <a16:creationId xmlns:a16="http://schemas.microsoft.com/office/drawing/2014/main" id="{99EE3015-80D1-8D6E-CBB5-E4A2424A5E01}"/>
              </a:ext>
            </a:extLst>
          </p:cNvPr>
          <p:cNvSpPr txBox="1">
            <a:spLocks/>
          </p:cNvSpPr>
          <p:nvPr/>
        </p:nvSpPr>
        <p:spPr>
          <a:xfrm>
            <a:off x="609600" y="6386791"/>
            <a:ext cx="9783763" cy="363538"/>
          </a:xfrm>
          <a:prstGeom prst="rect">
            <a:avLst/>
          </a:prstGeom>
        </p:spPr>
        <p:txBody>
          <a:bodyPr vert="horz" lIns="91440" tIns="45720" rIns="91440" bIns="45720" rtlCol="0" anchor="ctr">
            <a:normAutofit/>
          </a:bodyPr>
          <a:lstStyle>
            <a:lvl1pPr marL="119063" indent="-119063" algn="l" defTabSz="914400" rtl="0" eaLnBrk="1" latinLnBrk="0" hangingPunct="1">
              <a:lnSpc>
                <a:spcPct val="100000"/>
              </a:lnSpc>
              <a:spcBef>
                <a:spcPts val="0"/>
              </a:spcBef>
              <a:buFont typeface="+mj-lt"/>
              <a:buAutoNum type="arabicPeriod"/>
              <a:defRPr sz="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8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hlinkClick r:id="rId3"/>
              </a:rPr>
              <a:t>https://gramener.github.io/visual-vocabulary-vega/</a:t>
            </a:r>
            <a:r>
              <a:rPr lang="en-US" dirty="0">
                <a:solidFill>
                  <a:sysClr val="windowText" lastClr="000000"/>
                </a:solidFill>
              </a:rPr>
              <a:t> </a:t>
            </a:r>
            <a:endParaRPr kumimoji="0" lang="en-US" sz="8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539228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FF5E7E-938F-7A43-B8C6-88723540A2D7}"/>
              </a:ext>
            </a:extLst>
          </p:cNvPr>
          <p:cNvPicPr>
            <a:picLocks noChangeAspect="1"/>
          </p:cNvPicPr>
          <p:nvPr/>
        </p:nvPicPr>
        <p:blipFill>
          <a:blip r:embed="rId2"/>
          <a:stretch>
            <a:fillRect/>
          </a:stretch>
        </p:blipFill>
        <p:spPr>
          <a:xfrm>
            <a:off x="554182" y="256396"/>
            <a:ext cx="11083636" cy="5838770"/>
          </a:xfrm>
          <a:prstGeom prst="rect">
            <a:avLst/>
          </a:prstGeom>
        </p:spPr>
      </p:pic>
      <p:sp>
        <p:nvSpPr>
          <p:cNvPr id="2" name="Text Placeholder 3">
            <a:extLst>
              <a:ext uri="{FF2B5EF4-FFF2-40B4-BE49-F238E27FC236}">
                <a16:creationId xmlns:a16="http://schemas.microsoft.com/office/drawing/2014/main" id="{797A72F1-83EF-843E-3FD2-C9712BB3BADF}"/>
              </a:ext>
            </a:extLst>
          </p:cNvPr>
          <p:cNvSpPr txBox="1">
            <a:spLocks/>
          </p:cNvSpPr>
          <p:nvPr/>
        </p:nvSpPr>
        <p:spPr>
          <a:xfrm>
            <a:off x="609600" y="6386791"/>
            <a:ext cx="9783763" cy="363538"/>
          </a:xfrm>
          <a:prstGeom prst="rect">
            <a:avLst/>
          </a:prstGeom>
        </p:spPr>
        <p:txBody>
          <a:bodyPr vert="horz" lIns="91440" tIns="45720" rIns="91440" bIns="45720" rtlCol="0" anchor="ctr">
            <a:normAutofit/>
          </a:bodyPr>
          <a:lstStyle>
            <a:lvl1pPr marL="119063" indent="-119063" algn="l" defTabSz="914400" rtl="0" eaLnBrk="1" latinLnBrk="0" hangingPunct="1">
              <a:lnSpc>
                <a:spcPct val="100000"/>
              </a:lnSpc>
              <a:spcBef>
                <a:spcPts val="0"/>
              </a:spcBef>
              <a:buFont typeface="+mj-lt"/>
              <a:buAutoNum type="arabicPeriod"/>
              <a:defRPr sz="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8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hlinkClick r:id="rId3"/>
              </a:rPr>
              <a:t>https://datavizcatalogue.com/</a:t>
            </a:r>
            <a:r>
              <a:rPr kumimoji="0" lang="en-US" sz="8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p>
        </p:txBody>
      </p:sp>
    </p:spTree>
    <p:extLst>
      <p:ext uri="{BB962C8B-B14F-4D97-AF65-F5344CB8AC3E}">
        <p14:creationId xmlns:p14="http://schemas.microsoft.com/office/powerpoint/2010/main" val="127268246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FB559A-58FE-DA4D-B021-95A4C630AC64}"/>
              </a:ext>
            </a:extLst>
          </p:cNvPr>
          <p:cNvPicPr>
            <a:picLocks noChangeAspect="1"/>
          </p:cNvPicPr>
          <p:nvPr/>
        </p:nvPicPr>
        <p:blipFill>
          <a:blip r:embed="rId2"/>
          <a:stretch>
            <a:fillRect/>
          </a:stretch>
        </p:blipFill>
        <p:spPr>
          <a:xfrm>
            <a:off x="554182" y="252066"/>
            <a:ext cx="11083636" cy="5819295"/>
          </a:xfrm>
          <a:prstGeom prst="rect">
            <a:avLst/>
          </a:prstGeom>
        </p:spPr>
      </p:pic>
      <p:sp>
        <p:nvSpPr>
          <p:cNvPr id="3" name="Text Placeholder 3">
            <a:extLst>
              <a:ext uri="{FF2B5EF4-FFF2-40B4-BE49-F238E27FC236}">
                <a16:creationId xmlns:a16="http://schemas.microsoft.com/office/drawing/2014/main" id="{F2F16B56-577E-E0F6-5F9F-12074B871BD8}"/>
              </a:ext>
            </a:extLst>
          </p:cNvPr>
          <p:cNvSpPr txBox="1">
            <a:spLocks/>
          </p:cNvSpPr>
          <p:nvPr/>
        </p:nvSpPr>
        <p:spPr>
          <a:xfrm>
            <a:off x="609600" y="6386791"/>
            <a:ext cx="9783763" cy="363538"/>
          </a:xfrm>
          <a:prstGeom prst="rect">
            <a:avLst/>
          </a:prstGeom>
        </p:spPr>
        <p:txBody>
          <a:bodyPr vert="horz" lIns="91440" tIns="45720" rIns="91440" bIns="45720" rtlCol="0" anchor="ctr">
            <a:normAutofit/>
          </a:bodyPr>
          <a:lstStyle>
            <a:lvl1pPr marL="119063" indent="-119063" algn="l" defTabSz="914400" rtl="0" eaLnBrk="1" latinLnBrk="0" hangingPunct="1">
              <a:lnSpc>
                <a:spcPct val="100000"/>
              </a:lnSpc>
              <a:spcBef>
                <a:spcPts val="0"/>
              </a:spcBef>
              <a:buFont typeface="+mj-lt"/>
              <a:buAutoNum type="arabicPeriod"/>
              <a:defRPr sz="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8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hlinkClick r:id="rId3"/>
              </a:rPr>
              <a:t>https://datavizproject.com/</a:t>
            </a:r>
            <a:r>
              <a:rPr kumimoji="0" lang="en-US" sz="8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rPr>
              <a:t> </a:t>
            </a:r>
          </a:p>
        </p:txBody>
      </p:sp>
    </p:spTree>
    <p:extLst>
      <p:ext uri="{BB962C8B-B14F-4D97-AF65-F5344CB8AC3E}">
        <p14:creationId xmlns:p14="http://schemas.microsoft.com/office/powerpoint/2010/main" val="428291694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FBDF-E313-D443-81F2-859A7ED01CB2}"/>
              </a:ext>
            </a:extLst>
          </p:cNvPr>
          <p:cNvSpPr>
            <a:spLocks noGrp="1"/>
          </p:cNvSpPr>
          <p:nvPr>
            <p:ph type="title"/>
          </p:nvPr>
        </p:nvSpPr>
        <p:spPr/>
        <p:txBody>
          <a:bodyPr>
            <a:noAutofit/>
          </a:bodyPr>
          <a:lstStyle/>
          <a:p>
            <a:r>
              <a:rPr lang="en-US" sz="6600" dirty="0"/>
              <a:t>How do I make sure audience notices the insights?</a:t>
            </a:r>
          </a:p>
        </p:txBody>
      </p:sp>
      <p:sp>
        <p:nvSpPr>
          <p:cNvPr id="3" name="Text Placeholder 2">
            <a:extLst>
              <a:ext uri="{FF2B5EF4-FFF2-40B4-BE49-F238E27FC236}">
                <a16:creationId xmlns:a16="http://schemas.microsoft.com/office/drawing/2014/main" id="{CA31B47B-AAC9-7844-A1B9-83A980CD1AC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43484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135EA-BB29-44AB-B5F6-1745E0B49521}"/>
              </a:ext>
            </a:extLst>
          </p:cNvPr>
          <p:cNvSpPr>
            <a:spLocks noGrp="1"/>
          </p:cNvSpPr>
          <p:nvPr>
            <p:ph type="title"/>
          </p:nvPr>
        </p:nvSpPr>
        <p:spPr/>
        <p:txBody>
          <a:bodyPr>
            <a:normAutofit/>
          </a:bodyPr>
          <a:lstStyle/>
          <a:p>
            <a:r>
              <a:rPr lang="en-US" dirty="0"/>
              <a:t>Class </a:t>
            </a:r>
            <a:r>
              <a:rPr lang="en-US" dirty="0" err="1"/>
              <a:t>Xth</a:t>
            </a:r>
            <a:r>
              <a:rPr lang="en-US" dirty="0"/>
              <a:t> English Marks Distribution</a:t>
            </a:r>
          </a:p>
        </p:txBody>
      </p:sp>
      <p:sp>
        <p:nvSpPr>
          <p:cNvPr id="22" name="TextBox 21">
            <a:extLst>
              <a:ext uri="{FF2B5EF4-FFF2-40B4-BE49-F238E27FC236}">
                <a16:creationId xmlns:a16="http://schemas.microsoft.com/office/drawing/2014/main" id="{589AAA22-C15F-4467-90E9-C202C325C648}"/>
              </a:ext>
            </a:extLst>
          </p:cNvPr>
          <p:cNvSpPr txBox="1"/>
          <p:nvPr/>
        </p:nvSpPr>
        <p:spPr>
          <a:xfrm>
            <a:off x="1835150" y="-357188"/>
            <a:ext cx="5486400" cy="274320"/>
          </a:xfrm>
          <a:prstGeom prst="rect">
            <a:avLst/>
          </a:prstGeom>
          <a:solidFill>
            <a:schemeClr val="tx2"/>
          </a:solid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rial"/>
                <a:ea typeface="+mn-ea"/>
                <a:cs typeface="+mn-cs"/>
              </a:rPr>
              <a:t>What’s the topic? Why is it important? What will you learn now?</a:t>
            </a:r>
          </a:p>
        </p:txBody>
      </p:sp>
      <p:graphicFrame>
        <p:nvGraphicFramePr>
          <p:cNvPr id="5" name="Chart 4">
            <a:extLst>
              <a:ext uri="{FF2B5EF4-FFF2-40B4-BE49-F238E27FC236}">
                <a16:creationId xmlns:a16="http://schemas.microsoft.com/office/drawing/2014/main" id="{B7290053-7EAB-4EC6-8604-0568F3D3805D}"/>
              </a:ext>
            </a:extLst>
          </p:cNvPr>
          <p:cNvGraphicFramePr/>
          <p:nvPr/>
        </p:nvGraphicFramePr>
        <p:xfrm>
          <a:off x="243840" y="943293"/>
          <a:ext cx="11704321" cy="53813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74015186"/>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0036-17DB-4E48-A13B-9CC25F0D9717}"/>
              </a:ext>
            </a:extLst>
          </p:cNvPr>
          <p:cNvSpPr>
            <a:spLocks noGrp="1"/>
          </p:cNvSpPr>
          <p:nvPr>
            <p:ph type="title"/>
          </p:nvPr>
        </p:nvSpPr>
        <p:spPr/>
        <p:txBody>
          <a:bodyPr>
            <a:normAutofit/>
          </a:bodyPr>
          <a:lstStyle/>
          <a:p>
            <a:r>
              <a:rPr lang="en-US" dirty="0"/>
              <a:t>Annotate to explain &amp; engage. Use four types of narratives</a:t>
            </a:r>
          </a:p>
        </p:txBody>
      </p:sp>
      <p:sp>
        <p:nvSpPr>
          <p:cNvPr id="35" name="Text Placeholder 34">
            <a:extLst>
              <a:ext uri="{FF2B5EF4-FFF2-40B4-BE49-F238E27FC236}">
                <a16:creationId xmlns:a16="http://schemas.microsoft.com/office/drawing/2014/main" id="{2E7B6C57-3A75-4C35-A26F-0C5FEAB01573}"/>
              </a:ext>
            </a:extLst>
          </p:cNvPr>
          <p:cNvSpPr>
            <a:spLocks noGrp="1"/>
          </p:cNvSpPr>
          <p:nvPr>
            <p:ph type="body" sz="quarter" idx="4294967295"/>
          </p:nvPr>
        </p:nvSpPr>
        <p:spPr>
          <a:xfrm>
            <a:off x="1524000" y="6324600"/>
            <a:ext cx="9144000" cy="432792"/>
          </a:xfrm>
        </p:spPr>
        <p:txBody>
          <a:bodyPr>
            <a:normAutofit/>
          </a:bodyPr>
          <a:lstStyle/>
          <a:p>
            <a:r>
              <a:rPr lang="en-US" sz="1800" dirty="0"/>
              <a:t>Remember “SEAR”: Summarize, Explain, Annotate, Recommend</a:t>
            </a:r>
          </a:p>
        </p:txBody>
      </p:sp>
      <p:sp>
        <p:nvSpPr>
          <p:cNvPr id="3" name="Slide Number Placeholder 2">
            <a:extLst>
              <a:ext uri="{FF2B5EF4-FFF2-40B4-BE49-F238E27FC236}">
                <a16:creationId xmlns:a16="http://schemas.microsoft.com/office/drawing/2014/main" id="{90D3654F-18AA-4352-8BF5-AD53DA9B9960}"/>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graphicFrame>
        <p:nvGraphicFramePr>
          <p:cNvPr id="4" name="Chart 3">
            <a:extLst>
              <a:ext uri="{FF2B5EF4-FFF2-40B4-BE49-F238E27FC236}">
                <a16:creationId xmlns:a16="http://schemas.microsoft.com/office/drawing/2014/main" id="{04ED552F-F1B2-4F93-A09D-DE41E05120C9}"/>
              </a:ext>
            </a:extLst>
          </p:cNvPr>
          <p:cNvGraphicFramePr/>
          <p:nvPr/>
        </p:nvGraphicFramePr>
        <p:xfrm>
          <a:off x="3479891" y="2395509"/>
          <a:ext cx="8229600" cy="319719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F5BE76D4-F4F3-432E-B2ED-6912EA3FAC3E}"/>
              </a:ext>
            </a:extLst>
          </p:cNvPr>
          <p:cNvSpPr txBox="1"/>
          <p:nvPr/>
        </p:nvSpPr>
        <p:spPr>
          <a:xfrm>
            <a:off x="10769313" y="5520369"/>
            <a:ext cx="803166"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Marks</a:t>
            </a:r>
          </a:p>
        </p:txBody>
      </p:sp>
      <p:sp>
        <p:nvSpPr>
          <p:cNvPr id="6" name="TextBox 5">
            <a:extLst>
              <a:ext uri="{FF2B5EF4-FFF2-40B4-BE49-F238E27FC236}">
                <a16:creationId xmlns:a16="http://schemas.microsoft.com/office/drawing/2014/main" id="{1B82EBEB-A9F2-478E-B4D4-8CF50C7DB753}"/>
              </a:ext>
            </a:extLst>
          </p:cNvPr>
          <p:cNvSpPr txBox="1"/>
          <p:nvPr/>
        </p:nvSpPr>
        <p:spPr>
          <a:xfrm>
            <a:off x="3171039" y="2253294"/>
            <a:ext cx="803166"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 students</a:t>
            </a:r>
          </a:p>
        </p:txBody>
      </p:sp>
      <p:sp>
        <p:nvSpPr>
          <p:cNvPr id="7" name="TextBox 6">
            <a:extLst>
              <a:ext uri="{FF2B5EF4-FFF2-40B4-BE49-F238E27FC236}">
                <a16:creationId xmlns:a16="http://schemas.microsoft.com/office/drawing/2014/main" id="{738FBEBA-D026-420D-8A6C-EE41F65BB497}"/>
              </a:ext>
            </a:extLst>
          </p:cNvPr>
          <p:cNvSpPr txBox="1"/>
          <p:nvPr/>
        </p:nvSpPr>
        <p:spPr>
          <a:xfrm>
            <a:off x="3479893" y="962468"/>
            <a:ext cx="57072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a:ea typeface="+mn-ea"/>
                <a:cs typeface="+mn-cs"/>
              </a:rPr>
              <a:t>Teachers add marks to stop </a:t>
            </a:r>
            <a:r>
              <a:rPr kumimoji="0" lang="en-US" sz="1800" b="0" i="1" u="none" strike="noStrike" kern="1200" cap="none" spc="0" normalizeH="0" baseline="0" noProof="0" dirty="0">
                <a:ln>
                  <a:noFill/>
                </a:ln>
                <a:solidFill>
                  <a:prstClr val="black"/>
                </a:solidFill>
                <a:effectLst/>
                <a:uLnTx/>
                <a:uFillTx/>
                <a:latin typeface="Arial"/>
                <a:ea typeface="+mn-ea"/>
                <a:cs typeface="+mn-cs"/>
              </a:rPr>
              <a:t>some</a:t>
            </a:r>
            <a:r>
              <a:rPr kumimoji="0" lang="en-US" sz="1800" b="0" i="0" u="none" strike="noStrike" kern="1200" cap="none" spc="0" normalizeH="0" baseline="0" noProof="0" dirty="0">
                <a:ln>
                  <a:noFill/>
                </a:ln>
                <a:solidFill>
                  <a:prstClr val="black"/>
                </a:solidFill>
                <a:effectLst/>
                <a:uLnTx/>
                <a:uFillTx/>
                <a:latin typeface="Arial"/>
                <a:ea typeface="+mn-ea"/>
                <a:cs typeface="+mn-cs"/>
              </a:rPr>
              <a:t> students from failing</a:t>
            </a:r>
          </a:p>
        </p:txBody>
      </p:sp>
      <p:sp>
        <p:nvSpPr>
          <p:cNvPr id="8" name="TextBox 7">
            <a:extLst>
              <a:ext uri="{FF2B5EF4-FFF2-40B4-BE49-F238E27FC236}">
                <a16:creationId xmlns:a16="http://schemas.microsoft.com/office/drawing/2014/main" id="{FA12437F-B1F3-4BDF-9EAB-E8A2211FA6F5}"/>
              </a:ext>
            </a:extLst>
          </p:cNvPr>
          <p:cNvSpPr txBox="1"/>
          <p:nvPr/>
        </p:nvSpPr>
        <p:spPr>
          <a:xfrm>
            <a:off x="3479895" y="1362230"/>
            <a:ext cx="310896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a:ea typeface="+mn-ea"/>
                <a:cs typeface="+mn-cs"/>
              </a:rPr>
              <a:t>This chart shows Class 10 students’ English marks in Tamil Nadu, India, in 2011. The X-axis has the mark a student has scored. The Y-axis has the # of students who scored that mark. </a:t>
            </a:r>
          </a:p>
        </p:txBody>
      </p:sp>
      <p:cxnSp>
        <p:nvCxnSpPr>
          <p:cNvPr id="9" name="Straight Arrow Connector 8">
            <a:extLst>
              <a:ext uri="{FF2B5EF4-FFF2-40B4-BE49-F238E27FC236}">
                <a16:creationId xmlns:a16="http://schemas.microsoft.com/office/drawing/2014/main" id="{070F6E26-A808-4D05-9350-74D0A9E9552B}"/>
              </a:ext>
            </a:extLst>
          </p:cNvPr>
          <p:cNvCxnSpPr>
            <a:cxnSpLocks/>
          </p:cNvCxnSpPr>
          <p:nvPr/>
        </p:nvCxnSpPr>
        <p:spPr>
          <a:xfrm flipH="1">
            <a:off x="6730397" y="2889466"/>
            <a:ext cx="280003"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B627E38-122F-4468-854E-AB5B04E3E9A8}"/>
              </a:ext>
            </a:extLst>
          </p:cNvPr>
          <p:cNvSpPr txBox="1"/>
          <p:nvPr/>
        </p:nvSpPr>
        <p:spPr>
          <a:xfrm>
            <a:off x="7010400" y="2704800"/>
            <a:ext cx="1311592"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DD3B4E"/>
                </a:solidFill>
                <a:effectLst/>
                <a:uLnTx/>
                <a:uFillTx/>
                <a:latin typeface="Arial"/>
                <a:ea typeface="+mn-ea"/>
                <a:cs typeface="+mn-cs"/>
              </a:rPr>
              <a:t>Large number of students score exactly 35 marks</a:t>
            </a:r>
          </a:p>
        </p:txBody>
      </p:sp>
      <p:sp>
        <p:nvSpPr>
          <p:cNvPr id="11" name="TextBox 10">
            <a:extLst>
              <a:ext uri="{FF2B5EF4-FFF2-40B4-BE49-F238E27FC236}">
                <a16:creationId xmlns:a16="http://schemas.microsoft.com/office/drawing/2014/main" id="{1D50BED2-CAB2-4DCD-99B4-26FDF929163E}"/>
              </a:ext>
            </a:extLst>
          </p:cNvPr>
          <p:cNvSpPr txBox="1"/>
          <p:nvPr/>
        </p:nvSpPr>
        <p:spPr>
          <a:xfrm>
            <a:off x="5181601" y="3937126"/>
            <a:ext cx="1540191"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AB4CE0">
                    <a:lumMod val="75000"/>
                  </a:srgbClr>
                </a:solidFill>
                <a:effectLst/>
                <a:uLnTx/>
                <a:uFillTx/>
                <a:latin typeface="Arial"/>
                <a:ea typeface="+mn-ea"/>
                <a:cs typeface="+mn-cs"/>
              </a:rPr>
              <a:t>Few (but not 0) students fail at 31-34 marks</a:t>
            </a:r>
          </a:p>
        </p:txBody>
      </p:sp>
      <p:cxnSp>
        <p:nvCxnSpPr>
          <p:cNvPr id="12" name="Straight Arrow Connector 11">
            <a:extLst>
              <a:ext uri="{FF2B5EF4-FFF2-40B4-BE49-F238E27FC236}">
                <a16:creationId xmlns:a16="http://schemas.microsoft.com/office/drawing/2014/main" id="{9D7C992D-DEC0-43E2-8AD2-B950AC061777}"/>
              </a:ext>
            </a:extLst>
          </p:cNvPr>
          <p:cNvCxnSpPr>
            <a:cxnSpLocks/>
          </p:cNvCxnSpPr>
          <p:nvPr/>
        </p:nvCxnSpPr>
        <p:spPr>
          <a:xfrm>
            <a:off x="6588855" y="4287802"/>
            <a:ext cx="0" cy="55466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5FD8AF4-C226-4C4C-9014-AEAC3ADF975F}"/>
              </a:ext>
            </a:extLst>
          </p:cNvPr>
          <p:cNvSpPr txBox="1"/>
          <p:nvPr/>
        </p:nvSpPr>
        <p:spPr>
          <a:xfrm>
            <a:off x="9829799" y="1167767"/>
            <a:ext cx="2067744" cy="1223412"/>
          </a:xfrm>
          <a:prstGeom prst="rect">
            <a:avLst/>
          </a:prstGeom>
          <a:solidFill>
            <a:schemeClr val="bg1">
              <a:lumMod val="95000"/>
            </a:schemeClr>
          </a:solidFill>
          <a:ln>
            <a:solidFill>
              <a:schemeClr val="bg1">
                <a:lumMod val="85000"/>
              </a:schemeClr>
            </a:solidFill>
          </a:ln>
        </p:spPr>
        <p:txBody>
          <a:bodyPr wrap="square" rtlCol="0" anchor="ctr">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mn-cs"/>
              </a:rPr>
              <a:t>What’s unusual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a:ea typeface="+mn-ea"/>
                <a:cs typeface="+mn-cs"/>
              </a:rPr>
              <a:t>Large number of students score 35 marks.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a:ea typeface="+mn-ea"/>
                <a:cs typeface="+mn-cs"/>
              </a:rPr>
              <a:t>Few (but not 0) students score between 30-35</a:t>
            </a:r>
          </a:p>
        </p:txBody>
      </p:sp>
      <p:sp>
        <p:nvSpPr>
          <p:cNvPr id="14" name="TextBox 13">
            <a:extLst>
              <a:ext uri="{FF2B5EF4-FFF2-40B4-BE49-F238E27FC236}">
                <a16:creationId xmlns:a16="http://schemas.microsoft.com/office/drawing/2014/main" id="{2B1C4B1C-7C2D-4E52-B7B4-AAA6C184FACC}"/>
              </a:ext>
            </a:extLst>
          </p:cNvPr>
          <p:cNvSpPr txBox="1"/>
          <p:nvPr/>
        </p:nvSpPr>
        <p:spPr>
          <a:xfrm>
            <a:off x="3479894" y="5710535"/>
            <a:ext cx="8229597" cy="461665"/>
          </a:xfrm>
          <a:prstGeom prst="rect">
            <a:avLst/>
          </a:prstGeom>
          <a:solidFill>
            <a:schemeClr val="accent3">
              <a:lumMod val="20000"/>
              <a:lumOff val="80000"/>
            </a:schemeClr>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Only some students get this benefit.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Identify a fair policy that will be applied consistently.</a:t>
            </a:r>
          </a:p>
        </p:txBody>
      </p:sp>
      <p:sp>
        <p:nvSpPr>
          <p:cNvPr id="15" name="Rectangle 14">
            <a:extLst>
              <a:ext uri="{FF2B5EF4-FFF2-40B4-BE49-F238E27FC236}">
                <a16:creationId xmlns:a16="http://schemas.microsoft.com/office/drawing/2014/main" id="{0BD7CB6A-B5C8-4ADB-9C8F-6ADFF3D569FE}"/>
              </a:ext>
            </a:extLst>
          </p:cNvPr>
          <p:cNvSpPr/>
          <p:nvPr/>
        </p:nvSpPr>
        <p:spPr>
          <a:xfrm>
            <a:off x="370931" y="976359"/>
            <a:ext cx="3108960" cy="1072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DD3B4E"/>
                </a:solidFill>
                <a:effectLst/>
                <a:uLnTx/>
                <a:uFillTx/>
                <a:latin typeface="Arial"/>
                <a:ea typeface="+mn-ea"/>
                <a:cs typeface="+mn-cs"/>
              </a:rPr>
              <a:t>S</a:t>
            </a:r>
            <a:r>
              <a:rPr kumimoji="0" lang="en-US" sz="1400" b="1" i="0" u="none" strike="noStrike" kern="1200" cap="none" spc="0" normalizeH="0" baseline="0" noProof="0" dirty="0">
                <a:ln>
                  <a:noFill/>
                </a:ln>
                <a:solidFill>
                  <a:prstClr val="black"/>
                </a:solidFill>
                <a:effectLst/>
                <a:uLnTx/>
                <a:uFillTx/>
                <a:latin typeface="Arial"/>
                <a:ea typeface="+mn-ea"/>
                <a:cs typeface="+mn-cs"/>
              </a:rPr>
              <a:t>ummarize</a:t>
            </a:r>
            <a:r>
              <a:rPr kumimoji="0" lang="en-US" sz="1400" b="0" i="0" u="none" strike="noStrike" kern="1200" cap="none" spc="0" normalizeH="0" baseline="0" noProof="0" dirty="0">
                <a:ln>
                  <a:noFill/>
                </a:ln>
                <a:solidFill>
                  <a:prstClr val="black"/>
                </a:solidFill>
                <a:effectLst/>
                <a:uLnTx/>
                <a:uFillTx/>
                <a:latin typeface="Arial"/>
                <a:ea typeface="+mn-ea"/>
                <a:cs typeface="+mn-cs"/>
              </a:rPr>
              <a:t> the visual in its title</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Don’t </a:t>
            </a:r>
            <a:r>
              <a:rPr kumimoji="0" lang="en-US" sz="1200" b="0" i="1" u="none" strike="noStrike" kern="1200" cap="none" spc="0" normalizeH="0" baseline="0" noProof="0" dirty="0">
                <a:ln>
                  <a:noFill/>
                </a:ln>
                <a:solidFill>
                  <a:srgbClr val="DD3B4E"/>
                </a:solidFill>
                <a:effectLst/>
                <a:uLnTx/>
                <a:uFillTx/>
                <a:latin typeface="Arial"/>
                <a:ea typeface="+mn-ea"/>
                <a:cs typeface="+mn-cs"/>
              </a:rPr>
              <a:t>describe</a:t>
            </a:r>
            <a:r>
              <a:rPr kumimoji="0" lang="en-US" sz="1200" b="0" i="0" u="none" strike="noStrike" kern="1200" cap="none" spc="0" normalizeH="0" baseline="0" noProof="0" dirty="0">
                <a:ln>
                  <a:noFill/>
                </a:ln>
                <a:solidFill>
                  <a:prstClr val="black"/>
                </a:solidFill>
                <a:effectLst/>
                <a:uLnTx/>
                <a:uFillTx/>
                <a:latin typeface="Arial"/>
                <a:ea typeface="+mn-ea"/>
                <a:cs typeface="+mn-cs"/>
              </a:rPr>
              <a:t> the chart.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Don’t write the user’s </a:t>
            </a:r>
            <a:r>
              <a:rPr kumimoji="0" lang="en-US" sz="1200" b="0" i="1" u="none" strike="noStrike" kern="1200" cap="none" spc="0" normalizeH="0" baseline="0" noProof="0" dirty="0">
                <a:ln>
                  <a:noFill/>
                </a:ln>
                <a:solidFill>
                  <a:srgbClr val="DD3B4E"/>
                </a:solidFill>
                <a:effectLst/>
                <a:uLnTx/>
                <a:uFillTx/>
                <a:latin typeface="Arial"/>
                <a:ea typeface="+mn-ea"/>
                <a:cs typeface="+mn-cs"/>
              </a:rPr>
              <a:t>question</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Write the </a:t>
            </a:r>
            <a:r>
              <a:rPr kumimoji="0" lang="en-US" sz="1200" b="0" i="1" u="none" strike="noStrike" kern="1200" cap="none" spc="0" normalizeH="0" baseline="0" noProof="0" dirty="0">
                <a:ln>
                  <a:noFill/>
                </a:ln>
                <a:solidFill>
                  <a:srgbClr val="DD3B4E"/>
                </a:solidFill>
                <a:effectLst/>
                <a:uLnTx/>
                <a:uFillTx/>
                <a:latin typeface="Arial"/>
                <a:ea typeface="+mn-ea"/>
                <a:cs typeface="+mn-cs"/>
              </a:rPr>
              <a:t>answer</a:t>
            </a:r>
            <a:r>
              <a:rPr kumimoji="0" lang="en-US" sz="1200" b="0" i="0" u="none" strike="noStrike" kern="1200" cap="none" spc="0" normalizeH="0" baseline="0" noProof="0" dirty="0">
                <a:ln>
                  <a:noFill/>
                </a:ln>
                <a:solidFill>
                  <a:prstClr val="black"/>
                </a:solidFill>
                <a:effectLst/>
                <a:uLnTx/>
                <a:uFillTx/>
                <a:latin typeface="Arial"/>
                <a:ea typeface="+mn-ea"/>
                <a:cs typeface="+mn-cs"/>
              </a:rPr>
              <a:t> itself. Like a headline.</a:t>
            </a:r>
          </a:p>
        </p:txBody>
      </p:sp>
      <p:sp>
        <p:nvSpPr>
          <p:cNvPr id="16" name="Rectangle 15">
            <a:extLst>
              <a:ext uri="{FF2B5EF4-FFF2-40B4-BE49-F238E27FC236}">
                <a16:creationId xmlns:a16="http://schemas.microsoft.com/office/drawing/2014/main" id="{AA0EB36C-72DD-4666-A02A-05817BEF3183}"/>
              </a:ext>
            </a:extLst>
          </p:cNvPr>
          <p:cNvSpPr/>
          <p:nvPr/>
        </p:nvSpPr>
        <p:spPr>
          <a:xfrm>
            <a:off x="370931" y="2262603"/>
            <a:ext cx="3108960" cy="12936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DD3B4E"/>
                </a:solidFill>
                <a:effectLst/>
                <a:uLnTx/>
                <a:uFillTx/>
                <a:latin typeface="Arial"/>
                <a:ea typeface="+mn-ea"/>
                <a:cs typeface="+mn-cs"/>
              </a:rPr>
              <a:t>E</a:t>
            </a:r>
            <a:r>
              <a:rPr kumimoji="0" lang="en-US" sz="1400" b="1" i="0" u="none" strike="noStrike" kern="1200" cap="none" spc="0" normalizeH="0" baseline="0" noProof="0" dirty="0">
                <a:ln>
                  <a:noFill/>
                </a:ln>
                <a:solidFill>
                  <a:prstClr val="black"/>
                </a:solidFill>
                <a:effectLst/>
                <a:uLnTx/>
                <a:uFillTx/>
                <a:latin typeface="Arial"/>
                <a:ea typeface="+mn-ea"/>
                <a:cs typeface="+mn-cs"/>
              </a:rPr>
              <a:t>xplain</a:t>
            </a:r>
            <a:r>
              <a:rPr kumimoji="0" lang="en-US" sz="1400" b="0" i="0" u="none" strike="noStrike" kern="1200" cap="none" spc="0" normalizeH="0" baseline="0" noProof="0" dirty="0">
                <a:ln>
                  <a:noFill/>
                </a:ln>
                <a:solidFill>
                  <a:prstClr val="black"/>
                </a:solidFill>
                <a:effectLst/>
                <a:uLnTx/>
                <a:uFillTx/>
                <a:latin typeface="Arial"/>
                <a:ea typeface="+mn-ea"/>
                <a:cs typeface="+mn-cs"/>
              </a:rPr>
              <a:t> &amp; interpret the visual</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How should the user </a:t>
            </a:r>
            <a:r>
              <a:rPr kumimoji="0" lang="en-US" sz="1200" b="0" i="1" u="none" strike="noStrike" kern="1200" cap="none" spc="0" normalizeH="0" baseline="0" noProof="0" dirty="0">
                <a:ln>
                  <a:noFill/>
                </a:ln>
                <a:solidFill>
                  <a:srgbClr val="DD3B4E"/>
                </a:solidFill>
                <a:effectLst/>
                <a:uLnTx/>
                <a:uFillTx/>
                <a:latin typeface="Arial"/>
                <a:ea typeface="+mn-ea"/>
                <a:cs typeface="+mn-cs"/>
              </a:rPr>
              <a:t>read</a:t>
            </a:r>
            <a:r>
              <a:rPr kumimoji="0" lang="en-US" sz="1200" b="0" i="0" u="none" strike="noStrike" kern="1200" cap="none" spc="0" normalizeH="0" baseline="0" noProof="0" dirty="0">
                <a:ln>
                  <a:noFill/>
                </a:ln>
                <a:solidFill>
                  <a:prstClr val="black"/>
                </a:solidFill>
                <a:effectLst/>
                <a:uLnTx/>
                <a:uFillTx/>
                <a:latin typeface="Arial"/>
                <a:ea typeface="+mn-ea"/>
                <a:cs typeface="+mn-cs"/>
              </a:rPr>
              <a:t> it?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What do you </a:t>
            </a:r>
            <a:r>
              <a:rPr kumimoji="0" lang="en-US" sz="1200" b="0" i="1" u="none" strike="noStrike" kern="1200" cap="none" spc="0" normalizeH="0" baseline="0" noProof="0" dirty="0">
                <a:ln>
                  <a:noFill/>
                </a:ln>
                <a:solidFill>
                  <a:srgbClr val="DD3B4E"/>
                </a:solidFill>
                <a:effectLst/>
                <a:uLnTx/>
                <a:uFillTx/>
                <a:latin typeface="Arial"/>
                <a:ea typeface="+mn-ea"/>
                <a:cs typeface="+mn-cs"/>
              </a:rPr>
              <a:t>say</a:t>
            </a:r>
            <a:r>
              <a:rPr kumimoji="0" lang="en-US" sz="1200" b="0" i="0" u="none" strike="noStrike" kern="1200" cap="none" spc="0" normalizeH="0" baseline="0" noProof="0" dirty="0">
                <a:ln>
                  <a:noFill/>
                </a:ln>
                <a:solidFill>
                  <a:prstClr val="black"/>
                </a:solidFill>
                <a:effectLst/>
                <a:uLnTx/>
                <a:uFillTx/>
                <a:latin typeface="Arial"/>
                <a:ea typeface="+mn-ea"/>
                <a:cs typeface="+mn-cs"/>
              </a:rPr>
              <a:t> when you talk through it?</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Explain what the </a:t>
            </a:r>
            <a:r>
              <a:rPr kumimoji="0" lang="en-US" sz="1200" b="0" i="1" u="none" strike="noStrike" kern="1200" cap="none" spc="0" normalizeH="0" baseline="0" noProof="0" dirty="0">
                <a:ln>
                  <a:noFill/>
                </a:ln>
                <a:solidFill>
                  <a:srgbClr val="DD3B4E"/>
                </a:solidFill>
                <a:effectLst/>
                <a:uLnTx/>
                <a:uFillTx/>
                <a:latin typeface="Arial"/>
                <a:ea typeface="+mn-ea"/>
                <a:cs typeface="+mn-cs"/>
              </a:rPr>
              <a:t>visual</a:t>
            </a:r>
            <a:r>
              <a:rPr kumimoji="0" lang="en-US" sz="1200" b="0" i="0" u="none" strike="noStrike" kern="1200" cap="none" spc="0" normalizeH="0" baseline="0" noProof="0" dirty="0">
                <a:ln>
                  <a:noFill/>
                </a:ln>
                <a:solidFill>
                  <a:prstClr val="black"/>
                </a:solidFill>
                <a:effectLst/>
                <a:uLnTx/>
                <a:uFillTx/>
                <a:latin typeface="Arial"/>
                <a:ea typeface="+mn-ea"/>
                <a:cs typeface="+mn-cs"/>
              </a:rPr>
              <a:t> is. Then the </a:t>
            </a:r>
            <a:r>
              <a:rPr kumimoji="0" lang="en-US" sz="1200" b="0" i="1" u="none" strike="noStrike" kern="1200" cap="none" spc="0" normalizeH="0" baseline="0" noProof="0" dirty="0">
                <a:ln>
                  <a:noFill/>
                </a:ln>
                <a:solidFill>
                  <a:srgbClr val="DD3B4E"/>
                </a:solidFill>
                <a:effectLst/>
                <a:uLnTx/>
                <a:uFillTx/>
                <a:latin typeface="Arial"/>
                <a:ea typeface="+mn-ea"/>
                <a:cs typeface="+mn-cs"/>
              </a:rPr>
              <a:t>axes</a:t>
            </a:r>
            <a:r>
              <a:rPr kumimoji="0" lang="en-US" sz="1200" b="0" i="0" u="none" strike="noStrike" kern="1200" cap="none" spc="0" normalizeH="0" baseline="0" noProof="0" dirty="0">
                <a:ln>
                  <a:noFill/>
                </a:ln>
                <a:solidFill>
                  <a:prstClr val="black"/>
                </a:solidFill>
                <a:effectLst/>
                <a:uLnTx/>
                <a:uFillTx/>
                <a:latin typeface="Arial"/>
                <a:ea typeface="+mn-ea"/>
                <a:cs typeface="+mn-cs"/>
              </a:rPr>
              <a:t>. Then its </a:t>
            </a:r>
            <a:r>
              <a:rPr kumimoji="0" lang="en-US" sz="1200" b="0" i="1" u="none" strike="noStrike" kern="1200" cap="none" spc="0" normalizeH="0" baseline="0" noProof="0" dirty="0">
                <a:ln>
                  <a:noFill/>
                </a:ln>
                <a:solidFill>
                  <a:srgbClr val="DD3B4E"/>
                </a:solidFill>
                <a:effectLst/>
                <a:uLnTx/>
                <a:uFillTx/>
                <a:latin typeface="Arial"/>
                <a:ea typeface="+mn-ea"/>
                <a:cs typeface="+mn-cs"/>
              </a:rPr>
              <a:t>contents</a:t>
            </a:r>
            <a:r>
              <a:rPr kumimoji="0" lang="en-US" sz="1200" b="0" i="0" u="none" strike="noStrike" kern="1200" cap="none" spc="0" normalizeH="0" baseline="0" noProof="0" dirty="0">
                <a:ln>
                  <a:noFill/>
                </a:ln>
                <a:solidFill>
                  <a:prstClr val="black"/>
                </a:solidFill>
                <a:effectLst/>
                <a:uLnTx/>
                <a:uFillTx/>
                <a:latin typeface="Arial"/>
                <a:ea typeface="+mn-ea"/>
                <a:cs typeface="+mn-cs"/>
              </a:rPr>
              <a:t>. Then the </a:t>
            </a:r>
            <a:r>
              <a:rPr kumimoji="0" lang="en-US" sz="1200" b="0" i="1" u="none" strike="noStrike" kern="1200" cap="none" spc="0" normalizeH="0" baseline="0" noProof="0" dirty="0">
                <a:ln>
                  <a:noFill/>
                </a:ln>
                <a:solidFill>
                  <a:srgbClr val="DD3B4E"/>
                </a:solidFill>
                <a:effectLst/>
                <a:uLnTx/>
                <a:uFillTx/>
                <a:latin typeface="Arial"/>
                <a:ea typeface="+mn-ea"/>
                <a:cs typeface="+mn-cs"/>
              </a:rPr>
              <a:t>inference</a:t>
            </a:r>
            <a:r>
              <a:rPr kumimoji="0" lang="en-US" sz="1200" b="0" i="0" u="none" strike="noStrike" kern="1200" cap="none" spc="0" normalizeH="0" baseline="0" noProof="0" dirty="0">
                <a:ln>
                  <a:noFill/>
                </a:ln>
                <a:solidFill>
                  <a:prstClr val="black"/>
                </a:solidFill>
                <a:effectLst/>
                <a:uLnTx/>
                <a:uFillTx/>
                <a:latin typeface="Arial"/>
                <a:ea typeface="+mn-ea"/>
                <a:cs typeface="+mn-cs"/>
              </a:rPr>
              <a:t>.</a:t>
            </a:r>
          </a:p>
        </p:txBody>
      </p:sp>
      <p:sp>
        <p:nvSpPr>
          <p:cNvPr id="17" name="Rectangle 16">
            <a:extLst>
              <a:ext uri="{FF2B5EF4-FFF2-40B4-BE49-F238E27FC236}">
                <a16:creationId xmlns:a16="http://schemas.microsoft.com/office/drawing/2014/main" id="{60355307-A096-419B-AFAC-5DAB0AFD5816}"/>
              </a:ext>
            </a:extLst>
          </p:cNvPr>
          <p:cNvSpPr/>
          <p:nvPr/>
        </p:nvSpPr>
        <p:spPr>
          <a:xfrm>
            <a:off x="370931" y="5056689"/>
            <a:ext cx="3108960" cy="1072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DD3B4E"/>
                </a:solidFill>
                <a:effectLst/>
                <a:uLnTx/>
                <a:uFillTx/>
                <a:latin typeface="Arial"/>
                <a:ea typeface="+mn-ea"/>
                <a:cs typeface="+mn-cs"/>
              </a:rPr>
              <a:t>R</a:t>
            </a:r>
            <a:r>
              <a:rPr kumimoji="0" lang="en-US" sz="1400" b="1" i="0" u="none" strike="noStrike" kern="1200" cap="none" spc="0" normalizeH="0" baseline="0" noProof="0" dirty="0">
                <a:ln>
                  <a:noFill/>
                </a:ln>
                <a:solidFill>
                  <a:prstClr val="black"/>
                </a:solidFill>
                <a:effectLst/>
                <a:uLnTx/>
                <a:uFillTx/>
                <a:latin typeface="Arial"/>
                <a:ea typeface="+mn-ea"/>
                <a:cs typeface="+mn-cs"/>
              </a:rPr>
              <a:t>ecommend</a:t>
            </a:r>
            <a:r>
              <a:rPr kumimoji="0" lang="en-US" sz="1400" b="0" i="0" u="none" strike="noStrike" kern="1200" cap="none" spc="0" normalizeH="0" baseline="0" noProof="0" dirty="0">
                <a:ln>
                  <a:noFill/>
                </a:ln>
                <a:solidFill>
                  <a:prstClr val="black"/>
                </a:solidFill>
                <a:effectLst/>
                <a:uLnTx/>
                <a:uFillTx/>
                <a:latin typeface="Arial"/>
                <a:ea typeface="+mn-ea"/>
                <a:cs typeface="+mn-cs"/>
              </a:rPr>
              <a:t> an action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How should I </a:t>
            </a:r>
            <a:r>
              <a:rPr kumimoji="0" lang="en-US" sz="1200" b="0" i="1" u="none" strike="noStrike" kern="1200" cap="none" spc="0" normalizeH="0" baseline="0" noProof="0" dirty="0">
                <a:ln>
                  <a:noFill/>
                </a:ln>
                <a:solidFill>
                  <a:srgbClr val="DD3B4E"/>
                </a:solidFill>
                <a:effectLst/>
                <a:uLnTx/>
                <a:uFillTx/>
                <a:latin typeface="Arial"/>
                <a:ea typeface="+mn-ea"/>
                <a:cs typeface="+mn-cs"/>
              </a:rPr>
              <a:t>act</a:t>
            </a:r>
            <a:r>
              <a:rPr kumimoji="0" lang="en-US" sz="1200" b="0" i="0" u="none" strike="noStrike" kern="1200" cap="none" spc="0" normalizeH="0" baseline="0" noProof="0" dirty="0">
                <a:ln>
                  <a:noFill/>
                </a:ln>
                <a:solidFill>
                  <a:prstClr val="black"/>
                </a:solidFill>
                <a:effectLst/>
                <a:uLnTx/>
                <a:uFillTx/>
                <a:latin typeface="Arial"/>
                <a:ea typeface="+mn-ea"/>
                <a:cs typeface="+mn-cs"/>
              </a:rPr>
              <a:t> on this?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You need to </a:t>
            </a:r>
            <a:r>
              <a:rPr kumimoji="0" lang="en-US" sz="1200" b="0" i="1" u="none" strike="noStrike" kern="1200" cap="none" spc="0" normalizeH="0" baseline="0" noProof="0" dirty="0">
                <a:ln>
                  <a:noFill/>
                </a:ln>
                <a:solidFill>
                  <a:srgbClr val="DD3B4E"/>
                </a:solidFill>
                <a:effectLst/>
                <a:uLnTx/>
                <a:uFillTx/>
                <a:latin typeface="Arial"/>
                <a:ea typeface="+mn-ea"/>
                <a:cs typeface="+mn-cs"/>
              </a:rPr>
              <a:t>change</a:t>
            </a:r>
            <a:r>
              <a:rPr kumimoji="0" lang="en-US" sz="1200" b="0" i="0" u="none" strike="noStrike" kern="1200" cap="none" spc="0" normalizeH="0" baseline="0" noProof="0" dirty="0">
                <a:ln>
                  <a:noFill/>
                </a:ln>
                <a:solidFill>
                  <a:prstClr val="black"/>
                </a:solidFill>
                <a:effectLst/>
                <a:uLnTx/>
                <a:uFillTx/>
                <a:latin typeface="Arial"/>
                <a:ea typeface="+mn-ea"/>
                <a:cs typeface="+mn-cs"/>
              </a:rPr>
              <a:t> the audience.</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(Otherwise, you made no difference.)</a:t>
            </a:r>
          </a:p>
        </p:txBody>
      </p:sp>
      <p:sp>
        <p:nvSpPr>
          <p:cNvPr id="18" name="Rectangle 17">
            <a:extLst>
              <a:ext uri="{FF2B5EF4-FFF2-40B4-BE49-F238E27FC236}">
                <a16:creationId xmlns:a16="http://schemas.microsoft.com/office/drawing/2014/main" id="{A29807F4-1A62-4D4F-B8F0-5D0E04C46F36}"/>
              </a:ext>
            </a:extLst>
          </p:cNvPr>
          <p:cNvSpPr/>
          <p:nvPr/>
        </p:nvSpPr>
        <p:spPr>
          <a:xfrm>
            <a:off x="370931" y="3770446"/>
            <a:ext cx="3108960" cy="1072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DD3B4E"/>
                </a:solidFill>
                <a:effectLst/>
                <a:uLnTx/>
                <a:uFillTx/>
                <a:latin typeface="Arial"/>
                <a:ea typeface="+mn-ea"/>
                <a:cs typeface="+mn-cs"/>
              </a:rPr>
              <a:t>A</a:t>
            </a:r>
            <a:r>
              <a:rPr kumimoji="0" lang="en-US" sz="1400" b="1" i="0" u="none" strike="noStrike" kern="1200" cap="none" spc="0" normalizeH="0" baseline="0" noProof="0" dirty="0">
                <a:ln>
                  <a:noFill/>
                </a:ln>
                <a:solidFill>
                  <a:prstClr val="black"/>
                </a:solidFill>
                <a:effectLst/>
                <a:uLnTx/>
                <a:uFillTx/>
                <a:latin typeface="Arial"/>
                <a:ea typeface="+mn-ea"/>
                <a:cs typeface="+mn-cs"/>
              </a:rPr>
              <a:t>nnotate</a:t>
            </a:r>
            <a:r>
              <a:rPr kumimoji="0" lang="en-US" sz="1400" b="0" i="0" u="none" strike="noStrike" kern="1200" cap="none" spc="0" normalizeH="0" baseline="0" noProof="0" dirty="0">
                <a:ln>
                  <a:noFill/>
                </a:ln>
                <a:solidFill>
                  <a:prstClr val="black"/>
                </a:solidFill>
                <a:effectLst/>
                <a:uLnTx/>
                <a:uFillTx/>
                <a:latin typeface="Arial"/>
                <a:ea typeface="+mn-ea"/>
                <a:cs typeface="+mn-cs"/>
              </a:rPr>
              <a:t> essential elements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What should the user </a:t>
            </a:r>
            <a:r>
              <a:rPr kumimoji="0" lang="en-US" sz="1200" b="0" i="1" u="none" strike="noStrike" kern="1200" cap="none" spc="0" normalizeH="0" baseline="0" noProof="0" dirty="0">
                <a:ln>
                  <a:noFill/>
                </a:ln>
                <a:solidFill>
                  <a:srgbClr val="DD3B4E"/>
                </a:solidFill>
                <a:effectLst/>
                <a:uLnTx/>
                <a:uFillTx/>
                <a:latin typeface="Arial"/>
                <a:ea typeface="+mn-ea"/>
                <a:cs typeface="+mn-cs"/>
              </a:rPr>
              <a:t>focus</a:t>
            </a:r>
            <a:r>
              <a:rPr kumimoji="0" lang="en-US" sz="1200" b="0" i="0" u="none" strike="noStrike" kern="1200" cap="none" spc="0" normalizeH="0" baseline="0" noProof="0" dirty="0">
                <a:ln>
                  <a:noFill/>
                </a:ln>
                <a:solidFill>
                  <a:prstClr val="black"/>
                </a:solidFill>
                <a:effectLst/>
                <a:uLnTx/>
                <a:uFillTx/>
                <a:latin typeface="Arial"/>
                <a:ea typeface="+mn-ea"/>
                <a:cs typeface="+mn-cs"/>
              </a:rPr>
              <a:t> their eyes on?</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DD3B4E"/>
                </a:solidFill>
                <a:effectLst/>
                <a:uLnTx/>
                <a:uFillTx/>
                <a:latin typeface="Arial"/>
                <a:ea typeface="+mn-ea"/>
                <a:cs typeface="+mn-cs"/>
              </a:rPr>
              <a:t>Point</a:t>
            </a:r>
            <a:r>
              <a:rPr kumimoji="0" lang="en-US" sz="1200" b="0" i="0" u="none" strike="noStrike" kern="1200" cap="none" spc="0" normalizeH="0" baseline="0" noProof="0" dirty="0">
                <a:ln>
                  <a:noFill/>
                </a:ln>
                <a:solidFill>
                  <a:prstClr val="black"/>
                </a:solidFill>
                <a:effectLst/>
                <a:uLnTx/>
                <a:uFillTx/>
                <a:latin typeface="Arial"/>
                <a:ea typeface="+mn-ea"/>
                <a:cs typeface="+mn-cs"/>
              </a:rPr>
              <a:t> it out, or highlight it with colors</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DD3B4E"/>
                </a:solidFill>
                <a:effectLst/>
                <a:uLnTx/>
                <a:uFillTx/>
                <a:latin typeface="Arial"/>
                <a:ea typeface="+mn-ea"/>
                <a:cs typeface="+mn-cs"/>
              </a:rPr>
              <a:t>Interpret</a:t>
            </a:r>
            <a:r>
              <a:rPr kumimoji="0" lang="en-US" sz="1200" b="0" i="0" u="none" strike="noStrike" kern="1200" cap="none" spc="0" normalizeH="0" baseline="0" noProof="0" dirty="0">
                <a:ln>
                  <a:noFill/>
                </a:ln>
                <a:solidFill>
                  <a:prstClr val="black"/>
                </a:solidFill>
                <a:effectLst/>
                <a:uLnTx/>
                <a:uFillTx/>
                <a:latin typeface="Arial"/>
                <a:ea typeface="+mn-ea"/>
                <a:cs typeface="+mn-cs"/>
              </a:rPr>
              <a:t> what they’re seeing – in words.</a:t>
            </a:r>
          </a:p>
        </p:txBody>
      </p:sp>
      <p:sp>
        <p:nvSpPr>
          <p:cNvPr id="19" name="TextBox 18">
            <a:extLst>
              <a:ext uri="{FF2B5EF4-FFF2-40B4-BE49-F238E27FC236}">
                <a16:creationId xmlns:a16="http://schemas.microsoft.com/office/drawing/2014/main" id="{E4A493C4-279B-48B9-9C88-510EBB9B52C8}"/>
              </a:ext>
            </a:extLst>
          </p:cNvPr>
          <p:cNvSpPr txBox="1"/>
          <p:nvPr/>
        </p:nvSpPr>
        <p:spPr>
          <a:xfrm>
            <a:off x="6654847" y="1362230"/>
            <a:ext cx="310896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rial"/>
                <a:ea typeface="+mn-ea"/>
                <a:cs typeface="+mn-cs"/>
              </a:rPr>
              <a:t>This is a bell curve. But the spike at 35 (the mark at which students pass) is unusual. Teachers must be adding marks to </a:t>
            </a:r>
            <a:r>
              <a:rPr kumimoji="0" lang="en-US" sz="1050" b="0" i="1" u="none" strike="noStrike" kern="1200" cap="none" spc="0" normalizeH="0" baseline="0" noProof="0" dirty="0">
                <a:ln>
                  <a:noFill/>
                </a:ln>
                <a:solidFill>
                  <a:prstClr val="black"/>
                </a:solidFill>
                <a:effectLst/>
                <a:uLnTx/>
                <a:uFillTx/>
                <a:latin typeface="Arial"/>
                <a:ea typeface="+mn-ea"/>
                <a:cs typeface="+mn-cs"/>
              </a:rPr>
              <a:t>some</a:t>
            </a:r>
            <a:r>
              <a:rPr kumimoji="0" lang="en-US" sz="1050" b="0" i="0" u="none" strike="noStrike" kern="1200" cap="none" spc="0" normalizeH="0" baseline="0" noProof="0" dirty="0">
                <a:ln>
                  <a:noFill/>
                </a:ln>
                <a:solidFill>
                  <a:prstClr val="black"/>
                </a:solidFill>
                <a:effectLst/>
                <a:uLnTx/>
                <a:uFillTx/>
                <a:latin typeface="Arial"/>
                <a:ea typeface="+mn-ea"/>
                <a:cs typeface="+mn-cs"/>
              </a:rPr>
              <a:t> of the students who are likely to fail by a small margin.</a:t>
            </a:r>
          </a:p>
        </p:txBody>
      </p:sp>
      <p:cxnSp>
        <p:nvCxnSpPr>
          <p:cNvPr id="22" name="Straight Arrow Connector 21">
            <a:extLst>
              <a:ext uri="{FF2B5EF4-FFF2-40B4-BE49-F238E27FC236}">
                <a16:creationId xmlns:a16="http://schemas.microsoft.com/office/drawing/2014/main" id="{BB6537B0-652F-44D6-A143-CD98E1625607}"/>
              </a:ext>
            </a:extLst>
          </p:cNvPr>
          <p:cNvCxnSpPr/>
          <p:nvPr/>
        </p:nvCxnSpPr>
        <p:spPr>
          <a:xfrm>
            <a:off x="3171039" y="5987094"/>
            <a:ext cx="3088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260DE49-8D68-4337-B4B8-8D0C0E33D6E7}"/>
              </a:ext>
            </a:extLst>
          </p:cNvPr>
          <p:cNvCxnSpPr>
            <a:cxnSpLocks/>
          </p:cNvCxnSpPr>
          <p:nvPr/>
        </p:nvCxnSpPr>
        <p:spPr>
          <a:xfrm>
            <a:off x="3171039" y="4121792"/>
            <a:ext cx="6389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AF526E9-A7BA-4542-B197-9F477BA300DC}"/>
              </a:ext>
            </a:extLst>
          </p:cNvPr>
          <p:cNvCxnSpPr>
            <a:cxnSpLocks/>
          </p:cNvCxnSpPr>
          <p:nvPr/>
        </p:nvCxnSpPr>
        <p:spPr>
          <a:xfrm flipV="1">
            <a:off x="3105047" y="2048385"/>
            <a:ext cx="374844" cy="3594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A563199-9E2A-414A-A63B-A19ACB33A5B4}"/>
              </a:ext>
            </a:extLst>
          </p:cNvPr>
          <p:cNvCxnSpPr/>
          <p:nvPr/>
        </p:nvCxnSpPr>
        <p:spPr>
          <a:xfrm>
            <a:off x="3171039" y="1167767"/>
            <a:ext cx="3088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6C21AD06-33A4-42BF-90C5-D7A05086F17F}"/>
              </a:ext>
            </a:extLst>
          </p:cNvPr>
          <p:cNvSpPr txBox="1"/>
          <p:nvPr/>
        </p:nvSpPr>
        <p:spPr>
          <a:xfrm>
            <a:off x="3974206" y="3937126"/>
            <a:ext cx="13001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No one scores 0-4 marks</a:t>
            </a:r>
          </a:p>
        </p:txBody>
      </p:sp>
      <p:cxnSp>
        <p:nvCxnSpPr>
          <p:cNvPr id="32" name="Straight Arrow Connector 31">
            <a:extLst>
              <a:ext uri="{FF2B5EF4-FFF2-40B4-BE49-F238E27FC236}">
                <a16:creationId xmlns:a16="http://schemas.microsoft.com/office/drawing/2014/main" id="{7DA3E3CA-40E6-4086-B33A-A717811DF32C}"/>
              </a:ext>
            </a:extLst>
          </p:cNvPr>
          <p:cNvCxnSpPr>
            <a:cxnSpLocks/>
          </p:cNvCxnSpPr>
          <p:nvPr/>
        </p:nvCxnSpPr>
        <p:spPr>
          <a:xfrm>
            <a:off x="4267200" y="4287802"/>
            <a:ext cx="0" cy="86109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69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
                                            <p:bg/>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animBg="1"/>
      <p:bldP spid="7" grpId="0"/>
      <p:bldP spid="8" grpId="0"/>
      <p:bldP spid="10" grpId="0"/>
      <p:bldP spid="11" grpId="0"/>
      <p:bldP spid="13" grpId="0" animBg="1"/>
      <p:bldP spid="14" grpId="0" animBg="1"/>
      <p:bldP spid="15" grpId="0"/>
      <p:bldP spid="16" grpId="0"/>
      <p:bldP spid="17" grpId="0"/>
      <p:bldP spid="18" grpId="0"/>
      <p:bldP spid="19" grpId="0"/>
      <p:bldP spid="3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135EA-BB29-44AB-B5F6-1745E0B49521}"/>
              </a:ext>
            </a:extLst>
          </p:cNvPr>
          <p:cNvSpPr>
            <a:spLocks noGrp="1"/>
          </p:cNvSpPr>
          <p:nvPr>
            <p:ph type="title"/>
          </p:nvPr>
        </p:nvSpPr>
        <p:spPr/>
        <p:txBody>
          <a:bodyPr>
            <a:normAutofit/>
          </a:bodyPr>
          <a:lstStyle/>
          <a:p>
            <a:r>
              <a:rPr lang="en-US" dirty="0"/>
              <a:t>We can apply the same principles to the chart &amp; surrounding elements</a:t>
            </a:r>
          </a:p>
        </p:txBody>
      </p:sp>
      <p:sp>
        <p:nvSpPr>
          <p:cNvPr id="5" name="Content Placeholder 4">
            <a:extLst>
              <a:ext uri="{FF2B5EF4-FFF2-40B4-BE49-F238E27FC236}">
                <a16:creationId xmlns:a16="http://schemas.microsoft.com/office/drawing/2014/main" id="{33010BD9-32F3-0D47-A1B0-ABAE37EE2D8B}"/>
              </a:ext>
            </a:extLst>
          </p:cNvPr>
          <p:cNvSpPr>
            <a:spLocks noGrp="1"/>
          </p:cNvSpPr>
          <p:nvPr>
            <p:ph sz="quarter" idx="14"/>
          </p:nvPr>
        </p:nvSpPr>
        <p:spPr>
          <a:xfrm>
            <a:off x="243840" y="1143000"/>
            <a:ext cx="2499360" cy="4572000"/>
          </a:xfrm>
        </p:spPr>
        <p:txBody>
          <a:bodyPr>
            <a:normAutofit/>
          </a:bodyPr>
          <a:lstStyle/>
          <a:p>
            <a:pPr marL="0" indent="0">
              <a:buNone/>
            </a:pPr>
            <a:r>
              <a:rPr lang="en-US" sz="1400" dirty="0"/>
              <a:t>A chart is supported by several elements to get context of the data &amp; insight.</a:t>
            </a:r>
          </a:p>
          <a:p>
            <a:pPr marL="0" indent="0">
              <a:buNone/>
            </a:pPr>
            <a:r>
              <a:rPr lang="en-US" sz="1400" dirty="0"/>
              <a:t>Each element has a scope to be well designed and help improve the comprehension of the chart.</a:t>
            </a:r>
          </a:p>
        </p:txBody>
      </p:sp>
      <p:sp>
        <p:nvSpPr>
          <p:cNvPr id="22" name="TextBox 21">
            <a:extLst>
              <a:ext uri="{FF2B5EF4-FFF2-40B4-BE49-F238E27FC236}">
                <a16:creationId xmlns:a16="http://schemas.microsoft.com/office/drawing/2014/main" id="{589AAA22-C15F-4467-90E9-C202C325C648}"/>
              </a:ext>
            </a:extLst>
          </p:cNvPr>
          <p:cNvSpPr txBox="1"/>
          <p:nvPr/>
        </p:nvSpPr>
        <p:spPr>
          <a:xfrm>
            <a:off x="1835150" y="-357188"/>
            <a:ext cx="5486400" cy="274320"/>
          </a:xfrm>
          <a:prstGeom prst="rect">
            <a:avLst/>
          </a:prstGeom>
          <a:solidFill>
            <a:schemeClr val="tx2"/>
          </a:solidFill>
        </p:spPr>
        <p:txBody>
          <a:bodyPr wrap="square" rtlCol="0" anchor="b">
            <a:noAutofit/>
          </a:bodyPr>
          <a:lstStyle/>
          <a:p>
            <a:r>
              <a:rPr lang="en-US" sz="1100" dirty="0">
                <a:solidFill>
                  <a:schemeClr val="bg1"/>
                </a:solidFill>
              </a:rPr>
              <a:t>What’s the topic? Why is it important? What will you learn now?</a:t>
            </a:r>
          </a:p>
        </p:txBody>
      </p:sp>
      <p:pic>
        <p:nvPicPr>
          <p:cNvPr id="7" name="Picture 6">
            <a:extLst>
              <a:ext uri="{FF2B5EF4-FFF2-40B4-BE49-F238E27FC236}">
                <a16:creationId xmlns:a16="http://schemas.microsoft.com/office/drawing/2014/main" id="{401012B9-9B01-3743-B7B6-5BDE9BC7A4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20047" y="2209800"/>
            <a:ext cx="4335934" cy="2541600"/>
          </a:xfrm>
          <a:prstGeom prst="rect">
            <a:avLst/>
          </a:prstGeom>
        </p:spPr>
      </p:pic>
      <p:sp>
        <p:nvSpPr>
          <p:cNvPr id="8" name="Rectangular Callout 7">
            <a:extLst>
              <a:ext uri="{FF2B5EF4-FFF2-40B4-BE49-F238E27FC236}">
                <a16:creationId xmlns:a16="http://schemas.microsoft.com/office/drawing/2014/main" id="{E3F7045F-7944-FA44-8658-9E9AE360FE9B}"/>
              </a:ext>
            </a:extLst>
          </p:cNvPr>
          <p:cNvSpPr/>
          <p:nvPr/>
        </p:nvSpPr>
        <p:spPr>
          <a:xfrm>
            <a:off x="11150599" y="1712362"/>
            <a:ext cx="812801" cy="439200"/>
          </a:xfrm>
          <a:prstGeom prst="wedgeRectCallout">
            <a:avLst>
              <a:gd name="adj1" fmla="val -221034"/>
              <a:gd name="adj2" fmla="val 8010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Legends</a:t>
            </a:r>
            <a:endParaRPr lang="en-US" sz="1200" b="1" dirty="0"/>
          </a:p>
        </p:txBody>
      </p:sp>
      <p:sp>
        <p:nvSpPr>
          <p:cNvPr id="9" name="Rectangular Callout 8">
            <a:extLst>
              <a:ext uri="{FF2B5EF4-FFF2-40B4-BE49-F238E27FC236}">
                <a16:creationId xmlns:a16="http://schemas.microsoft.com/office/drawing/2014/main" id="{ED473D44-A9FA-6544-94A3-878DC0076AAD}"/>
              </a:ext>
            </a:extLst>
          </p:cNvPr>
          <p:cNvSpPr/>
          <p:nvPr/>
        </p:nvSpPr>
        <p:spPr>
          <a:xfrm>
            <a:off x="10971507" y="2370431"/>
            <a:ext cx="991892" cy="439200"/>
          </a:xfrm>
          <a:prstGeom prst="wedgeRectCallout">
            <a:avLst>
              <a:gd name="adj1" fmla="val -283331"/>
              <a:gd name="adj2" fmla="val 14275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t>Chart Area</a:t>
            </a:r>
            <a:endParaRPr lang="en-US" sz="1200" b="1" dirty="0"/>
          </a:p>
        </p:txBody>
      </p:sp>
      <p:sp>
        <p:nvSpPr>
          <p:cNvPr id="10" name="Rectangular Callout 9">
            <a:extLst>
              <a:ext uri="{FF2B5EF4-FFF2-40B4-BE49-F238E27FC236}">
                <a16:creationId xmlns:a16="http://schemas.microsoft.com/office/drawing/2014/main" id="{661A1FFB-1479-BF4A-BE26-D44D058F9928}"/>
              </a:ext>
            </a:extLst>
          </p:cNvPr>
          <p:cNvSpPr/>
          <p:nvPr/>
        </p:nvSpPr>
        <p:spPr>
          <a:xfrm>
            <a:off x="10666707" y="3401232"/>
            <a:ext cx="1296693" cy="443135"/>
          </a:xfrm>
          <a:prstGeom prst="wedgeRectCallout">
            <a:avLst>
              <a:gd name="adj1" fmla="val -122188"/>
              <a:gd name="adj2" fmla="val 22965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Horizontal Axis</a:t>
            </a:r>
          </a:p>
        </p:txBody>
      </p:sp>
      <p:sp>
        <p:nvSpPr>
          <p:cNvPr id="11" name="Rectangular Callout 10">
            <a:extLst>
              <a:ext uri="{FF2B5EF4-FFF2-40B4-BE49-F238E27FC236}">
                <a16:creationId xmlns:a16="http://schemas.microsoft.com/office/drawing/2014/main" id="{43D34DCF-0263-CC41-9FC7-98B9B53606E6}"/>
              </a:ext>
            </a:extLst>
          </p:cNvPr>
          <p:cNvSpPr/>
          <p:nvPr/>
        </p:nvSpPr>
        <p:spPr>
          <a:xfrm>
            <a:off x="10183055" y="4413193"/>
            <a:ext cx="1780344" cy="461974"/>
          </a:xfrm>
          <a:prstGeom prst="wedgeRectCallout">
            <a:avLst>
              <a:gd name="adj1" fmla="val -87040"/>
              <a:gd name="adj2" fmla="val 1494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t>Horizontal Axis </a:t>
            </a:r>
            <a:r>
              <a:rPr lang="en-US" sz="1200" b="1"/>
              <a:t>Values</a:t>
            </a:r>
            <a:endParaRPr lang="en-US" sz="1200" b="1" dirty="0"/>
          </a:p>
        </p:txBody>
      </p:sp>
      <p:sp>
        <p:nvSpPr>
          <p:cNvPr id="12" name="Rectangular Callout 11">
            <a:extLst>
              <a:ext uri="{FF2B5EF4-FFF2-40B4-BE49-F238E27FC236}">
                <a16:creationId xmlns:a16="http://schemas.microsoft.com/office/drawing/2014/main" id="{8E3BD243-BD39-4147-BF78-B1D048ABA525}"/>
              </a:ext>
            </a:extLst>
          </p:cNvPr>
          <p:cNvSpPr/>
          <p:nvPr/>
        </p:nvSpPr>
        <p:spPr>
          <a:xfrm>
            <a:off x="3276513" y="4413193"/>
            <a:ext cx="1716460" cy="461974"/>
          </a:xfrm>
          <a:prstGeom prst="wedgeRectCallout">
            <a:avLst>
              <a:gd name="adj1" fmla="val 89603"/>
              <a:gd name="adj2" fmla="val -5319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Vertical Axis </a:t>
            </a:r>
            <a:r>
              <a:rPr lang="en-US" sz="1200" b="1" dirty="0"/>
              <a:t>Values </a:t>
            </a:r>
          </a:p>
        </p:txBody>
      </p:sp>
      <p:sp>
        <p:nvSpPr>
          <p:cNvPr id="13" name="Rectangular Callout 12">
            <a:extLst>
              <a:ext uri="{FF2B5EF4-FFF2-40B4-BE49-F238E27FC236}">
                <a16:creationId xmlns:a16="http://schemas.microsoft.com/office/drawing/2014/main" id="{EEF15F2C-0712-9F42-81F3-857D4D65FDE6}"/>
              </a:ext>
            </a:extLst>
          </p:cNvPr>
          <p:cNvSpPr/>
          <p:nvPr/>
        </p:nvSpPr>
        <p:spPr>
          <a:xfrm>
            <a:off x="3276514" y="3737985"/>
            <a:ext cx="1296693" cy="461974"/>
          </a:xfrm>
          <a:prstGeom prst="wedgeRectCallout">
            <a:avLst>
              <a:gd name="adj1" fmla="val 146010"/>
              <a:gd name="adj2" fmla="val 3441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Vertical Axis</a:t>
            </a:r>
          </a:p>
        </p:txBody>
      </p:sp>
      <p:sp>
        <p:nvSpPr>
          <p:cNvPr id="14" name="Rectangular Callout 13">
            <a:extLst>
              <a:ext uri="{FF2B5EF4-FFF2-40B4-BE49-F238E27FC236}">
                <a16:creationId xmlns:a16="http://schemas.microsoft.com/office/drawing/2014/main" id="{E4793C69-DCE8-7044-8A8C-9B32379C308E}"/>
              </a:ext>
            </a:extLst>
          </p:cNvPr>
          <p:cNvSpPr/>
          <p:nvPr/>
        </p:nvSpPr>
        <p:spPr>
          <a:xfrm>
            <a:off x="3276513" y="3062778"/>
            <a:ext cx="1716460" cy="461974"/>
          </a:xfrm>
          <a:prstGeom prst="wedgeRectCallout">
            <a:avLst>
              <a:gd name="adj1" fmla="val 81843"/>
              <a:gd name="adj2" fmla="val 7984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Vertical Axis Label</a:t>
            </a:r>
          </a:p>
        </p:txBody>
      </p:sp>
      <p:sp>
        <p:nvSpPr>
          <p:cNvPr id="15" name="Rectangular Callout 14">
            <a:extLst>
              <a:ext uri="{FF2B5EF4-FFF2-40B4-BE49-F238E27FC236}">
                <a16:creationId xmlns:a16="http://schemas.microsoft.com/office/drawing/2014/main" id="{AA0678CC-640A-A740-8A94-7C4C073289A3}"/>
              </a:ext>
            </a:extLst>
          </p:cNvPr>
          <p:cNvSpPr/>
          <p:nvPr/>
        </p:nvSpPr>
        <p:spPr>
          <a:xfrm>
            <a:off x="3276514" y="2387571"/>
            <a:ext cx="1026912" cy="461974"/>
          </a:xfrm>
          <a:prstGeom prst="wedgeRectCallout">
            <a:avLst>
              <a:gd name="adj1" fmla="val 235367"/>
              <a:gd name="adj2" fmla="val 10580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Data Labels</a:t>
            </a:r>
          </a:p>
        </p:txBody>
      </p:sp>
      <p:sp>
        <p:nvSpPr>
          <p:cNvPr id="16" name="Rectangular Callout 15">
            <a:extLst>
              <a:ext uri="{FF2B5EF4-FFF2-40B4-BE49-F238E27FC236}">
                <a16:creationId xmlns:a16="http://schemas.microsoft.com/office/drawing/2014/main" id="{31A09A04-FB68-2D45-8F0D-CA36ABA8AAFE}"/>
              </a:ext>
            </a:extLst>
          </p:cNvPr>
          <p:cNvSpPr/>
          <p:nvPr/>
        </p:nvSpPr>
        <p:spPr>
          <a:xfrm>
            <a:off x="3276514" y="1712364"/>
            <a:ext cx="1026912" cy="461974"/>
          </a:xfrm>
          <a:prstGeom prst="wedgeRectCallout">
            <a:avLst>
              <a:gd name="adj1" fmla="val 162380"/>
              <a:gd name="adj2" fmla="val 7335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t>Chart Title</a:t>
            </a:r>
            <a:endParaRPr lang="en-US" sz="1200" dirty="0"/>
          </a:p>
        </p:txBody>
      </p:sp>
      <p:sp>
        <p:nvSpPr>
          <p:cNvPr id="17" name="TextBox 16">
            <a:extLst>
              <a:ext uri="{FF2B5EF4-FFF2-40B4-BE49-F238E27FC236}">
                <a16:creationId xmlns:a16="http://schemas.microsoft.com/office/drawing/2014/main" id="{E9055917-EA3D-2040-AF4E-E230AA8FD4C4}"/>
              </a:ext>
            </a:extLst>
          </p:cNvPr>
          <p:cNvSpPr txBox="1"/>
          <p:nvPr/>
        </p:nvSpPr>
        <p:spPr>
          <a:xfrm>
            <a:off x="7415627" y="4875167"/>
            <a:ext cx="1334125" cy="261610"/>
          </a:xfrm>
          <a:prstGeom prst="rect">
            <a:avLst/>
          </a:prstGeom>
          <a:noFill/>
        </p:spPr>
        <p:txBody>
          <a:bodyPr wrap="square" rtlCol="0">
            <a:spAutoFit/>
          </a:bodyPr>
          <a:lstStyle/>
          <a:p>
            <a:r>
              <a:rPr lang="en-US" sz="1100" b="1" dirty="0"/>
              <a:t>Students</a:t>
            </a:r>
          </a:p>
        </p:txBody>
      </p:sp>
      <p:sp>
        <p:nvSpPr>
          <p:cNvPr id="18" name="Rectangular Callout 17">
            <a:extLst>
              <a:ext uri="{FF2B5EF4-FFF2-40B4-BE49-F238E27FC236}">
                <a16:creationId xmlns:a16="http://schemas.microsoft.com/office/drawing/2014/main" id="{D0E26420-9191-5A4E-98C5-D9778862F5C8}"/>
              </a:ext>
            </a:extLst>
          </p:cNvPr>
          <p:cNvSpPr/>
          <p:nvPr/>
        </p:nvSpPr>
        <p:spPr>
          <a:xfrm>
            <a:off x="8749752" y="5047240"/>
            <a:ext cx="2062402" cy="461974"/>
          </a:xfrm>
          <a:prstGeom prst="wedgeRectCallout">
            <a:avLst>
              <a:gd name="adj1" fmla="val -87040"/>
              <a:gd name="adj2" fmla="val -467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Horizontal Axis Label</a:t>
            </a:r>
          </a:p>
        </p:txBody>
      </p:sp>
    </p:spTree>
    <p:extLst>
      <p:ext uri="{BB962C8B-B14F-4D97-AF65-F5344CB8AC3E}">
        <p14:creationId xmlns:p14="http://schemas.microsoft.com/office/powerpoint/2010/main" val="2421650150"/>
      </p:ext>
    </p:extLst>
  </p:cSld>
  <p:clrMapOvr>
    <a:masterClrMapping/>
  </p:clrMapOvr>
  <mc:AlternateContent xmlns:mc="http://schemas.openxmlformats.org/markup-compatibility/2006" xmlns:p14="http://schemas.microsoft.com/office/powerpoint/2010/main">
    <mc:Choice Requires="p14">
      <p:transition p14:dur="3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520CF-2655-4A51-AC50-34B3236495AF}"/>
              </a:ext>
            </a:extLst>
          </p:cNvPr>
          <p:cNvSpPr>
            <a:spLocks noGrp="1"/>
          </p:cNvSpPr>
          <p:nvPr>
            <p:ph type="title"/>
          </p:nvPr>
        </p:nvSpPr>
        <p:spPr/>
        <p:txBody>
          <a:bodyPr/>
          <a:lstStyle/>
          <a:p>
            <a:r>
              <a:rPr lang="en-US" dirty="0"/>
              <a:t>In summary, here are the 9 steps to go from data to a data story</a:t>
            </a:r>
          </a:p>
        </p:txBody>
      </p:sp>
      <p:sp>
        <p:nvSpPr>
          <p:cNvPr id="15" name="Freeform: Shape 14">
            <a:extLst>
              <a:ext uri="{FF2B5EF4-FFF2-40B4-BE49-F238E27FC236}">
                <a16:creationId xmlns:a16="http://schemas.microsoft.com/office/drawing/2014/main" id="{44C7CD47-29C3-4A7F-886C-3060695759F7}"/>
              </a:ext>
            </a:extLst>
          </p:cNvPr>
          <p:cNvSpPr/>
          <p:nvPr/>
        </p:nvSpPr>
        <p:spPr>
          <a:xfrm>
            <a:off x="1712976" y="1034105"/>
            <a:ext cx="8766048" cy="514800"/>
          </a:xfrm>
          <a:custGeom>
            <a:avLst/>
            <a:gdLst>
              <a:gd name="connsiteX0" fmla="*/ 0 w 8766048"/>
              <a:gd name="connsiteY0" fmla="*/ 85802 h 514800"/>
              <a:gd name="connsiteX1" fmla="*/ 85802 w 8766048"/>
              <a:gd name="connsiteY1" fmla="*/ 0 h 514800"/>
              <a:gd name="connsiteX2" fmla="*/ 8680246 w 8766048"/>
              <a:gd name="connsiteY2" fmla="*/ 0 h 514800"/>
              <a:gd name="connsiteX3" fmla="*/ 8766048 w 8766048"/>
              <a:gd name="connsiteY3" fmla="*/ 85802 h 514800"/>
              <a:gd name="connsiteX4" fmla="*/ 8766048 w 8766048"/>
              <a:gd name="connsiteY4" fmla="*/ 428998 h 514800"/>
              <a:gd name="connsiteX5" fmla="*/ 8680246 w 8766048"/>
              <a:gd name="connsiteY5" fmla="*/ 514800 h 514800"/>
              <a:gd name="connsiteX6" fmla="*/ 85802 w 8766048"/>
              <a:gd name="connsiteY6" fmla="*/ 514800 h 514800"/>
              <a:gd name="connsiteX7" fmla="*/ 0 w 8766048"/>
              <a:gd name="connsiteY7" fmla="*/ 428998 h 514800"/>
              <a:gd name="connsiteX8" fmla="*/ 0 w 8766048"/>
              <a:gd name="connsiteY8" fmla="*/ 85802 h 5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6048" h="514800">
                <a:moveTo>
                  <a:pt x="0" y="85802"/>
                </a:moveTo>
                <a:cubicBezTo>
                  <a:pt x="0" y="38415"/>
                  <a:pt x="38415" y="0"/>
                  <a:pt x="85802" y="0"/>
                </a:cubicBezTo>
                <a:lnTo>
                  <a:pt x="8680246" y="0"/>
                </a:lnTo>
                <a:cubicBezTo>
                  <a:pt x="8727633" y="0"/>
                  <a:pt x="8766048" y="38415"/>
                  <a:pt x="8766048" y="85802"/>
                </a:cubicBezTo>
                <a:lnTo>
                  <a:pt x="8766048" y="428998"/>
                </a:lnTo>
                <a:cubicBezTo>
                  <a:pt x="8766048" y="476385"/>
                  <a:pt x="8727633" y="514800"/>
                  <a:pt x="8680246" y="514800"/>
                </a:cubicBezTo>
                <a:lnTo>
                  <a:pt x="85802" y="514800"/>
                </a:lnTo>
                <a:cubicBezTo>
                  <a:pt x="38415" y="514800"/>
                  <a:pt x="0" y="476385"/>
                  <a:pt x="0" y="428998"/>
                </a:cubicBezTo>
                <a:lnTo>
                  <a:pt x="0" y="85802"/>
                </a:lnTo>
                <a:close/>
              </a:path>
            </a:pathLst>
          </a:custGeom>
          <a:solidFill>
            <a:schemeClr val="tx2"/>
          </a:solid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82880" tIns="108950" rIns="182880" bIns="108950" numCol="1" spcCol="1270" anchor="ctr" anchorCtr="0">
            <a:noAutofit/>
          </a:bodyPr>
          <a:lstStyle/>
          <a:p>
            <a:pPr marL="0" marR="0" lvl="0" indent="0" algn="l"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prstClr val="white"/>
                </a:solidFill>
                <a:effectLst/>
                <a:uLnTx/>
                <a:uFillTx/>
                <a:latin typeface="Arial"/>
                <a:ea typeface="+mn-ea"/>
                <a:cs typeface="+mn-cs"/>
              </a:rPr>
              <a:t>Who is your audience? They determine the story</a:t>
            </a:r>
          </a:p>
        </p:txBody>
      </p:sp>
      <p:sp>
        <p:nvSpPr>
          <p:cNvPr id="16" name="Freeform: Shape 15">
            <a:extLst>
              <a:ext uri="{FF2B5EF4-FFF2-40B4-BE49-F238E27FC236}">
                <a16:creationId xmlns:a16="http://schemas.microsoft.com/office/drawing/2014/main" id="{F93A1417-1E16-4C9D-AD18-A85E397C71AE}"/>
              </a:ext>
            </a:extLst>
          </p:cNvPr>
          <p:cNvSpPr/>
          <p:nvPr/>
        </p:nvSpPr>
        <p:spPr>
          <a:xfrm>
            <a:off x="1712976" y="1612265"/>
            <a:ext cx="8766048" cy="514800"/>
          </a:xfrm>
          <a:custGeom>
            <a:avLst/>
            <a:gdLst>
              <a:gd name="connsiteX0" fmla="*/ 0 w 8766048"/>
              <a:gd name="connsiteY0" fmla="*/ 85802 h 514800"/>
              <a:gd name="connsiteX1" fmla="*/ 85802 w 8766048"/>
              <a:gd name="connsiteY1" fmla="*/ 0 h 514800"/>
              <a:gd name="connsiteX2" fmla="*/ 8680246 w 8766048"/>
              <a:gd name="connsiteY2" fmla="*/ 0 h 514800"/>
              <a:gd name="connsiteX3" fmla="*/ 8766048 w 8766048"/>
              <a:gd name="connsiteY3" fmla="*/ 85802 h 514800"/>
              <a:gd name="connsiteX4" fmla="*/ 8766048 w 8766048"/>
              <a:gd name="connsiteY4" fmla="*/ 428998 h 514800"/>
              <a:gd name="connsiteX5" fmla="*/ 8680246 w 8766048"/>
              <a:gd name="connsiteY5" fmla="*/ 514800 h 514800"/>
              <a:gd name="connsiteX6" fmla="*/ 85802 w 8766048"/>
              <a:gd name="connsiteY6" fmla="*/ 514800 h 514800"/>
              <a:gd name="connsiteX7" fmla="*/ 0 w 8766048"/>
              <a:gd name="connsiteY7" fmla="*/ 428998 h 514800"/>
              <a:gd name="connsiteX8" fmla="*/ 0 w 8766048"/>
              <a:gd name="connsiteY8" fmla="*/ 85802 h 5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6048" h="514800">
                <a:moveTo>
                  <a:pt x="0" y="85802"/>
                </a:moveTo>
                <a:cubicBezTo>
                  <a:pt x="0" y="38415"/>
                  <a:pt x="38415" y="0"/>
                  <a:pt x="85802" y="0"/>
                </a:cubicBezTo>
                <a:lnTo>
                  <a:pt x="8680246" y="0"/>
                </a:lnTo>
                <a:cubicBezTo>
                  <a:pt x="8727633" y="0"/>
                  <a:pt x="8766048" y="38415"/>
                  <a:pt x="8766048" y="85802"/>
                </a:cubicBezTo>
                <a:lnTo>
                  <a:pt x="8766048" y="428998"/>
                </a:lnTo>
                <a:cubicBezTo>
                  <a:pt x="8766048" y="476385"/>
                  <a:pt x="8727633" y="514800"/>
                  <a:pt x="8680246" y="514800"/>
                </a:cubicBezTo>
                <a:lnTo>
                  <a:pt x="85802" y="514800"/>
                </a:lnTo>
                <a:cubicBezTo>
                  <a:pt x="38415" y="514800"/>
                  <a:pt x="0" y="476385"/>
                  <a:pt x="0" y="428998"/>
                </a:cubicBezTo>
                <a:lnTo>
                  <a:pt x="0" y="85802"/>
                </a:lnTo>
                <a:close/>
              </a:path>
            </a:pathLst>
          </a:custGeom>
          <a:solidFill>
            <a:schemeClr val="tx2"/>
          </a:solid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82880" tIns="108950" rIns="182880" bIns="108950" numCol="1" spcCol="1270" anchor="ctr" anchorCtr="0">
            <a:noAutofit/>
          </a:bodyPr>
          <a:lstStyle/>
          <a:p>
            <a:pPr marL="0" marR="0" lvl="0" indent="0" algn="l"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a:ln>
                  <a:noFill/>
                </a:ln>
                <a:solidFill>
                  <a:prstClr val="white"/>
                </a:solidFill>
                <a:effectLst/>
                <a:uLnTx/>
                <a:uFillTx/>
                <a:latin typeface="Arial"/>
                <a:ea typeface="+mn-ea"/>
                <a:cs typeface="+mn-cs"/>
              </a:rPr>
              <a:t>What is their problem? That defines your analysis</a:t>
            </a:r>
          </a:p>
        </p:txBody>
      </p:sp>
      <p:sp>
        <p:nvSpPr>
          <p:cNvPr id="17" name="Freeform: Shape 16">
            <a:extLst>
              <a:ext uri="{FF2B5EF4-FFF2-40B4-BE49-F238E27FC236}">
                <a16:creationId xmlns:a16="http://schemas.microsoft.com/office/drawing/2014/main" id="{BAEBC97F-614D-449F-A3AD-AEF9990A2594}"/>
              </a:ext>
            </a:extLst>
          </p:cNvPr>
          <p:cNvSpPr/>
          <p:nvPr/>
        </p:nvSpPr>
        <p:spPr>
          <a:xfrm>
            <a:off x="1712976" y="2304725"/>
            <a:ext cx="8766048" cy="514800"/>
          </a:xfrm>
          <a:custGeom>
            <a:avLst/>
            <a:gdLst>
              <a:gd name="connsiteX0" fmla="*/ 0 w 8766048"/>
              <a:gd name="connsiteY0" fmla="*/ 85802 h 514800"/>
              <a:gd name="connsiteX1" fmla="*/ 85802 w 8766048"/>
              <a:gd name="connsiteY1" fmla="*/ 0 h 514800"/>
              <a:gd name="connsiteX2" fmla="*/ 8680246 w 8766048"/>
              <a:gd name="connsiteY2" fmla="*/ 0 h 514800"/>
              <a:gd name="connsiteX3" fmla="*/ 8766048 w 8766048"/>
              <a:gd name="connsiteY3" fmla="*/ 85802 h 514800"/>
              <a:gd name="connsiteX4" fmla="*/ 8766048 w 8766048"/>
              <a:gd name="connsiteY4" fmla="*/ 428998 h 514800"/>
              <a:gd name="connsiteX5" fmla="*/ 8680246 w 8766048"/>
              <a:gd name="connsiteY5" fmla="*/ 514800 h 514800"/>
              <a:gd name="connsiteX6" fmla="*/ 85802 w 8766048"/>
              <a:gd name="connsiteY6" fmla="*/ 514800 h 514800"/>
              <a:gd name="connsiteX7" fmla="*/ 0 w 8766048"/>
              <a:gd name="connsiteY7" fmla="*/ 428998 h 514800"/>
              <a:gd name="connsiteX8" fmla="*/ 0 w 8766048"/>
              <a:gd name="connsiteY8" fmla="*/ 85802 h 5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6048" h="514800">
                <a:moveTo>
                  <a:pt x="0" y="85802"/>
                </a:moveTo>
                <a:cubicBezTo>
                  <a:pt x="0" y="38415"/>
                  <a:pt x="38415" y="0"/>
                  <a:pt x="85802" y="0"/>
                </a:cubicBezTo>
                <a:lnTo>
                  <a:pt x="8680246" y="0"/>
                </a:lnTo>
                <a:cubicBezTo>
                  <a:pt x="8727633" y="0"/>
                  <a:pt x="8766048" y="38415"/>
                  <a:pt x="8766048" y="85802"/>
                </a:cubicBezTo>
                <a:lnTo>
                  <a:pt x="8766048" y="428998"/>
                </a:lnTo>
                <a:cubicBezTo>
                  <a:pt x="8766048" y="476385"/>
                  <a:pt x="8727633" y="514800"/>
                  <a:pt x="8680246" y="514800"/>
                </a:cubicBezTo>
                <a:lnTo>
                  <a:pt x="85802" y="514800"/>
                </a:lnTo>
                <a:cubicBezTo>
                  <a:pt x="38415" y="514800"/>
                  <a:pt x="0" y="476385"/>
                  <a:pt x="0" y="428998"/>
                </a:cubicBezTo>
                <a:lnTo>
                  <a:pt x="0" y="85802"/>
                </a:lnTo>
                <a:close/>
              </a:path>
            </a:pathLst>
          </a:custGeom>
          <a:solidFill>
            <a:schemeClr val="accent2"/>
          </a:solid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82880" tIns="108950" rIns="182880" bIns="108950" numCol="1" spcCol="1270" anchor="ctr" anchorCtr="0">
            <a:noAutofit/>
          </a:bodyPr>
          <a:lstStyle/>
          <a:p>
            <a:pPr marL="0" marR="0" lvl="0" indent="0" algn="l"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a:ln>
                  <a:noFill/>
                </a:ln>
                <a:solidFill>
                  <a:prstClr val="white"/>
                </a:solidFill>
                <a:effectLst/>
                <a:uLnTx/>
                <a:uFillTx/>
                <a:latin typeface="Arial"/>
                <a:ea typeface="+mn-ea"/>
                <a:cs typeface="+mn-cs"/>
              </a:rPr>
              <a:t>Find the right analysis to solve the problem</a:t>
            </a:r>
          </a:p>
        </p:txBody>
      </p:sp>
      <p:sp>
        <p:nvSpPr>
          <p:cNvPr id="18" name="Freeform: Shape 17">
            <a:extLst>
              <a:ext uri="{FF2B5EF4-FFF2-40B4-BE49-F238E27FC236}">
                <a16:creationId xmlns:a16="http://schemas.microsoft.com/office/drawing/2014/main" id="{6FE2B7A7-19B7-4B39-9006-1FD4D0537C33}"/>
              </a:ext>
            </a:extLst>
          </p:cNvPr>
          <p:cNvSpPr/>
          <p:nvPr/>
        </p:nvSpPr>
        <p:spPr>
          <a:xfrm>
            <a:off x="1712976" y="2882885"/>
            <a:ext cx="8766048" cy="514800"/>
          </a:xfrm>
          <a:custGeom>
            <a:avLst/>
            <a:gdLst>
              <a:gd name="connsiteX0" fmla="*/ 0 w 8766048"/>
              <a:gd name="connsiteY0" fmla="*/ 85802 h 514800"/>
              <a:gd name="connsiteX1" fmla="*/ 85802 w 8766048"/>
              <a:gd name="connsiteY1" fmla="*/ 0 h 514800"/>
              <a:gd name="connsiteX2" fmla="*/ 8680246 w 8766048"/>
              <a:gd name="connsiteY2" fmla="*/ 0 h 514800"/>
              <a:gd name="connsiteX3" fmla="*/ 8766048 w 8766048"/>
              <a:gd name="connsiteY3" fmla="*/ 85802 h 514800"/>
              <a:gd name="connsiteX4" fmla="*/ 8766048 w 8766048"/>
              <a:gd name="connsiteY4" fmla="*/ 428998 h 514800"/>
              <a:gd name="connsiteX5" fmla="*/ 8680246 w 8766048"/>
              <a:gd name="connsiteY5" fmla="*/ 514800 h 514800"/>
              <a:gd name="connsiteX6" fmla="*/ 85802 w 8766048"/>
              <a:gd name="connsiteY6" fmla="*/ 514800 h 514800"/>
              <a:gd name="connsiteX7" fmla="*/ 0 w 8766048"/>
              <a:gd name="connsiteY7" fmla="*/ 428998 h 514800"/>
              <a:gd name="connsiteX8" fmla="*/ 0 w 8766048"/>
              <a:gd name="connsiteY8" fmla="*/ 85802 h 5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6048" h="514800">
                <a:moveTo>
                  <a:pt x="0" y="85802"/>
                </a:moveTo>
                <a:cubicBezTo>
                  <a:pt x="0" y="38415"/>
                  <a:pt x="38415" y="0"/>
                  <a:pt x="85802" y="0"/>
                </a:cubicBezTo>
                <a:lnTo>
                  <a:pt x="8680246" y="0"/>
                </a:lnTo>
                <a:cubicBezTo>
                  <a:pt x="8727633" y="0"/>
                  <a:pt x="8766048" y="38415"/>
                  <a:pt x="8766048" y="85802"/>
                </a:cubicBezTo>
                <a:lnTo>
                  <a:pt x="8766048" y="428998"/>
                </a:lnTo>
                <a:cubicBezTo>
                  <a:pt x="8766048" y="476385"/>
                  <a:pt x="8727633" y="514800"/>
                  <a:pt x="8680246" y="514800"/>
                </a:cubicBezTo>
                <a:lnTo>
                  <a:pt x="85802" y="514800"/>
                </a:lnTo>
                <a:cubicBezTo>
                  <a:pt x="38415" y="514800"/>
                  <a:pt x="0" y="476385"/>
                  <a:pt x="0" y="428998"/>
                </a:cubicBezTo>
                <a:lnTo>
                  <a:pt x="0" y="85802"/>
                </a:lnTo>
                <a:close/>
              </a:path>
            </a:pathLst>
          </a:custGeom>
          <a:solidFill>
            <a:schemeClr val="accent2"/>
          </a:solid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82880" tIns="108950" rIns="182880" bIns="108950" numCol="1" spcCol="1270" anchor="ctr" anchorCtr="0">
            <a:noAutofit/>
          </a:bodyPr>
          <a:lstStyle/>
          <a:p>
            <a:pPr marL="0" marR="0" lvl="0" indent="0" algn="l"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a:ln>
                  <a:noFill/>
                </a:ln>
                <a:solidFill>
                  <a:prstClr val="white"/>
                </a:solidFill>
                <a:effectLst/>
                <a:uLnTx/>
                <a:uFillTx/>
                <a:latin typeface="Arial"/>
                <a:ea typeface="+mn-ea"/>
                <a:cs typeface="+mn-cs"/>
              </a:rPr>
              <a:t>Filter for big, useful, surprising insights</a:t>
            </a:r>
          </a:p>
        </p:txBody>
      </p:sp>
      <p:sp>
        <p:nvSpPr>
          <p:cNvPr id="19" name="Freeform: Shape 18">
            <a:extLst>
              <a:ext uri="{FF2B5EF4-FFF2-40B4-BE49-F238E27FC236}">
                <a16:creationId xmlns:a16="http://schemas.microsoft.com/office/drawing/2014/main" id="{D4FAFB33-F198-420D-BD28-454F7EA50B7C}"/>
              </a:ext>
            </a:extLst>
          </p:cNvPr>
          <p:cNvSpPr/>
          <p:nvPr/>
        </p:nvSpPr>
        <p:spPr>
          <a:xfrm>
            <a:off x="1712976" y="3575345"/>
            <a:ext cx="8766048" cy="514800"/>
          </a:xfrm>
          <a:custGeom>
            <a:avLst/>
            <a:gdLst>
              <a:gd name="connsiteX0" fmla="*/ 0 w 8766048"/>
              <a:gd name="connsiteY0" fmla="*/ 85802 h 514800"/>
              <a:gd name="connsiteX1" fmla="*/ 85802 w 8766048"/>
              <a:gd name="connsiteY1" fmla="*/ 0 h 514800"/>
              <a:gd name="connsiteX2" fmla="*/ 8680246 w 8766048"/>
              <a:gd name="connsiteY2" fmla="*/ 0 h 514800"/>
              <a:gd name="connsiteX3" fmla="*/ 8766048 w 8766048"/>
              <a:gd name="connsiteY3" fmla="*/ 85802 h 514800"/>
              <a:gd name="connsiteX4" fmla="*/ 8766048 w 8766048"/>
              <a:gd name="connsiteY4" fmla="*/ 428998 h 514800"/>
              <a:gd name="connsiteX5" fmla="*/ 8680246 w 8766048"/>
              <a:gd name="connsiteY5" fmla="*/ 514800 h 514800"/>
              <a:gd name="connsiteX6" fmla="*/ 85802 w 8766048"/>
              <a:gd name="connsiteY6" fmla="*/ 514800 h 514800"/>
              <a:gd name="connsiteX7" fmla="*/ 0 w 8766048"/>
              <a:gd name="connsiteY7" fmla="*/ 428998 h 514800"/>
              <a:gd name="connsiteX8" fmla="*/ 0 w 8766048"/>
              <a:gd name="connsiteY8" fmla="*/ 85802 h 5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6048" h="514800">
                <a:moveTo>
                  <a:pt x="0" y="85802"/>
                </a:moveTo>
                <a:cubicBezTo>
                  <a:pt x="0" y="38415"/>
                  <a:pt x="38415" y="0"/>
                  <a:pt x="85802" y="0"/>
                </a:cubicBezTo>
                <a:lnTo>
                  <a:pt x="8680246" y="0"/>
                </a:lnTo>
                <a:cubicBezTo>
                  <a:pt x="8727633" y="0"/>
                  <a:pt x="8766048" y="38415"/>
                  <a:pt x="8766048" y="85802"/>
                </a:cubicBezTo>
                <a:lnTo>
                  <a:pt x="8766048" y="428998"/>
                </a:lnTo>
                <a:cubicBezTo>
                  <a:pt x="8766048" y="476385"/>
                  <a:pt x="8727633" y="514800"/>
                  <a:pt x="8680246" y="514800"/>
                </a:cubicBezTo>
                <a:lnTo>
                  <a:pt x="85802" y="514800"/>
                </a:lnTo>
                <a:cubicBezTo>
                  <a:pt x="38415" y="514800"/>
                  <a:pt x="0" y="476385"/>
                  <a:pt x="0" y="428998"/>
                </a:cubicBezTo>
                <a:lnTo>
                  <a:pt x="0" y="85802"/>
                </a:lnTo>
                <a:close/>
              </a:path>
            </a:pathLst>
          </a:custGeom>
          <a:solidFill>
            <a:schemeClr val="accent4"/>
          </a:solid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82880" tIns="108950" rIns="182880" bIns="108950" numCol="1" spcCol="1270" anchor="ctr" anchorCtr="0">
            <a:noAutofit/>
          </a:bodyPr>
          <a:lstStyle/>
          <a:p>
            <a:pPr marL="0" marR="0" lvl="0" indent="0" algn="l"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a:ln>
                  <a:noFill/>
                </a:ln>
                <a:solidFill>
                  <a:prstClr val="white"/>
                </a:solidFill>
                <a:effectLst/>
                <a:uLnTx/>
                <a:uFillTx/>
                <a:latin typeface="Arial"/>
                <a:ea typeface="+mn-ea"/>
                <a:cs typeface="+mn-cs"/>
              </a:rPr>
              <a:t>Start with the takeaway. Summarize your entire story</a:t>
            </a:r>
          </a:p>
        </p:txBody>
      </p:sp>
      <p:sp>
        <p:nvSpPr>
          <p:cNvPr id="20" name="Freeform: Shape 19">
            <a:extLst>
              <a:ext uri="{FF2B5EF4-FFF2-40B4-BE49-F238E27FC236}">
                <a16:creationId xmlns:a16="http://schemas.microsoft.com/office/drawing/2014/main" id="{A1825671-0BB8-45F9-A08A-1DF0F150AA4C}"/>
              </a:ext>
            </a:extLst>
          </p:cNvPr>
          <p:cNvSpPr/>
          <p:nvPr/>
        </p:nvSpPr>
        <p:spPr>
          <a:xfrm>
            <a:off x="1712976" y="4153505"/>
            <a:ext cx="8766048" cy="514800"/>
          </a:xfrm>
          <a:custGeom>
            <a:avLst/>
            <a:gdLst>
              <a:gd name="connsiteX0" fmla="*/ 0 w 8766048"/>
              <a:gd name="connsiteY0" fmla="*/ 85802 h 514800"/>
              <a:gd name="connsiteX1" fmla="*/ 85802 w 8766048"/>
              <a:gd name="connsiteY1" fmla="*/ 0 h 514800"/>
              <a:gd name="connsiteX2" fmla="*/ 8680246 w 8766048"/>
              <a:gd name="connsiteY2" fmla="*/ 0 h 514800"/>
              <a:gd name="connsiteX3" fmla="*/ 8766048 w 8766048"/>
              <a:gd name="connsiteY3" fmla="*/ 85802 h 514800"/>
              <a:gd name="connsiteX4" fmla="*/ 8766048 w 8766048"/>
              <a:gd name="connsiteY4" fmla="*/ 428998 h 514800"/>
              <a:gd name="connsiteX5" fmla="*/ 8680246 w 8766048"/>
              <a:gd name="connsiteY5" fmla="*/ 514800 h 514800"/>
              <a:gd name="connsiteX6" fmla="*/ 85802 w 8766048"/>
              <a:gd name="connsiteY6" fmla="*/ 514800 h 514800"/>
              <a:gd name="connsiteX7" fmla="*/ 0 w 8766048"/>
              <a:gd name="connsiteY7" fmla="*/ 428998 h 514800"/>
              <a:gd name="connsiteX8" fmla="*/ 0 w 8766048"/>
              <a:gd name="connsiteY8" fmla="*/ 85802 h 5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6048" h="514800">
                <a:moveTo>
                  <a:pt x="0" y="85802"/>
                </a:moveTo>
                <a:cubicBezTo>
                  <a:pt x="0" y="38415"/>
                  <a:pt x="38415" y="0"/>
                  <a:pt x="85802" y="0"/>
                </a:cubicBezTo>
                <a:lnTo>
                  <a:pt x="8680246" y="0"/>
                </a:lnTo>
                <a:cubicBezTo>
                  <a:pt x="8727633" y="0"/>
                  <a:pt x="8766048" y="38415"/>
                  <a:pt x="8766048" y="85802"/>
                </a:cubicBezTo>
                <a:lnTo>
                  <a:pt x="8766048" y="428998"/>
                </a:lnTo>
                <a:cubicBezTo>
                  <a:pt x="8766048" y="476385"/>
                  <a:pt x="8727633" y="514800"/>
                  <a:pt x="8680246" y="514800"/>
                </a:cubicBezTo>
                <a:lnTo>
                  <a:pt x="85802" y="514800"/>
                </a:lnTo>
                <a:cubicBezTo>
                  <a:pt x="38415" y="514800"/>
                  <a:pt x="0" y="476385"/>
                  <a:pt x="0" y="428998"/>
                </a:cubicBezTo>
                <a:lnTo>
                  <a:pt x="0" y="85802"/>
                </a:lnTo>
                <a:close/>
              </a:path>
            </a:pathLst>
          </a:custGeom>
          <a:solidFill>
            <a:schemeClr val="accent4"/>
          </a:solid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82880" tIns="108950" rIns="182880" bIns="108950" numCol="1" spcCol="1270" anchor="ctr" anchorCtr="0">
            <a:noAutofit/>
          </a:bodyPr>
          <a:lstStyle/>
          <a:p>
            <a:pPr marL="0" marR="0" lvl="0" indent="0" algn="l"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a:ln>
                  <a:noFill/>
                </a:ln>
                <a:solidFill>
                  <a:prstClr val="white"/>
                </a:solidFill>
                <a:effectLst/>
                <a:uLnTx/>
                <a:uFillTx/>
                <a:latin typeface="Arial"/>
                <a:ea typeface="+mn-ea"/>
                <a:cs typeface="+mn-cs"/>
              </a:rPr>
              <a:t>Add supporting analyses as a tree</a:t>
            </a:r>
          </a:p>
        </p:txBody>
      </p:sp>
      <p:sp>
        <p:nvSpPr>
          <p:cNvPr id="21" name="Freeform: Shape 20">
            <a:extLst>
              <a:ext uri="{FF2B5EF4-FFF2-40B4-BE49-F238E27FC236}">
                <a16:creationId xmlns:a16="http://schemas.microsoft.com/office/drawing/2014/main" id="{22E43E71-B52C-495D-B29F-37455370A84F}"/>
              </a:ext>
            </a:extLst>
          </p:cNvPr>
          <p:cNvSpPr/>
          <p:nvPr/>
        </p:nvSpPr>
        <p:spPr>
          <a:xfrm>
            <a:off x="1712976" y="4845965"/>
            <a:ext cx="8766048" cy="514800"/>
          </a:xfrm>
          <a:custGeom>
            <a:avLst/>
            <a:gdLst>
              <a:gd name="connsiteX0" fmla="*/ 0 w 8766048"/>
              <a:gd name="connsiteY0" fmla="*/ 85802 h 514800"/>
              <a:gd name="connsiteX1" fmla="*/ 85802 w 8766048"/>
              <a:gd name="connsiteY1" fmla="*/ 0 h 514800"/>
              <a:gd name="connsiteX2" fmla="*/ 8680246 w 8766048"/>
              <a:gd name="connsiteY2" fmla="*/ 0 h 514800"/>
              <a:gd name="connsiteX3" fmla="*/ 8766048 w 8766048"/>
              <a:gd name="connsiteY3" fmla="*/ 85802 h 514800"/>
              <a:gd name="connsiteX4" fmla="*/ 8766048 w 8766048"/>
              <a:gd name="connsiteY4" fmla="*/ 428998 h 514800"/>
              <a:gd name="connsiteX5" fmla="*/ 8680246 w 8766048"/>
              <a:gd name="connsiteY5" fmla="*/ 514800 h 514800"/>
              <a:gd name="connsiteX6" fmla="*/ 85802 w 8766048"/>
              <a:gd name="connsiteY6" fmla="*/ 514800 h 514800"/>
              <a:gd name="connsiteX7" fmla="*/ 0 w 8766048"/>
              <a:gd name="connsiteY7" fmla="*/ 428998 h 514800"/>
              <a:gd name="connsiteX8" fmla="*/ 0 w 8766048"/>
              <a:gd name="connsiteY8" fmla="*/ 85802 h 5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6048" h="514800">
                <a:moveTo>
                  <a:pt x="0" y="85802"/>
                </a:moveTo>
                <a:cubicBezTo>
                  <a:pt x="0" y="38415"/>
                  <a:pt x="38415" y="0"/>
                  <a:pt x="85802" y="0"/>
                </a:cubicBezTo>
                <a:lnTo>
                  <a:pt x="8680246" y="0"/>
                </a:lnTo>
                <a:cubicBezTo>
                  <a:pt x="8727633" y="0"/>
                  <a:pt x="8766048" y="38415"/>
                  <a:pt x="8766048" y="85802"/>
                </a:cubicBezTo>
                <a:lnTo>
                  <a:pt x="8766048" y="428998"/>
                </a:lnTo>
                <a:cubicBezTo>
                  <a:pt x="8766048" y="476385"/>
                  <a:pt x="8727633" y="514800"/>
                  <a:pt x="8680246" y="514800"/>
                </a:cubicBezTo>
                <a:lnTo>
                  <a:pt x="85802" y="514800"/>
                </a:lnTo>
                <a:cubicBezTo>
                  <a:pt x="38415" y="514800"/>
                  <a:pt x="0" y="476385"/>
                  <a:pt x="0" y="428998"/>
                </a:cubicBezTo>
                <a:lnTo>
                  <a:pt x="0" y="85802"/>
                </a:lnTo>
                <a:close/>
              </a:path>
            </a:pathLst>
          </a:custGeom>
          <a:solidFill>
            <a:schemeClr val="accent6"/>
          </a:solid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82880" tIns="108950" rIns="182880" bIns="108950" numCol="1" spcCol="1270" anchor="ctr" anchorCtr="0">
            <a:noAutofit/>
          </a:bodyPr>
          <a:lstStyle/>
          <a:p>
            <a:pPr marL="0" marR="0" lvl="0" indent="0" algn="l"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a:ln>
                  <a:noFill/>
                </a:ln>
                <a:solidFill>
                  <a:prstClr val="white"/>
                </a:solidFill>
                <a:effectLst/>
                <a:uLnTx/>
                <a:uFillTx/>
                <a:latin typeface="Arial"/>
                <a:ea typeface="+mn-ea"/>
                <a:cs typeface="+mn-cs"/>
              </a:rPr>
              <a:t>Pick a format based on how your audience will consume the story</a:t>
            </a:r>
          </a:p>
        </p:txBody>
      </p:sp>
      <p:sp>
        <p:nvSpPr>
          <p:cNvPr id="22" name="Freeform: Shape 21">
            <a:extLst>
              <a:ext uri="{FF2B5EF4-FFF2-40B4-BE49-F238E27FC236}">
                <a16:creationId xmlns:a16="http://schemas.microsoft.com/office/drawing/2014/main" id="{9F7E3E67-AA8D-4BBB-AA2C-6D9AB380406A}"/>
              </a:ext>
            </a:extLst>
          </p:cNvPr>
          <p:cNvSpPr/>
          <p:nvPr/>
        </p:nvSpPr>
        <p:spPr>
          <a:xfrm>
            <a:off x="1712976" y="5424125"/>
            <a:ext cx="8766048" cy="514800"/>
          </a:xfrm>
          <a:custGeom>
            <a:avLst/>
            <a:gdLst>
              <a:gd name="connsiteX0" fmla="*/ 0 w 8766048"/>
              <a:gd name="connsiteY0" fmla="*/ 85802 h 514800"/>
              <a:gd name="connsiteX1" fmla="*/ 85802 w 8766048"/>
              <a:gd name="connsiteY1" fmla="*/ 0 h 514800"/>
              <a:gd name="connsiteX2" fmla="*/ 8680246 w 8766048"/>
              <a:gd name="connsiteY2" fmla="*/ 0 h 514800"/>
              <a:gd name="connsiteX3" fmla="*/ 8766048 w 8766048"/>
              <a:gd name="connsiteY3" fmla="*/ 85802 h 514800"/>
              <a:gd name="connsiteX4" fmla="*/ 8766048 w 8766048"/>
              <a:gd name="connsiteY4" fmla="*/ 428998 h 514800"/>
              <a:gd name="connsiteX5" fmla="*/ 8680246 w 8766048"/>
              <a:gd name="connsiteY5" fmla="*/ 514800 h 514800"/>
              <a:gd name="connsiteX6" fmla="*/ 85802 w 8766048"/>
              <a:gd name="connsiteY6" fmla="*/ 514800 h 514800"/>
              <a:gd name="connsiteX7" fmla="*/ 0 w 8766048"/>
              <a:gd name="connsiteY7" fmla="*/ 428998 h 514800"/>
              <a:gd name="connsiteX8" fmla="*/ 0 w 8766048"/>
              <a:gd name="connsiteY8" fmla="*/ 85802 h 5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6048" h="514800">
                <a:moveTo>
                  <a:pt x="0" y="85802"/>
                </a:moveTo>
                <a:cubicBezTo>
                  <a:pt x="0" y="38415"/>
                  <a:pt x="38415" y="0"/>
                  <a:pt x="85802" y="0"/>
                </a:cubicBezTo>
                <a:lnTo>
                  <a:pt x="8680246" y="0"/>
                </a:lnTo>
                <a:cubicBezTo>
                  <a:pt x="8727633" y="0"/>
                  <a:pt x="8766048" y="38415"/>
                  <a:pt x="8766048" y="85802"/>
                </a:cubicBezTo>
                <a:lnTo>
                  <a:pt x="8766048" y="428998"/>
                </a:lnTo>
                <a:cubicBezTo>
                  <a:pt x="8766048" y="476385"/>
                  <a:pt x="8727633" y="514800"/>
                  <a:pt x="8680246" y="514800"/>
                </a:cubicBezTo>
                <a:lnTo>
                  <a:pt x="85802" y="514800"/>
                </a:lnTo>
                <a:cubicBezTo>
                  <a:pt x="38415" y="514800"/>
                  <a:pt x="0" y="476385"/>
                  <a:pt x="0" y="428998"/>
                </a:cubicBezTo>
                <a:lnTo>
                  <a:pt x="0" y="85802"/>
                </a:lnTo>
                <a:close/>
              </a:path>
            </a:pathLst>
          </a:custGeom>
          <a:solidFill>
            <a:schemeClr val="accent6"/>
          </a:solid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82880" tIns="108950" rIns="182880" bIns="108950" numCol="1" spcCol="1270" anchor="ctr" anchorCtr="0">
            <a:noAutofit/>
          </a:bodyPr>
          <a:lstStyle/>
          <a:p>
            <a:pPr marL="0" marR="0" lvl="0" indent="0" algn="l"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a:ln>
                  <a:noFill/>
                </a:ln>
                <a:solidFill>
                  <a:prstClr val="white"/>
                </a:solidFill>
                <a:effectLst/>
                <a:uLnTx/>
                <a:uFillTx/>
                <a:latin typeface="Arial"/>
                <a:ea typeface="+mn-ea"/>
                <a:cs typeface="+mn-cs"/>
              </a:rPr>
              <a:t>Pick a visual design based on the takeaway</a:t>
            </a:r>
          </a:p>
        </p:txBody>
      </p:sp>
      <p:sp>
        <p:nvSpPr>
          <p:cNvPr id="23" name="Freeform: Shape 22">
            <a:extLst>
              <a:ext uri="{FF2B5EF4-FFF2-40B4-BE49-F238E27FC236}">
                <a16:creationId xmlns:a16="http://schemas.microsoft.com/office/drawing/2014/main" id="{C2116E31-1B32-47E7-80B1-ED0252AED6D6}"/>
              </a:ext>
            </a:extLst>
          </p:cNvPr>
          <p:cNvSpPr/>
          <p:nvPr/>
        </p:nvSpPr>
        <p:spPr>
          <a:xfrm>
            <a:off x="1712976" y="6002285"/>
            <a:ext cx="8766048" cy="514800"/>
          </a:xfrm>
          <a:custGeom>
            <a:avLst/>
            <a:gdLst>
              <a:gd name="connsiteX0" fmla="*/ 0 w 8766048"/>
              <a:gd name="connsiteY0" fmla="*/ 85802 h 514800"/>
              <a:gd name="connsiteX1" fmla="*/ 85802 w 8766048"/>
              <a:gd name="connsiteY1" fmla="*/ 0 h 514800"/>
              <a:gd name="connsiteX2" fmla="*/ 8680246 w 8766048"/>
              <a:gd name="connsiteY2" fmla="*/ 0 h 514800"/>
              <a:gd name="connsiteX3" fmla="*/ 8766048 w 8766048"/>
              <a:gd name="connsiteY3" fmla="*/ 85802 h 514800"/>
              <a:gd name="connsiteX4" fmla="*/ 8766048 w 8766048"/>
              <a:gd name="connsiteY4" fmla="*/ 428998 h 514800"/>
              <a:gd name="connsiteX5" fmla="*/ 8680246 w 8766048"/>
              <a:gd name="connsiteY5" fmla="*/ 514800 h 514800"/>
              <a:gd name="connsiteX6" fmla="*/ 85802 w 8766048"/>
              <a:gd name="connsiteY6" fmla="*/ 514800 h 514800"/>
              <a:gd name="connsiteX7" fmla="*/ 0 w 8766048"/>
              <a:gd name="connsiteY7" fmla="*/ 428998 h 514800"/>
              <a:gd name="connsiteX8" fmla="*/ 0 w 8766048"/>
              <a:gd name="connsiteY8" fmla="*/ 85802 h 5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6048" h="514800">
                <a:moveTo>
                  <a:pt x="0" y="85802"/>
                </a:moveTo>
                <a:cubicBezTo>
                  <a:pt x="0" y="38415"/>
                  <a:pt x="38415" y="0"/>
                  <a:pt x="85802" y="0"/>
                </a:cubicBezTo>
                <a:lnTo>
                  <a:pt x="8680246" y="0"/>
                </a:lnTo>
                <a:cubicBezTo>
                  <a:pt x="8727633" y="0"/>
                  <a:pt x="8766048" y="38415"/>
                  <a:pt x="8766048" y="85802"/>
                </a:cubicBezTo>
                <a:lnTo>
                  <a:pt x="8766048" y="428998"/>
                </a:lnTo>
                <a:cubicBezTo>
                  <a:pt x="8766048" y="476385"/>
                  <a:pt x="8727633" y="514800"/>
                  <a:pt x="8680246" y="514800"/>
                </a:cubicBezTo>
                <a:lnTo>
                  <a:pt x="85802" y="514800"/>
                </a:lnTo>
                <a:cubicBezTo>
                  <a:pt x="38415" y="514800"/>
                  <a:pt x="0" y="476385"/>
                  <a:pt x="0" y="428998"/>
                </a:cubicBezTo>
                <a:lnTo>
                  <a:pt x="0" y="85802"/>
                </a:lnTo>
                <a:close/>
              </a:path>
            </a:pathLst>
          </a:custGeom>
          <a:solidFill>
            <a:schemeClr val="accent6"/>
          </a:solidFill>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82880" tIns="108950" rIns="182880" bIns="108950" numCol="1" spcCol="1270" anchor="ctr" anchorCtr="0">
            <a:noAutofit/>
          </a:bodyPr>
          <a:lstStyle/>
          <a:p>
            <a:pPr marL="0" marR="0" lvl="0" indent="0" algn="l"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a:ln>
                  <a:noFill/>
                </a:ln>
                <a:solidFill>
                  <a:prstClr val="white"/>
                </a:solidFill>
                <a:effectLst/>
                <a:uLnTx/>
                <a:uFillTx/>
                <a:latin typeface="Arial"/>
                <a:ea typeface="+mn-ea"/>
                <a:cs typeface="+mn-cs"/>
              </a:rPr>
              <a:t>Annotate to explain &amp; engage. Use four types of narratives</a:t>
            </a:r>
          </a:p>
        </p:txBody>
      </p:sp>
    </p:spTree>
    <p:extLst>
      <p:ext uri="{BB962C8B-B14F-4D97-AF65-F5344CB8AC3E}">
        <p14:creationId xmlns:p14="http://schemas.microsoft.com/office/powerpoint/2010/main" val="254385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 fill="hold"/>
                                        <p:tgtEl>
                                          <p:spTgt spid="15"/>
                                        </p:tgtEl>
                                        <p:attrNameLst>
                                          <p:attrName>ppt_x</p:attrName>
                                        </p:attrNameLst>
                                      </p:cBhvr>
                                      <p:tavLst>
                                        <p:tav tm="0">
                                          <p:val>
                                            <p:strVal val="1+#ppt_w/2"/>
                                          </p:val>
                                        </p:tav>
                                        <p:tav tm="100000">
                                          <p:val>
                                            <p:strVal val="#ppt_x"/>
                                          </p:val>
                                        </p:tav>
                                      </p:tavLst>
                                    </p:anim>
                                    <p:anim calcmode="lin" valueType="num">
                                      <p:cBhvr additive="base">
                                        <p:cTn id="8" dur="2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200" fill="hold"/>
                                        <p:tgtEl>
                                          <p:spTgt spid="16"/>
                                        </p:tgtEl>
                                        <p:attrNameLst>
                                          <p:attrName>ppt_x</p:attrName>
                                        </p:attrNameLst>
                                      </p:cBhvr>
                                      <p:tavLst>
                                        <p:tav tm="0">
                                          <p:val>
                                            <p:strVal val="1+#ppt_w/2"/>
                                          </p:val>
                                        </p:tav>
                                        <p:tav tm="100000">
                                          <p:val>
                                            <p:strVal val="#ppt_x"/>
                                          </p:val>
                                        </p:tav>
                                      </p:tavLst>
                                    </p:anim>
                                    <p:anim calcmode="lin" valueType="num">
                                      <p:cBhvr additive="base">
                                        <p:cTn id="14" dur="2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00" fill="hold"/>
                                        <p:tgtEl>
                                          <p:spTgt spid="17"/>
                                        </p:tgtEl>
                                        <p:attrNameLst>
                                          <p:attrName>ppt_x</p:attrName>
                                        </p:attrNameLst>
                                      </p:cBhvr>
                                      <p:tavLst>
                                        <p:tav tm="0">
                                          <p:val>
                                            <p:strVal val="1+#ppt_w/2"/>
                                          </p:val>
                                        </p:tav>
                                        <p:tav tm="100000">
                                          <p:val>
                                            <p:strVal val="#ppt_x"/>
                                          </p:val>
                                        </p:tav>
                                      </p:tavLst>
                                    </p:anim>
                                    <p:anim calcmode="lin" valueType="num">
                                      <p:cBhvr additive="base">
                                        <p:cTn id="20" dur="2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200" fill="hold"/>
                                        <p:tgtEl>
                                          <p:spTgt spid="18"/>
                                        </p:tgtEl>
                                        <p:attrNameLst>
                                          <p:attrName>ppt_x</p:attrName>
                                        </p:attrNameLst>
                                      </p:cBhvr>
                                      <p:tavLst>
                                        <p:tav tm="0">
                                          <p:val>
                                            <p:strVal val="1+#ppt_w/2"/>
                                          </p:val>
                                        </p:tav>
                                        <p:tav tm="100000">
                                          <p:val>
                                            <p:strVal val="#ppt_x"/>
                                          </p:val>
                                        </p:tav>
                                      </p:tavLst>
                                    </p:anim>
                                    <p:anim calcmode="lin" valueType="num">
                                      <p:cBhvr additive="base">
                                        <p:cTn id="26" dur="2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200" fill="hold"/>
                                        <p:tgtEl>
                                          <p:spTgt spid="19"/>
                                        </p:tgtEl>
                                        <p:attrNameLst>
                                          <p:attrName>ppt_x</p:attrName>
                                        </p:attrNameLst>
                                      </p:cBhvr>
                                      <p:tavLst>
                                        <p:tav tm="0">
                                          <p:val>
                                            <p:strVal val="1+#ppt_w/2"/>
                                          </p:val>
                                        </p:tav>
                                        <p:tav tm="100000">
                                          <p:val>
                                            <p:strVal val="#ppt_x"/>
                                          </p:val>
                                        </p:tav>
                                      </p:tavLst>
                                    </p:anim>
                                    <p:anim calcmode="lin" valueType="num">
                                      <p:cBhvr additive="base">
                                        <p:cTn id="32" dur="2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200" fill="hold"/>
                                        <p:tgtEl>
                                          <p:spTgt spid="20"/>
                                        </p:tgtEl>
                                        <p:attrNameLst>
                                          <p:attrName>ppt_x</p:attrName>
                                        </p:attrNameLst>
                                      </p:cBhvr>
                                      <p:tavLst>
                                        <p:tav tm="0">
                                          <p:val>
                                            <p:strVal val="1+#ppt_w/2"/>
                                          </p:val>
                                        </p:tav>
                                        <p:tav tm="100000">
                                          <p:val>
                                            <p:strVal val="#ppt_x"/>
                                          </p:val>
                                        </p:tav>
                                      </p:tavLst>
                                    </p:anim>
                                    <p:anim calcmode="lin" valueType="num">
                                      <p:cBhvr additive="base">
                                        <p:cTn id="38" dur="2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200" fill="hold"/>
                                        <p:tgtEl>
                                          <p:spTgt spid="21"/>
                                        </p:tgtEl>
                                        <p:attrNameLst>
                                          <p:attrName>ppt_x</p:attrName>
                                        </p:attrNameLst>
                                      </p:cBhvr>
                                      <p:tavLst>
                                        <p:tav tm="0">
                                          <p:val>
                                            <p:strVal val="1+#ppt_w/2"/>
                                          </p:val>
                                        </p:tav>
                                        <p:tav tm="100000">
                                          <p:val>
                                            <p:strVal val="#ppt_x"/>
                                          </p:val>
                                        </p:tav>
                                      </p:tavLst>
                                    </p:anim>
                                    <p:anim calcmode="lin" valueType="num">
                                      <p:cBhvr additive="base">
                                        <p:cTn id="44" dur="2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200" fill="hold"/>
                                        <p:tgtEl>
                                          <p:spTgt spid="22"/>
                                        </p:tgtEl>
                                        <p:attrNameLst>
                                          <p:attrName>ppt_x</p:attrName>
                                        </p:attrNameLst>
                                      </p:cBhvr>
                                      <p:tavLst>
                                        <p:tav tm="0">
                                          <p:val>
                                            <p:strVal val="1+#ppt_w/2"/>
                                          </p:val>
                                        </p:tav>
                                        <p:tav tm="100000">
                                          <p:val>
                                            <p:strVal val="#ppt_x"/>
                                          </p:val>
                                        </p:tav>
                                      </p:tavLst>
                                    </p:anim>
                                    <p:anim calcmode="lin" valueType="num">
                                      <p:cBhvr additive="base">
                                        <p:cTn id="50" dur="2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200" fill="hold"/>
                                        <p:tgtEl>
                                          <p:spTgt spid="23"/>
                                        </p:tgtEl>
                                        <p:attrNameLst>
                                          <p:attrName>ppt_x</p:attrName>
                                        </p:attrNameLst>
                                      </p:cBhvr>
                                      <p:tavLst>
                                        <p:tav tm="0">
                                          <p:val>
                                            <p:strVal val="1+#ppt_w/2"/>
                                          </p:val>
                                        </p:tav>
                                        <p:tav tm="100000">
                                          <p:val>
                                            <p:strVal val="#ppt_x"/>
                                          </p:val>
                                        </p:tav>
                                      </p:tavLst>
                                    </p:anim>
                                    <p:anim calcmode="lin" valueType="num">
                                      <p:cBhvr additive="base">
                                        <p:cTn id="56" dur="2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FBDF-E313-D443-81F2-859A7ED01CB2}"/>
              </a:ext>
            </a:extLst>
          </p:cNvPr>
          <p:cNvSpPr>
            <a:spLocks noGrp="1"/>
          </p:cNvSpPr>
          <p:nvPr>
            <p:ph type="title"/>
          </p:nvPr>
        </p:nvSpPr>
        <p:spPr/>
        <p:txBody>
          <a:bodyPr>
            <a:noAutofit/>
          </a:bodyPr>
          <a:lstStyle/>
          <a:p>
            <a:r>
              <a:rPr lang="en-US" dirty="0"/>
              <a:t>Let’s try visualizing two numbers</a:t>
            </a:r>
            <a:br>
              <a:rPr lang="en-US" dirty="0"/>
            </a:br>
            <a:r>
              <a:rPr lang="en-US" dirty="0"/>
              <a:t>2 &amp; 5</a:t>
            </a:r>
          </a:p>
        </p:txBody>
      </p:sp>
      <p:sp>
        <p:nvSpPr>
          <p:cNvPr id="4" name="Text Placeholder 3">
            <a:extLst>
              <a:ext uri="{FF2B5EF4-FFF2-40B4-BE49-F238E27FC236}">
                <a16:creationId xmlns:a16="http://schemas.microsoft.com/office/drawing/2014/main" id="{77B768BD-596A-FA1F-4984-714D20954A50}"/>
              </a:ext>
            </a:extLst>
          </p:cNvPr>
          <p:cNvSpPr>
            <a:spLocks noGrp="1"/>
          </p:cNvSpPr>
          <p:nvPr>
            <p:ph type="body" sz="quarter" idx="20"/>
          </p:nvPr>
        </p:nvSpPr>
        <p:spPr/>
        <p:txBody>
          <a:bodyPr/>
          <a:lstStyle/>
          <a:p>
            <a:endParaRPr lang="en-US"/>
          </a:p>
        </p:txBody>
      </p:sp>
    </p:spTree>
    <p:extLst>
      <p:ext uri="{BB962C8B-B14F-4D97-AF65-F5344CB8AC3E}">
        <p14:creationId xmlns:p14="http://schemas.microsoft.com/office/powerpoint/2010/main" val="158937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24BA5-8A9B-A146-B3D5-CEF7CE0FFD78}"/>
              </a:ext>
            </a:extLst>
          </p:cNvPr>
          <p:cNvSpPr>
            <a:spLocks noGrp="1"/>
          </p:cNvSpPr>
          <p:nvPr>
            <p:ph type="title"/>
          </p:nvPr>
        </p:nvSpPr>
        <p:spPr/>
        <p:txBody>
          <a:bodyPr/>
          <a:lstStyle/>
          <a:p>
            <a:r>
              <a:rPr lang="en-US" dirty="0"/>
              <a:t>How do I learn more?</a:t>
            </a:r>
          </a:p>
        </p:txBody>
      </p:sp>
      <p:sp>
        <p:nvSpPr>
          <p:cNvPr id="3" name="Text Placeholder 2">
            <a:extLst>
              <a:ext uri="{FF2B5EF4-FFF2-40B4-BE49-F238E27FC236}">
                <a16:creationId xmlns:a16="http://schemas.microsoft.com/office/drawing/2014/main" id="{B2AB8FB6-5A8D-4E4A-91BD-80DC527B6C9B}"/>
              </a:ext>
            </a:extLst>
          </p:cNvPr>
          <p:cNvSpPr>
            <a:spLocks noGrp="1"/>
          </p:cNvSpPr>
          <p:nvPr>
            <p:ph type="body" idx="1"/>
          </p:nvPr>
        </p:nvSpPr>
        <p:spPr>
          <a:xfrm>
            <a:off x="839789" y="1681163"/>
            <a:ext cx="3985430" cy="823912"/>
          </a:xfrm>
        </p:spPr>
        <p:txBody>
          <a:bodyPr/>
          <a:lstStyle/>
          <a:p>
            <a:r>
              <a:rPr lang="en-US" dirty="0"/>
              <a:t>Tools</a:t>
            </a:r>
          </a:p>
        </p:txBody>
      </p:sp>
      <p:sp>
        <p:nvSpPr>
          <p:cNvPr id="4" name="Content Placeholder 3">
            <a:extLst>
              <a:ext uri="{FF2B5EF4-FFF2-40B4-BE49-F238E27FC236}">
                <a16:creationId xmlns:a16="http://schemas.microsoft.com/office/drawing/2014/main" id="{9BC28B1C-CC3B-134C-A82F-4E26C6070123}"/>
              </a:ext>
            </a:extLst>
          </p:cNvPr>
          <p:cNvSpPr>
            <a:spLocks noGrp="1"/>
          </p:cNvSpPr>
          <p:nvPr>
            <p:ph sz="half" idx="2"/>
          </p:nvPr>
        </p:nvSpPr>
        <p:spPr>
          <a:xfrm>
            <a:off x="839789" y="2505075"/>
            <a:ext cx="3985430" cy="3684588"/>
          </a:xfrm>
        </p:spPr>
        <p:txBody>
          <a:bodyPr>
            <a:normAutofit/>
          </a:bodyPr>
          <a:lstStyle/>
          <a:p>
            <a:r>
              <a:rPr lang="en-US" sz="2400" dirty="0"/>
              <a:t>Paper &amp; Pen (Collaborative)</a:t>
            </a:r>
          </a:p>
          <a:p>
            <a:r>
              <a:rPr lang="en-US" sz="2400" dirty="0"/>
              <a:t>Excel</a:t>
            </a:r>
          </a:p>
          <a:p>
            <a:r>
              <a:rPr lang="en-US" sz="2400" dirty="0"/>
              <a:t>Tableau &amp; </a:t>
            </a:r>
            <a:r>
              <a:rPr lang="en-US" sz="2400" dirty="0" err="1"/>
              <a:t>PowerBI</a:t>
            </a:r>
            <a:endParaRPr lang="en-US" sz="2400" dirty="0"/>
          </a:p>
          <a:p>
            <a:r>
              <a:rPr lang="en-US" sz="2400" dirty="0"/>
              <a:t>Raw graphs &amp; Data Wrapper</a:t>
            </a:r>
          </a:p>
          <a:p>
            <a:r>
              <a:rPr lang="en-US" sz="2400" dirty="0"/>
              <a:t>Illustrator / Sketch / Figma</a:t>
            </a:r>
          </a:p>
        </p:txBody>
      </p:sp>
      <p:sp>
        <p:nvSpPr>
          <p:cNvPr id="5" name="Text Placeholder 4">
            <a:extLst>
              <a:ext uri="{FF2B5EF4-FFF2-40B4-BE49-F238E27FC236}">
                <a16:creationId xmlns:a16="http://schemas.microsoft.com/office/drawing/2014/main" id="{57050745-6BDF-984B-B0D6-528744891DB0}"/>
              </a:ext>
            </a:extLst>
          </p:cNvPr>
          <p:cNvSpPr>
            <a:spLocks noGrp="1"/>
          </p:cNvSpPr>
          <p:nvPr>
            <p:ph type="body" sz="quarter" idx="3"/>
          </p:nvPr>
        </p:nvSpPr>
        <p:spPr>
          <a:xfrm>
            <a:off x="5120640" y="1681163"/>
            <a:ext cx="6234748" cy="823912"/>
          </a:xfrm>
        </p:spPr>
        <p:txBody>
          <a:bodyPr/>
          <a:lstStyle/>
          <a:p>
            <a:r>
              <a:rPr lang="en-US" dirty="0"/>
              <a:t>Books</a:t>
            </a:r>
          </a:p>
        </p:txBody>
      </p:sp>
      <p:sp>
        <p:nvSpPr>
          <p:cNvPr id="6" name="Content Placeholder 5">
            <a:extLst>
              <a:ext uri="{FF2B5EF4-FFF2-40B4-BE49-F238E27FC236}">
                <a16:creationId xmlns:a16="http://schemas.microsoft.com/office/drawing/2014/main" id="{991AABF9-B696-0248-990F-8512D7D32596}"/>
              </a:ext>
            </a:extLst>
          </p:cNvPr>
          <p:cNvSpPr>
            <a:spLocks noGrp="1"/>
          </p:cNvSpPr>
          <p:nvPr>
            <p:ph sz="quarter" idx="4"/>
          </p:nvPr>
        </p:nvSpPr>
        <p:spPr>
          <a:xfrm>
            <a:off x="5120640" y="2505075"/>
            <a:ext cx="6234748" cy="3684588"/>
          </a:xfrm>
        </p:spPr>
        <p:txBody>
          <a:bodyPr>
            <a:normAutofit/>
          </a:bodyPr>
          <a:lstStyle/>
          <a:p>
            <a:r>
              <a:rPr lang="en-US" sz="2400" dirty="0"/>
              <a:t>Truthful Art: Alberto Cairo</a:t>
            </a:r>
          </a:p>
          <a:p>
            <a:r>
              <a:rPr lang="en-US" sz="2400" dirty="0"/>
              <a:t>Storytelling with Data: Cole </a:t>
            </a:r>
            <a:r>
              <a:rPr lang="en-US" sz="2400" dirty="0" err="1"/>
              <a:t>Knaflic</a:t>
            </a:r>
            <a:endParaRPr lang="en-US" sz="2400" dirty="0"/>
          </a:p>
          <a:p>
            <a:r>
              <a:rPr lang="en-US" sz="2400" dirty="0"/>
              <a:t>Resonate: Nancy Duarte</a:t>
            </a:r>
          </a:p>
          <a:p>
            <a:r>
              <a:rPr lang="en-US" sz="2400" dirty="0"/>
              <a:t>Dear Data: Stefanie </a:t>
            </a:r>
            <a:r>
              <a:rPr lang="en-US" sz="2400" dirty="0" err="1"/>
              <a:t>Posavec</a:t>
            </a:r>
            <a:r>
              <a:rPr lang="en-US" sz="2400" dirty="0"/>
              <a:t> &amp; </a:t>
            </a:r>
            <a:r>
              <a:rPr lang="en-US" sz="2400" dirty="0" err="1"/>
              <a:t>Giorgia</a:t>
            </a:r>
            <a:r>
              <a:rPr lang="en-US" sz="2400" dirty="0"/>
              <a:t> </a:t>
            </a:r>
            <a:r>
              <a:rPr lang="en-US" sz="2400" dirty="0" err="1"/>
              <a:t>Lupi</a:t>
            </a:r>
            <a:endParaRPr lang="en-US" sz="2400" dirty="0"/>
          </a:p>
        </p:txBody>
      </p:sp>
    </p:spTree>
    <p:extLst>
      <p:ext uri="{BB962C8B-B14F-4D97-AF65-F5344CB8AC3E}">
        <p14:creationId xmlns:p14="http://schemas.microsoft.com/office/powerpoint/2010/main" val="37413185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D69AB0-D211-42A3-AAB5-E6BBCE92B85B}"/>
              </a:ext>
            </a:extLst>
          </p:cNvPr>
          <p:cNvSpPr/>
          <p:nvPr/>
        </p:nvSpPr>
        <p:spPr>
          <a:xfrm>
            <a:off x="229985" y="2362200"/>
            <a:ext cx="3931920" cy="9461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45720" tIns="45720" rIns="45720" bIns="45720"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all" spc="0" normalizeH="0" baseline="0" noProof="0" dirty="0">
              <a:ln>
                <a:noFill/>
              </a:ln>
              <a:solidFill>
                <a:srgbClr val="6D8FFB">
                  <a:lumMod val="60000"/>
                  <a:lumOff val="40000"/>
                </a:srgbClr>
              </a:solidFill>
              <a:effectLst/>
              <a:uLnTx/>
              <a:uFillTx/>
              <a:latin typeface="Arial"/>
              <a:ea typeface="+mn-ea"/>
              <a:cs typeface="+mn-cs"/>
            </a:endParaRPr>
          </a:p>
        </p:txBody>
      </p:sp>
      <p:sp>
        <p:nvSpPr>
          <p:cNvPr id="2" name="Title 1">
            <a:extLst>
              <a:ext uri="{FF2B5EF4-FFF2-40B4-BE49-F238E27FC236}">
                <a16:creationId xmlns:a16="http://schemas.microsoft.com/office/drawing/2014/main" id="{94ED7F34-758C-41D0-BBDB-1E893AE3628F}"/>
              </a:ext>
            </a:extLst>
          </p:cNvPr>
          <p:cNvSpPr>
            <a:spLocks noGrp="1"/>
          </p:cNvSpPr>
          <p:nvPr>
            <p:ph type="title"/>
          </p:nvPr>
        </p:nvSpPr>
        <p:spPr/>
        <p:txBody>
          <a:bodyPr>
            <a:normAutofit fontScale="90000"/>
          </a:bodyPr>
          <a:lstStyle/>
          <a:p>
            <a:r>
              <a:rPr lang="en-US" dirty="0"/>
              <a:t>European brewery identified €15 m cost savings after consolidating vendors</a:t>
            </a:r>
          </a:p>
        </p:txBody>
      </p:sp>
      <p:sp>
        <p:nvSpPr>
          <p:cNvPr id="15" name="Slide Number Placeholder 14">
            <a:extLst>
              <a:ext uri="{FF2B5EF4-FFF2-40B4-BE49-F238E27FC236}">
                <a16:creationId xmlns:a16="http://schemas.microsoft.com/office/drawing/2014/main" id="{24AE0217-A317-47A7-A544-B06D835C65C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CC0C5959-E823-F44A-A287-AF35648D842E}"/>
              </a:ext>
            </a:extLst>
          </p:cNvPr>
          <p:cNvSpPr>
            <a:spLocks noGrp="1"/>
          </p:cNvSpPr>
          <p:nvPr>
            <p:ph type="body" sz="quarter" idx="20"/>
          </p:nvPr>
        </p:nvSpPr>
        <p:spPr/>
        <p:txBody>
          <a:bodyPr/>
          <a:lstStyle/>
          <a:p>
            <a:endParaRPr lang="en-US"/>
          </a:p>
        </p:txBody>
      </p:sp>
      <p:pic>
        <p:nvPicPr>
          <p:cNvPr id="7" name="Picture 6">
            <a:extLst>
              <a:ext uri="{FF2B5EF4-FFF2-40B4-BE49-F238E27FC236}">
                <a16:creationId xmlns:a16="http://schemas.microsoft.com/office/drawing/2014/main" id="{E0C56DD3-4EEA-4B1A-9B17-6ACFD9D4E85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9046"/>
          <a:stretch/>
        </p:blipFill>
        <p:spPr>
          <a:xfrm>
            <a:off x="4267200" y="762000"/>
            <a:ext cx="7680960" cy="5212080"/>
          </a:xfrm>
          <a:prstGeom prst="rect">
            <a:avLst/>
          </a:prstGeom>
        </p:spPr>
      </p:pic>
      <p:sp>
        <p:nvSpPr>
          <p:cNvPr id="4" name="Rectangle 3">
            <a:extLst>
              <a:ext uri="{FF2B5EF4-FFF2-40B4-BE49-F238E27FC236}">
                <a16:creationId xmlns:a16="http://schemas.microsoft.com/office/drawing/2014/main" id="{BBC46008-6659-4878-9CB2-010BD10F94A3}"/>
              </a:ext>
            </a:extLst>
          </p:cNvPr>
          <p:cNvSpPr/>
          <p:nvPr/>
        </p:nvSpPr>
        <p:spPr>
          <a:xfrm>
            <a:off x="214478" y="762000"/>
            <a:ext cx="3657600" cy="42318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A leading European brewery’s plants purchased commodity raw materials from several vendors each – and had </a:t>
            </a:r>
            <a:r>
              <a:rPr kumimoji="0" lang="en-US" sz="1400" b="0" i="1" u="none" strike="noStrike" kern="1200" cap="none" spc="0" normalizeH="0" baseline="0" noProof="0" dirty="0">
                <a:ln>
                  <a:noFill/>
                </a:ln>
                <a:solidFill>
                  <a:srgbClr val="DD3B4E"/>
                </a:solidFill>
                <a:effectLst/>
                <a:uLnTx/>
                <a:uFillTx/>
                <a:latin typeface="Arial"/>
                <a:ea typeface="+mn-ea"/>
                <a:cs typeface="+mn-cs"/>
              </a:rPr>
              <a:t>low volume discounts</a:t>
            </a:r>
            <a:r>
              <a:rPr kumimoji="0" lang="en-US" sz="14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Plants also placed multiple orders placed every week, leading to </a:t>
            </a:r>
            <a:r>
              <a:rPr kumimoji="0" lang="en-US" sz="1400" b="0" i="1" u="none" strike="noStrike" kern="1200" cap="none" spc="0" normalizeH="0" baseline="0" noProof="0" dirty="0">
                <a:ln>
                  <a:noFill/>
                </a:ln>
                <a:solidFill>
                  <a:srgbClr val="DD3B4E"/>
                </a:solidFill>
                <a:effectLst/>
                <a:uLnTx/>
                <a:uFillTx/>
                <a:latin typeface="Arial"/>
                <a:ea typeface="+mn-ea"/>
                <a:cs typeface="+mn-cs"/>
              </a:rPr>
              <a:t>higher logistics cost</a:t>
            </a:r>
            <a:r>
              <a:rPr kumimoji="0" lang="en-US" sz="14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Gramener built a custom analytics solution that showed how each plant performed </a:t>
            </a:r>
            <a:r>
              <a:rPr kumimoji="0" lang="en-US" sz="1400" b="0" i="1" u="none" strike="noStrike" kern="1200" cap="none" spc="0" normalizeH="0" baseline="0" noProof="0" dirty="0">
                <a:ln>
                  <a:noFill/>
                </a:ln>
                <a:solidFill>
                  <a:srgbClr val="DD3B4E"/>
                </a:solidFill>
                <a:effectLst/>
                <a:uLnTx/>
                <a:uFillTx/>
                <a:latin typeface="Arial"/>
                <a:ea typeface="+mn-ea"/>
                <a:cs typeface="+mn-cs"/>
              </a:rPr>
              <a:t>compared to peers</a:t>
            </a:r>
            <a:r>
              <a:rPr kumimoji="0" lang="en-US" sz="1400" b="0" i="0" u="none" strike="noStrike" kern="1200" cap="none" spc="0" normalizeH="0" baseline="0" noProof="0" dirty="0">
                <a:ln>
                  <a:noFill/>
                </a:ln>
                <a:solidFill>
                  <a:prstClr val="black"/>
                </a:solidFill>
                <a:effectLst/>
                <a:uLnTx/>
                <a:uFillTx/>
                <a:latin typeface="Arial"/>
                <a:ea typeface="+mn-ea"/>
                <a:cs typeface="+mn-cs"/>
              </a:rPr>
              <a:t> – shaming those with poor performance.</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With this, they identified savings of €15 m — which the plant managers couldn’t refute.</a:t>
            </a:r>
          </a:p>
        </p:txBody>
      </p:sp>
      <p:sp>
        <p:nvSpPr>
          <p:cNvPr id="10" name="Rectangle 9">
            <a:extLst>
              <a:ext uri="{FF2B5EF4-FFF2-40B4-BE49-F238E27FC236}">
                <a16:creationId xmlns:a16="http://schemas.microsoft.com/office/drawing/2014/main" id="{2FA7CEE7-CA2F-4EBC-B985-4C0AA54C703B}"/>
              </a:ext>
            </a:extLst>
          </p:cNvPr>
          <p:cNvSpPr/>
          <p:nvPr/>
        </p:nvSpPr>
        <p:spPr>
          <a:xfrm>
            <a:off x="214478" y="4800600"/>
            <a:ext cx="1920240" cy="731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Arial"/>
                <a:ea typeface="+mn-ea"/>
                <a:cs typeface="+mn-cs"/>
              </a:rPr>
              <a:t>€</a:t>
            </a:r>
            <a:r>
              <a:rPr kumimoji="0" lang="en-US" sz="4000" b="1" i="0" u="none" strike="noStrike" kern="1200" cap="none" spc="0" normalizeH="0" baseline="0" noProof="0" dirty="0">
                <a:ln>
                  <a:noFill/>
                </a:ln>
                <a:solidFill>
                  <a:prstClr val="white"/>
                </a:solidFill>
                <a:effectLst/>
                <a:uLnTx/>
                <a:uFillTx/>
                <a:latin typeface="Arial"/>
                <a:ea typeface="+mn-ea"/>
                <a:cs typeface="+mn-cs"/>
              </a:rPr>
              <a:t>15 m</a:t>
            </a:r>
          </a:p>
        </p:txBody>
      </p:sp>
      <p:sp>
        <p:nvSpPr>
          <p:cNvPr id="11" name="Rectangle 10">
            <a:extLst>
              <a:ext uri="{FF2B5EF4-FFF2-40B4-BE49-F238E27FC236}">
                <a16:creationId xmlns:a16="http://schemas.microsoft.com/office/drawing/2014/main" id="{F84C4558-5137-4318-BAC6-9C138534D4CC}"/>
              </a:ext>
            </a:extLst>
          </p:cNvPr>
          <p:cNvSpPr/>
          <p:nvPr/>
        </p:nvSpPr>
        <p:spPr>
          <a:xfrm>
            <a:off x="2226158" y="4800600"/>
            <a:ext cx="1920240" cy="731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a:ea typeface="+mn-ea"/>
                <a:cs typeface="+mn-cs"/>
              </a:rPr>
              <a:t>40%</a:t>
            </a:r>
          </a:p>
        </p:txBody>
      </p:sp>
      <p:sp>
        <p:nvSpPr>
          <p:cNvPr id="12" name="Rectangle 11">
            <a:extLst>
              <a:ext uri="{FF2B5EF4-FFF2-40B4-BE49-F238E27FC236}">
                <a16:creationId xmlns:a16="http://schemas.microsoft.com/office/drawing/2014/main" id="{750E18C2-A0E0-411C-9CFC-906348052D4A}"/>
              </a:ext>
            </a:extLst>
          </p:cNvPr>
          <p:cNvSpPr/>
          <p:nvPr/>
        </p:nvSpPr>
        <p:spPr>
          <a:xfrm>
            <a:off x="214478" y="5532120"/>
            <a:ext cx="192024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savings potential identified annually</a:t>
            </a:r>
          </a:p>
        </p:txBody>
      </p:sp>
      <p:sp>
        <p:nvSpPr>
          <p:cNvPr id="13" name="Rectangle 12">
            <a:extLst>
              <a:ext uri="{FF2B5EF4-FFF2-40B4-BE49-F238E27FC236}">
                <a16:creationId xmlns:a16="http://schemas.microsoft.com/office/drawing/2014/main" id="{E5848DED-4C6D-4E0D-96BF-CB8AA9C62F77}"/>
              </a:ext>
            </a:extLst>
          </p:cNvPr>
          <p:cNvSpPr/>
          <p:nvPr/>
        </p:nvSpPr>
        <p:spPr>
          <a:xfrm>
            <a:off x="2226158" y="5532120"/>
            <a:ext cx="192024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vendor based reduction identified</a:t>
            </a:r>
          </a:p>
        </p:txBody>
      </p:sp>
    </p:spTree>
    <p:extLst>
      <p:ext uri="{BB962C8B-B14F-4D97-AF65-F5344CB8AC3E}">
        <p14:creationId xmlns:p14="http://schemas.microsoft.com/office/powerpoint/2010/main" val="2124155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5F417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FBDF-E313-D443-81F2-859A7ED01CB2}"/>
              </a:ext>
            </a:extLst>
          </p:cNvPr>
          <p:cNvSpPr>
            <a:spLocks noGrp="1"/>
          </p:cNvSpPr>
          <p:nvPr>
            <p:ph type="title"/>
          </p:nvPr>
        </p:nvSpPr>
        <p:spPr/>
        <p:txBody>
          <a:bodyPr>
            <a:normAutofit fontScale="90000"/>
          </a:bodyPr>
          <a:lstStyle/>
          <a:p>
            <a:r>
              <a:rPr lang="en-US" sz="6600" b="0" dirty="0"/>
              <a:t>Session 4:</a:t>
            </a:r>
            <a:br>
              <a:rPr lang="en-US" sz="6600" dirty="0"/>
            </a:br>
            <a:r>
              <a:rPr lang="en-US" dirty="0"/>
              <a:t>Designing an Actionable </a:t>
            </a:r>
            <a:br>
              <a:rPr lang="en-US" dirty="0"/>
            </a:br>
            <a:r>
              <a:rPr lang="en-US" dirty="0"/>
              <a:t>Data Dashboard</a:t>
            </a:r>
            <a:endParaRPr lang="en-US" sz="6600" dirty="0"/>
          </a:p>
        </p:txBody>
      </p:sp>
      <p:sp>
        <p:nvSpPr>
          <p:cNvPr id="3" name="Text Placeholder 2">
            <a:extLst>
              <a:ext uri="{FF2B5EF4-FFF2-40B4-BE49-F238E27FC236}">
                <a16:creationId xmlns:a16="http://schemas.microsoft.com/office/drawing/2014/main" id="{CA31B47B-AAC9-7844-A1B9-83A980CD1ACA}"/>
              </a:ext>
            </a:extLst>
          </p:cNvPr>
          <p:cNvSpPr>
            <a:spLocks noGrp="1"/>
          </p:cNvSpPr>
          <p:nvPr>
            <p:ph type="body" idx="1"/>
          </p:nvPr>
        </p:nvSpPr>
        <p:spPr/>
        <p:txBody>
          <a:bodyPr/>
          <a:lstStyle/>
          <a:p>
            <a:r>
              <a:rPr lang="en-US" sz="3600" dirty="0">
                <a:solidFill>
                  <a:schemeClr val="bg1"/>
                </a:solidFill>
              </a:rPr>
              <a:t>Examples &amp; difference from data stories</a:t>
            </a:r>
            <a:endParaRPr lang="en-US" i="1" dirty="0">
              <a:solidFill>
                <a:schemeClr val="bg1"/>
              </a:solidFill>
            </a:endParaRPr>
          </a:p>
        </p:txBody>
      </p:sp>
    </p:spTree>
    <p:extLst>
      <p:ext uri="{BB962C8B-B14F-4D97-AF65-F5344CB8AC3E}">
        <p14:creationId xmlns:p14="http://schemas.microsoft.com/office/powerpoint/2010/main" val="18542220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4D0CE1-13C2-BC44-B4C5-52EC4367C72B}"/>
              </a:ext>
            </a:extLst>
          </p:cNvPr>
          <p:cNvSpPr>
            <a:spLocks noGrp="1"/>
          </p:cNvSpPr>
          <p:nvPr>
            <p:ph type="body" sz="quarter" idx="10"/>
          </p:nvPr>
        </p:nvSpPr>
        <p:spPr>
          <a:xfrm>
            <a:off x="337930" y="2514599"/>
            <a:ext cx="5643419" cy="2468461"/>
          </a:xfrm>
        </p:spPr>
        <p:txBody>
          <a:bodyPr>
            <a:normAutofit/>
          </a:bodyPr>
          <a:lstStyle/>
          <a:p>
            <a:pPr>
              <a:lnSpc>
                <a:spcPct val="120000"/>
              </a:lnSpc>
            </a:pPr>
            <a:r>
              <a:rPr lang="en-US" sz="2800" b="0" dirty="0"/>
              <a:t>Data is already collected.</a:t>
            </a:r>
          </a:p>
          <a:p>
            <a:pPr>
              <a:lnSpc>
                <a:spcPct val="120000"/>
              </a:lnSpc>
            </a:pPr>
            <a:r>
              <a:rPr lang="en-US" sz="2800" b="0" dirty="0"/>
              <a:t>Audience goals are defined.</a:t>
            </a:r>
          </a:p>
          <a:p>
            <a:pPr>
              <a:lnSpc>
                <a:spcPct val="120000"/>
              </a:lnSpc>
            </a:pPr>
            <a:r>
              <a:rPr lang="en-US" sz="2800" b="0" dirty="0"/>
              <a:t>Single story defined.</a:t>
            </a:r>
          </a:p>
        </p:txBody>
      </p:sp>
      <p:sp>
        <p:nvSpPr>
          <p:cNvPr id="2" name="Text Placeholder 1">
            <a:extLst>
              <a:ext uri="{FF2B5EF4-FFF2-40B4-BE49-F238E27FC236}">
                <a16:creationId xmlns:a16="http://schemas.microsoft.com/office/drawing/2014/main" id="{7BB1245B-1C34-0146-8977-18DE890E7146}"/>
              </a:ext>
            </a:extLst>
          </p:cNvPr>
          <p:cNvSpPr>
            <a:spLocks noGrp="1"/>
          </p:cNvSpPr>
          <p:nvPr>
            <p:ph type="body" sz="quarter" idx="12"/>
          </p:nvPr>
        </p:nvSpPr>
        <p:spPr>
          <a:xfrm>
            <a:off x="251931" y="102639"/>
            <a:ext cx="3558069" cy="576470"/>
          </a:xfrm>
        </p:spPr>
        <p:txBody>
          <a:bodyPr/>
          <a:lstStyle/>
          <a:p>
            <a:r>
              <a:rPr lang="en-US" dirty="0"/>
              <a:t>Explain: Data Story</a:t>
            </a:r>
          </a:p>
        </p:txBody>
      </p:sp>
      <p:sp>
        <p:nvSpPr>
          <p:cNvPr id="3" name="Rectangle: Rounded Corners 2">
            <a:extLst>
              <a:ext uri="{FF2B5EF4-FFF2-40B4-BE49-F238E27FC236}">
                <a16:creationId xmlns:a16="http://schemas.microsoft.com/office/drawing/2014/main" id="{33CF8CFA-E32F-4331-9DF7-B351BB6D1183}"/>
              </a:ext>
            </a:extLst>
          </p:cNvPr>
          <p:cNvSpPr/>
          <p:nvPr/>
        </p:nvSpPr>
        <p:spPr>
          <a:xfrm>
            <a:off x="6848669" y="1798476"/>
            <a:ext cx="4497355" cy="503853"/>
          </a:xfrm>
          <a:prstGeom prst="roundRect">
            <a:avLst/>
          </a:prstGeom>
          <a:solidFill>
            <a:schemeClr val="tx2"/>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Understand the audience &amp; intent</a:t>
            </a:r>
          </a:p>
        </p:txBody>
      </p:sp>
      <p:sp>
        <p:nvSpPr>
          <p:cNvPr id="6" name="Rectangle: Rounded Corners 5">
            <a:extLst>
              <a:ext uri="{FF2B5EF4-FFF2-40B4-BE49-F238E27FC236}">
                <a16:creationId xmlns:a16="http://schemas.microsoft.com/office/drawing/2014/main" id="{BC50E70A-E0B4-4821-9F54-C119E38F272F}"/>
              </a:ext>
            </a:extLst>
          </p:cNvPr>
          <p:cNvSpPr/>
          <p:nvPr/>
        </p:nvSpPr>
        <p:spPr>
          <a:xfrm>
            <a:off x="6848669" y="2717541"/>
            <a:ext cx="4497355" cy="503853"/>
          </a:xfrm>
          <a:prstGeom prst="roundRect">
            <a:avLst/>
          </a:prstGeom>
          <a:solidFill>
            <a:schemeClr val="accent2"/>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Find insights</a:t>
            </a:r>
          </a:p>
        </p:txBody>
      </p:sp>
      <p:sp>
        <p:nvSpPr>
          <p:cNvPr id="7" name="Rectangle: Rounded Corners 6">
            <a:extLst>
              <a:ext uri="{FF2B5EF4-FFF2-40B4-BE49-F238E27FC236}">
                <a16:creationId xmlns:a16="http://schemas.microsoft.com/office/drawing/2014/main" id="{0C15B0DB-B759-42F7-A430-CD393B9BDFD0}"/>
              </a:ext>
            </a:extLst>
          </p:cNvPr>
          <p:cNvSpPr/>
          <p:nvPr/>
        </p:nvSpPr>
        <p:spPr>
          <a:xfrm>
            <a:off x="6848669" y="3636606"/>
            <a:ext cx="4497355" cy="503853"/>
          </a:xfrm>
          <a:prstGeom prst="roundRect">
            <a:avLst/>
          </a:prstGeom>
          <a:solidFill>
            <a:schemeClr val="accent4"/>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Storyline</a:t>
            </a:r>
          </a:p>
        </p:txBody>
      </p:sp>
      <p:sp>
        <p:nvSpPr>
          <p:cNvPr id="8" name="Rectangle: Rounded Corners 7">
            <a:extLst>
              <a:ext uri="{FF2B5EF4-FFF2-40B4-BE49-F238E27FC236}">
                <a16:creationId xmlns:a16="http://schemas.microsoft.com/office/drawing/2014/main" id="{A777AE45-E1A1-4577-BDF1-5D5DBFC40D1D}"/>
              </a:ext>
            </a:extLst>
          </p:cNvPr>
          <p:cNvSpPr/>
          <p:nvPr/>
        </p:nvSpPr>
        <p:spPr>
          <a:xfrm>
            <a:off x="6848669" y="4555672"/>
            <a:ext cx="4497355" cy="503853"/>
          </a:xfrm>
          <a:prstGeom prst="roundRect">
            <a:avLst/>
          </a:prstGeom>
          <a:solidFill>
            <a:schemeClr val="accent6"/>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Design data stories</a:t>
            </a:r>
          </a:p>
        </p:txBody>
      </p:sp>
      <p:cxnSp>
        <p:nvCxnSpPr>
          <p:cNvPr id="11" name="Straight Arrow Connector 10">
            <a:extLst>
              <a:ext uri="{FF2B5EF4-FFF2-40B4-BE49-F238E27FC236}">
                <a16:creationId xmlns:a16="http://schemas.microsoft.com/office/drawing/2014/main" id="{28E8B4C0-C6E5-41E6-B70E-D21EB7EEF3E8}"/>
              </a:ext>
            </a:extLst>
          </p:cNvPr>
          <p:cNvCxnSpPr>
            <a:stCxn id="3" idx="2"/>
            <a:endCxn id="6" idx="0"/>
          </p:cNvCxnSpPr>
          <p:nvPr/>
        </p:nvCxnSpPr>
        <p:spPr>
          <a:xfrm>
            <a:off x="9097347" y="2302329"/>
            <a:ext cx="0" cy="41521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F8E32C-1FFC-4D77-9F67-56B9BE46F0BD}"/>
              </a:ext>
            </a:extLst>
          </p:cNvPr>
          <p:cNvCxnSpPr>
            <a:cxnSpLocks/>
            <a:stCxn id="6" idx="2"/>
            <a:endCxn id="7" idx="0"/>
          </p:cNvCxnSpPr>
          <p:nvPr/>
        </p:nvCxnSpPr>
        <p:spPr>
          <a:xfrm>
            <a:off x="9097347" y="3221394"/>
            <a:ext cx="0" cy="41521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593FFED-348D-4644-8D1D-338028AA73CC}"/>
              </a:ext>
            </a:extLst>
          </p:cNvPr>
          <p:cNvCxnSpPr>
            <a:cxnSpLocks/>
            <a:stCxn id="7" idx="2"/>
            <a:endCxn id="8" idx="0"/>
          </p:cNvCxnSpPr>
          <p:nvPr/>
        </p:nvCxnSpPr>
        <p:spPr>
          <a:xfrm>
            <a:off x="9097347" y="4140459"/>
            <a:ext cx="0" cy="41521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676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4D0CE1-13C2-BC44-B4C5-52EC4367C72B}"/>
              </a:ext>
            </a:extLst>
          </p:cNvPr>
          <p:cNvSpPr>
            <a:spLocks noGrp="1"/>
          </p:cNvSpPr>
          <p:nvPr>
            <p:ph type="body" sz="quarter" idx="10"/>
          </p:nvPr>
        </p:nvSpPr>
        <p:spPr>
          <a:xfrm>
            <a:off x="337930" y="2514599"/>
            <a:ext cx="5643419" cy="2468461"/>
          </a:xfrm>
        </p:spPr>
        <p:txBody>
          <a:bodyPr>
            <a:normAutofit/>
          </a:bodyPr>
          <a:lstStyle/>
          <a:p>
            <a:pPr>
              <a:lnSpc>
                <a:spcPct val="120000"/>
              </a:lnSpc>
            </a:pPr>
            <a:r>
              <a:rPr lang="en-US" sz="2400" b="0" dirty="0"/>
              <a:t>Data is fixed.</a:t>
            </a:r>
            <a:br>
              <a:rPr lang="en-US" sz="2400" b="0" dirty="0"/>
            </a:br>
            <a:r>
              <a:rPr lang="en-US" sz="2400" b="0" dirty="0"/>
              <a:t>Audience goals are fixed, but vary.</a:t>
            </a:r>
            <a:br>
              <a:rPr lang="en-US" sz="2400" b="0" dirty="0"/>
            </a:br>
            <a:r>
              <a:rPr lang="en-US" sz="2400" b="0" dirty="0"/>
              <a:t>There are a few key stories to tell.</a:t>
            </a:r>
          </a:p>
        </p:txBody>
      </p:sp>
      <p:sp>
        <p:nvSpPr>
          <p:cNvPr id="2" name="Text Placeholder 1">
            <a:extLst>
              <a:ext uri="{FF2B5EF4-FFF2-40B4-BE49-F238E27FC236}">
                <a16:creationId xmlns:a16="http://schemas.microsoft.com/office/drawing/2014/main" id="{7BB1245B-1C34-0146-8977-18DE890E7146}"/>
              </a:ext>
            </a:extLst>
          </p:cNvPr>
          <p:cNvSpPr>
            <a:spLocks noGrp="1"/>
          </p:cNvSpPr>
          <p:nvPr>
            <p:ph type="body" sz="quarter" idx="12"/>
          </p:nvPr>
        </p:nvSpPr>
        <p:spPr>
          <a:xfrm>
            <a:off x="251931" y="102639"/>
            <a:ext cx="5206760" cy="576470"/>
          </a:xfrm>
        </p:spPr>
        <p:txBody>
          <a:bodyPr>
            <a:normAutofit/>
          </a:bodyPr>
          <a:lstStyle/>
          <a:p>
            <a:r>
              <a:rPr lang="en-US" dirty="0"/>
              <a:t>Explore: Static-data Dashboards</a:t>
            </a:r>
          </a:p>
        </p:txBody>
      </p:sp>
      <p:sp>
        <p:nvSpPr>
          <p:cNvPr id="3" name="Rectangle: Rounded Corners 2">
            <a:extLst>
              <a:ext uri="{FF2B5EF4-FFF2-40B4-BE49-F238E27FC236}">
                <a16:creationId xmlns:a16="http://schemas.microsoft.com/office/drawing/2014/main" id="{33CF8CFA-E32F-4331-9DF7-B351BB6D1183}"/>
              </a:ext>
            </a:extLst>
          </p:cNvPr>
          <p:cNvSpPr/>
          <p:nvPr/>
        </p:nvSpPr>
        <p:spPr>
          <a:xfrm>
            <a:off x="6848669" y="1798476"/>
            <a:ext cx="4497355" cy="503853"/>
          </a:xfrm>
          <a:prstGeom prst="roundRect">
            <a:avLst/>
          </a:prstGeom>
          <a:solidFill>
            <a:schemeClr val="tx2"/>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Understand the audience &amp; intent</a:t>
            </a:r>
          </a:p>
        </p:txBody>
      </p:sp>
      <p:sp>
        <p:nvSpPr>
          <p:cNvPr id="6" name="Rectangle: Rounded Corners 5">
            <a:extLst>
              <a:ext uri="{FF2B5EF4-FFF2-40B4-BE49-F238E27FC236}">
                <a16:creationId xmlns:a16="http://schemas.microsoft.com/office/drawing/2014/main" id="{BC50E70A-E0B4-4821-9F54-C119E38F272F}"/>
              </a:ext>
            </a:extLst>
          </p:cNvPr>
          <p:cNvSpPr/>
          <p:nvPr/>
        </p:nvSpPr>
        <p:spPr>
          <a:xfrm>
            <a:off x="6848669" y="2717541"/>
            <a:ext cx="4497355" cy="503853"/>
          </a:xfrm>
          <a:prstGeom prst="roundRect">
            <a:avLst/>
          </a:prstGeom>
          <a:solidFill>
            <a:schemeClr val="accent2"/>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Find key questions</a:t>
            </a:r>
          </a:p>
        </p:txBody>
      </p:sp>
      <p:sp>
        <p:nvSpPr>
          <p:cNvPr id="7" name="Rectangle: Rounded Corners 6">
            <a:extLst>
              <a:ext uri="{FF2B5EF4-FFF2-40B4-BE49-F238E27FC236}">
                <a16:creationId xmlns:a16="http://schemas.microsoft.com/office/drawing/2014/main" id="{0C15B0DB-B759-42F7-A430-CD393B9BDFD0}"/>
              </a:ext>
            </a:extLst>
          </p:cNvPr>
          <p:cNvSpPr/>
          <p:nvPr/>
        </p:nvSpPr>
        <p:spPr>
          <a:xfrm>
            <a:off x="6848669" y="3636606"/>
            <a:ext cx="4497355" cy="503853"/>
          </a:xfrm>
          <a:prstGeom prst="roundRect">
            <a:avLst/>
          </a:prstGeom>
          <a:solidFill>
            <a:schemeClr val="accent4"/>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List slices that lead to key stories</a:t>
            </a:r>
          </a:p>
        </p:txBody>
      </p:sp>
      <p:sp>
        <p:nvSpPr>
          <p:cNvPr id="8" name="Rectangle: Rounded Corners 7">
            <a:extLst>
              <a:ext uri="{FF2B5EF4-FFF2-40B4-BE49-F238E27FC236}">
                <a16:creationId xmlns:a16="http://schemas.microsoft.com/office/drawing/2014/main" id="{A777AE45-E1A1-4577-BDF1-5D5DBFC40D1D}"/>
              </a:ext>
            </a:extLst>
          </p:cNvPr>
          <p:cNvSpPr/>
          <p:nvPr/>
        </p:nvSpPr>
        <p:spPr>
          <a:xfrm>
            <a:off x="6848669" y="4555672"/>
            <a:ext cx="4497355" cy="503853"/>
          </a:xfrm>
          <a:prstGeom prst="roundRect">
            <a:avLst/>
          </a:prstGeom>
          <a:solidFill>
            <a:schemeClr val="accent6"/>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Structure the dashboard</a:t>
            </a:r>
          </a:p>
        </p:txBody>
      </p:sp>
      <p:cxnSp>
        <p:nvCxnSpPr>
          <p:cNvPr id="11" name="Straight Arrow Connector 10">
            <a:extLst>
              <a:ext uri="{FF2B5EF4-FFF2-40B4-BE49-F238E27FC236}">
                <a16:creationId xmlns:a16="http://schemas.microsoft.com/office/drawing/2014/main" id="{28E8B4C0-C6E5-41E6-B70E-D21EB7EEF3E8}"/>
              </a:ext>
            </a:extLst>
          </p:cNvPr>
          <p:cNvCxnSpPr>
            <a:stCxn id="3" idx="2"/>
            <a:endCxn id="6" idx="0"/>
          </p:cNvCxnSpPr>
          <p:nvPr/>
        </p:nvCxnSpPr>
        <p:spPr>
          <a:xfrm>
            <a:off x="9097347" y="2302329"/>
            <a:ext cx="0" cy="41521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F8E32C-1FFC-4D77-9F67-56B9BE46F0BD}"/>
              </a:ext>
            </a:extLst>
          </p:cNvPr>
          <p:cNvCxnSpPr>
            <a:cxnSpLocks/>
            <a:stCxn id="6" idx="2"/>
            <a:endCxn id="7" idx="0"/>
          </p:cNvCxnSpPr>
          <p:nvPr/>
        </p:nvCxnSpPr>
        <p:spPr>
          <a:xfrm>
            <a:off x="9097347" y="3221394"/>
            <a:ext cx="0" cy="41521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593FFED-348D-4644-8D1D-338028AA73CC}"/>
              </a:ext>
            </a:extLst>
          </p:cNvPr>
          <p:cNvCxnSpPr>
            <a:cxnSpLocks/>
            <a:stCxn id="7" idx="2"/>
            <a:endCxn id="8" idx="0"/>
          </p:cNvCxnSpPr>
          <p:nvPr/>
        </p:nvCxnSpPr>
        <p:spPr>
          <a:xfrm>
            <a:off x="9097347" y="4140459"/>
            <a:ext cx="0" cy="41521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668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FBDF-E313-D443-81F2-859A7ED01CB2}"/>
              </a:ext>
            </a:extLst>
          </p:cNvPr>
          <p:cNvSpPr>
            <a:spLocks noGrp="1"/>
          </p:cNvSpPr>
          <p:nvPr>
            <p:ph type="title"/>
          </p:nvPr>
        </p:nvSpPr>
        <p:spPr>
          <a:xfrm>
            <a:off x="1065035" y="959803"/>
            <a:ext cx="10061928" cy="4938395"/>
          </a:xfrm>
        </p:spPr>
        <p:txBody>
          <a:bodyPr>
            <a:noAutofit/>
          </a:bodyPr>
          <a:lstStyle/>
          <a:p>
            <a:pPr algn="ctr"/>
            <a:r>
              <a:rPr lang="en-US" sz="5400" dirty="0"/>
              <a:t>But what about real-time data?</a:t>
            </a:r>
            <a:br>
              <a:rPr lang="en-US" sz="5400" dirty="0"/>
            </a:br>
            <a:r>
              <a:rPr lang="en-US" sz="4000" b="0" dirty="0"/>
              <a:t>Data keeps changing.</a:t>
            </a:r>
            <a:br>
              <a:rPr lang="en-US" sz="4000" b="0" dirty="0"/>
            </a:br>
            <a:r>
              <a:rPr lang="en-US" sz="4000" b="0" dirty="0"/>
              <a:t>Audience goals can vary.</a:t>
            </a:r>
            <a:br>
              <a:rPr lang="en-US" sz="4000" b="0" dirty="0"/>
            </a:br>
            <a:r>
              <a:rPr lang="en-US" sz="4000" b="0" dirty="0"/>
              <a:t>There will be different stories each time.</a:t>
            </a:r>
            <a:endParaRPr lang="en-US" sz="5400" b="0" dirty="0"/>
          </a:p>
        </p:txBody>
      </p:sp>
    </p:spTree>
    <p:extLst>
      <p:ext uri="{BB962C8B-B14F-4D97-AF65-F5344CB8AC3E}">
        <p14:creationId xmlns:p14="http://schemas.microsoft.com/office/powerpoint/2010/main" val="3051202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4D0CE1-13C2-BC44-B4C5-52EC4367C72B}"/>
              </a:ext>
            </a:extLst>
          </p:cNvPr>
          <p:cNvSpPr>
            <a:spLocks noGrp="1"/>
          </p:cNvSpPr>
          <p:nvPr>
            <p:ph type="body" sz="quarter" idx="10"/>
          </p:nvPr>
        </p:nvSpPr>
        <p:spPr>
          <a:xfrm>
            <a:off x="337930" y="2514599"/>
            <a:ext cx="5643419" cy="2468461"/>
          </a:xfrm>
        </p:spPr>
        <p:txBody>
          <a:bodyPr>
            <a:normAutofit/>
          </a:bodyPr>
          <a:lstStyle/>
          <a:p>
            <a:pPr>
              <a:lnSpc>
                <a:spcPct val="120000"/>
              </a:lnSpc>
            </a:pPr>
            <a:r>
              <a:rPr lang="en-US" sz="2800" b="0" dirty="0"/>
              <a:t>Data </a:t>
            </a:r>
            <a:r>
              <a:rPr lang="en-US" sz="2800" b="0" i="1" dirty="0"/>
              <a:t>structure</a:t>
            </a:r>
            <a:r>
              <a:rPr lang="en-US" sz="2800" b="0" dirty="0"/>
              <a:t> is fixed.</a:t>
            </a:r>
          </a:p>
          <a:p>
            <a:pPr>
              <a:lnSpc>
                <a:spcPct val="120000"/>
              </a:lnSpc>
            </a:pPr>
            <a:r>
              <a:rPr lang="en-US" sz="2800" b="0" dirty="0"/>
              <a:t>Key metrics are defined.</a:t>
            </a:r>
          </a:p>
          <a:p>
            <a:pPr>
              <a:lnSpc>
                <a:spcPct val="120000"/>
              </a:lnSpc>
            </a:pPr>
            <a:r>
              <a:rPr lang="en-US" sz="2800" b="0" dirty="0"/>
              <a:t>How many stories can we tell?</a:t>
            </a:r>
          </a:p>
        </p:txBody>
      </p:sp>
      <p:sp>
        <p:nvSpPr>
          <p:cNvPr id="2" name="Text Placeholder 1">
            <a:extLst>
              <a:ext uri="{FF2B5EF4-FFF2-40B4-BE49-F238E27FC236}">
                <a16:creationId xmlns:a16="http://schemas.microsoft.com/office/drawing/2014/main" id="{7BB1245B-1C34-0146-8977-18DE890E7146}"/>
              </a:ext>
            </a:extLst>
          </p:cNvPr>
          <p:cNvSpPr>
            <a:spLocks noGrp="1"/>
          </p:cNvSpPr>
          <p:nvPr>
            <p:ph type="body" sz="quarter" idx="12"/>
          </p:nvPr>
        </p:nvSpPr>
        <p:spPr>
          <a:xfrm>
            <a:off x="251931" y="102639"/>
            <a:ext cx="5303742" cy="576470"/>
          </a:xfrm>
        </p:spPr>
        <p:txBody>
          <a:bodyPr>
            <a:normAutofit/>
          </a:bodyPr>
          <a:lstStyle/>
          <a:p>
            <a:r>
              <a:rPr lang="en-US" dirty="0"/>
              <a:t>Explore: Real-time Dashboard</a:t>
            </a:r>
          </a:p>
        </p:txBody>
      </p:sp>
      <p:sp>
        <p:nvSpPr>
          <p:cNvPr id="3" name="Rectangle: Rounded Corners 2">
            <a:extLst>
              <a:ext uri="{FF2B5EF4-FFF2-40B4-BE49-F238E27FC236}">
                <a16:creationId xmlns:a16="http://schemas.microsoft.com/office/drawing/2014/main" id="{33CF8CFA-E32F-4331-9DF7-B351BB6D1183}"/>
              </a:ext>
            </a:extLst>
          </p:cNvPr>
          <p:cNvSpPr/>
          <p:nvPr/>
        </p:nvSpPr>
        <p:spPr>
          <a:xfrm>
            <a:off x="6848669" y="1798476"/>
            <a:ext cx="4497355" cy="503853"/>
          </a:xfrm>
          <a:prstGeom prst="roundRect">
            <a:avLst/>
          </a:prstGeom>
          <a:solidFill>
            <a:schemeClr val="tx2"/>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Understand the audience &amp; intent</a:t>
            </a:r>
          </a:p>
        </p:txBody>
      </p:sp>
      <p:sp>
        <p:nvSpPr>
          <p:cNvPr id="6" name="Rectangle: Rounded Corners 5">
            <a:extLst>
              <a:ext uri="{FF2B5EF4-FFF2-40B4-BE49-F238E27FC236}">
                <a16:creationId xmlns:a16="http://schemas.microsoft.com/office/drawing/2014/main" id="{BC50E70A-E0B4-4821-9F54-C119E38F272F}"/>
              </a:ext>
            </a:extLst>
          </p:cNvPr>
          <p:cNvSpPr/>
          <p:nvPr/>
        </p:nvSpPr>
        <p:spPr>
          <a:xfrm>
            <a:off x="6848669" y="2717541"/>
            <a:ext cx="4497355" cy="503853"/>
          </a:xfrm>
          <a:prstGeom prst="roundRect">
            <a:avLst/>
          </a:prstGeom>
          <a:solidFill>
            <a:schemeClr val="accent2"/>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List questions that can </a:t>
            </a:r>
            <a:r>
              <a:rPr lang="en-US" dirty="0">
                <a:solidFill>
                  <a:prstClr val="white"/>
                </a:solidFill>
                <a:latin typeface="Arial"/>
              </a:rPr>
              <a:t>give</a:t>
            </a:r>
            <a:r>
              <a:rPr kumimoji="0" lang="en-US" sz="1800" b="0" i="0" u="none" strike="noStrike" kern="1200" cap="none" spc="0" normalizeH="0" baseline="0" noProof="0" dirty="0">
                <a:ln>
                  <a:noFill/>
                </a:ln>
                <a:solidFill>
                  <a:prstClr val="white"/>
                </a:solidFill>
                <a:effectLst/>
                <a:uLnTx/>
                <a:uFillTx/>
                <a:latin typeface="Arial"/>
                <a:ea typeface="+mn-ea"/>
                <a:cs typeface="+mn-cs"/>
              </a:rPr>
              <a:t> insights</a:t>
            </a:r>
          </a:p>
        </p:txBody>
      </p:sp>
      <p:sp>
        <p:nvSpPr>
          <p:cNvPr id="7" name="Rectangle: Rounded Corners 6">
            <a:extLst>
              <a:ext uri="{FF2B5EF4-FFF2-40B4-BE49-F238E27FC236}">
                <a16:creationId xmlns:a16="http://schemas.microsoft.com/office/drawing/2014/main" id="{0C15B0DB-B759-42F7-A430-CD393B9BDFD0}"/>
              </a:ext>
            </a:extLst>
          </p:cNvPr>
          <p:cNvSpPr/>
          <p:nvPr/>
        </p:nvSpPr>
        <p:spPr>
          <a:xfrm>
            <a:off x="6848669" y="3636606"/>
            <a:ext cx="4497355" cy="503853"/>
          </a:xfrm>
          <a:prstGeom prst="roundRect">
            <a:avLst/>
          </a:prstGeom>
          <a:solidFill>
            <a:schemeClr val="accent4"/>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Map out possible stories</a:t>
            </a:r>
          </a:p>
        </p:txBody>
      </p:sp>
      <p:sp>
        <p:nvSpPr>
          <p:cNvPr id="8" name="Rectangle: Rounded Corners 7">
            <a:extLst>
              <a:ext uri="{FF2B5EF4-FFF2-40B4-BE49-F238E27FC236}">
                <a16:creationId xmlns:a16="http://schemas.microsoft.com/office/drawing/2014/main" id="{A777AE45-E1A1-4577-BDF1-5D5DBFC40D1D}"/>
              </a:ext>
            </a:extLst>
          </p:cNvPr>
          <p:cNvSpPr/>
          <p:nvPr/>
        </p:nvSpPr>
        <p:spPr>
          <a:xfrm>
            <a:off x="6848669" y="4555672"/>
            <a:ext cx="4497355" cy="503853"/>
          </a:xfrm>
          <a:prstGeom prst="roundRect">
            <a:avLst/>
          </a:prstGeom>
          <a:solidFill>
            <a:schemeClr val="accent6"/>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Structure your dashboard</a:t>
            </a:r>
          </a:p>
        </p:txBody>
      </p:sp>
      <p:cxnSp>
        <p:nvCxnSpPr>
          <p:cNvPr id="11" name="Straight Arrow Connector 10">
            <a:extLst>
              <a:ext uri="{FF2B5EF4-FFF2-40B4-BE49-F238E27FC236}">
                <a16:creationId xmlns:a16="http://schemas.microsoft.com/office/drawing/2014/main" id="{28E8B4C0-C6E5-41E6-B70E-D21EB7EEF3E8}"/>
              </a:ext>
            </a:extLst>
          </p:cNvPr>
          <p:cNvCxnSpPr>
            <a:stCxn id="3" idx="2"/>
            <a:endCxn id="6" idx="0"/>
          </p:cNvCxnSpPr>
          <p:nvPr/>
        </p:nvCxnSpPr>
        <p:spPr>
          <a:xfrm>
            <a:off x="9097347" y="2302329"/>
            <a:ext cx="0" cy="41521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F8E32C-1FFC-4D77-9F67-56B9BE46F0BD}"/>
              </a:ext>
            </a:extLst>
          </p:cNvPr>
          <p:cNvCxnSpPr>
            <a:cxnSpLocks/>
            <a:stCxn id="6" idx="2"/>
            <a:endCxn id="7" idx="0"/>
          </p:cNvCxnSpPr>
          <p:nvPr/>
        </p:nvCxnSpPr>
        <p:spPr>
          <a:xfrm>
            <a:off x="9097347" y="3221394"/>
            <a:ext cx="0" cy="41521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593FFED-348D-4644-8D1D-338028AA73CC}"/>
              </a:ext>
            </a:extLst>
          </p:cNvPr>
          <p:cNvCxnSpPr>
            <a:cxnSpLocks/>
            <a:stCxn id="7" idx="2"/>
            <a:endCxn id="8" idx="0"/>
          </p:cNvCxnSpPr>
          <p:nvPr/>
        </p:nvCxnSpPr>
        <p:spPr>
          <a:xfrm>
            <a:off x="9097347" y="4140459"/>
            <a:ext cx="0" cy="41521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03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16162" y="1789884"/>
            <a:ext cx="7559675" cy="4938395"/>
          </a:xfrm>
        </p:spPr>
        <p:txBody>
          <a:bodyPr/>
          <a:lstStyle/>
          <a:p>
            <a:pPr algn="ctr"/>
            <a:r>
              <a:rPr lang="en-US" sz="8000" dirty="0"/>
              <a:t>Thank you!</a:t>
            </a:r>
            <a:br>
              <a:rPr lang="en-US" dirty="0"/>
            </a:br>
            <a:br>
              <a:rPr lang="en-US" dirty="0"/>
            </a:br>
            <a:br>
              <a:rPr lang="en-US" dirty="0"/>
            </a:br>
            <a:r>
              <a:rPr lang="en-US" sz="3200" dirty="0"/>
              <a:t>Rasagy Sharma</a:t>
            </a:r>
            <a:br>
              <a:rPr lang="en-US" sz="3200" dirty="0"/>
            </a:br>
            <a:r>
              <a:rPr lang="en-US" sz="3200" dirty="0"/>
              <a:t>@</a:t>
            </a:r>
            <a:r>
              <a:rPr lang="en-US" sz="3200" dirty="0" err="1"/>
              <a:t>rasagy</a:t>
            </a:r>
            <a:r>
              <a:rPr lang="en-US" sz="3200" dirty="0"/>
              <a:t> / </a:t>
            </a:r>
            <a:r>
              <a:rPr lang="en-US" sz="3200" dirty="0" err="1"/>
              <a:t>rasagy.in</a:t>
            </a:r>
            <a:endParaRPr lang="en-US" dirty="0"/>
          </a:p>
        </p:txBody>
      </p:sp>
    </p:spTree>
    <p:extLst>
      <p:ext uri="{BB962C8B-B14F-4D97-AF65-F5344CB8AC3E}">
        <p14:creationId xmlns:p14="http://schemas.microsoft.com/office/powerpoint/2010/main" val="2528680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D69AB0-D211-42A3-AAB5-E6BBCE92B85B}"/>
              </a:ext>
            </a:extLst>
          </p:cNvPr>
          <p:cNvSpPr/>
          <p:nvPr/>
        </p:nvSpPr>
        <p:spPr>
          <a:xfrm>
            <a:off x="203353" y="3162954"/>
            <a:ext cx="3931920" cy="59322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45720" tIns="45720" rIns="45720" bIns="45720" rtlCol="0" anchor="b"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all" spc="0" normalizeH="0" baseline="0" noProof="0" dirty="0">
              <a:ln>
                <a:noFill/>
              </a:ln>
              <a:solidFill>
                <a:srgbClr val="6D8FFB">
                  <a:lumMod val="60000"/>
                  <a:lumOff val="40000"/>
                </a:srgbClr>
              </a:solidFill>
              <a:effectLst/>
              <a:uLnTx/>
              <a:uFillTx/>
              <a:latin typeface="Arial"/>
              <a:ea typeface="+mn-ea"/>
              <a:cs typeface="+mn-cs"/>
            </a:endParaRPr>
          </a:p>
        </p:txBody>
      </p:sp>
      <p:sp>
        <p:nvSpPr>
          <p:cNvPr id="2" name="Title 1">
            <a:extLst>
              <a:ext uri="{FF2B5EF4-FFF2-40B4-BE49-F238E27FC236}">
                <a16:creationId xmlns:a16="http://schemas.microsoft.com/office/drawing/2014/main" id="{94ED7F34-758C-41D0-BBDB-1E893AE3628F}"/>
              </a:ext>
            </a:extLst>
          </p:cNvPr>
          <p:cNvSpPr>
            <a:spLocks noGrp="1"/>
          </p:cNvSpPr>
          <p:nvPr>
            <p:ph type="title"/>
          </p:nvPr>
        </p:nvSpPr>
        <p:spPr/>
        <p:txBody>
          <a:bodyPr>
            <a:normAutofit fontScale="90000"/>
          </a:bodyPr>
          <a:lstStyle/>
          <a:p>
            <a:r>
              <a:rPr lang="en-US" dirty="0"/>
              <a:t>Global airline reduced cargo turnaround time by 15% with scenario modeling</a:t>
            </a:r>
          </a:p>
        </p:txBody>
      </p:sp>
      <p:sp>
        <p:nvSpPr>
          <p:cNvPr id="15" name="Slide Number Placeholder 14">
            <a:extLst>
              <a:ext uri="{FF2B5EF4-FFF2-40B4-BE49-F238E27FC236}">
                <a16:creationId xmlns:a16="http://schemas.microsoft.com/office/drawing/2014/main" id="{24AE0217-A317-47A7-A544-B06D835C65C2}"/>
              </a:ext>
            </a:extLst>
          </p:cNvPr>
          <p:cNvSpPr>
            <a:spLocks noGrp="1"/>
          </p:cNvSpPr>
          <p:nvPr>
            <p:ph type="sldNum" sz="quarter" idx="12"/>
          </p:nvPr>
        </p:nvSpPr>
        <p:spPr>
          <a:xfrm>
            <a:off x="10393633" y="5932263"/>
            <a:ext cx="1554527" cy="36576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A2EAE-61F0-4E80-AF13-6C345B2B49E7}" type="slidenum">
              <a:rPr kumimoji="0" lang="en-US" sz="1050" b="0" i="0" u="none" strike="noStrike" kern="1200" cap="small"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50" b="0" i="0" u="none" strike="noStrike" kern="1200" cap="small" spc="0" normalizeH="0" baseline="0" noProof="0" dirty="0">
              <a:ln>
                <a:noFill/>
              </a:ln>
              <a:solidFill>
                <a:prstClr val="black"/>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F941987-0C92-AE4F-B823-DEA80D29396D}"/>
              </a:ext>
            </a:extLst>
          </p:cNvPr>
          <p:cNvSpPr>
            <a:spLocks noGrp="1"/>
          </p:cNvSpPr>
          <p:nvPr>
            <p:ph type="body" sz="quarter" idx="20"/>
          </p:nvPr>
        </p:nvSpPr>
        <p:spPr/>
        <p:txBody>
          <a:bodyPr/>
          <a:lstStyle/>
          <a:p>
            <a:endParaRPr lang="en-US"/>
          </a:p>
        </p:txBody>
      </p:sp>
      <p:sp>
        <p:nvSpPr>
          <p:cNvPr id="9" name="Rectangle: Rounded Corners 8">
            <a:hlinkClick r:id="rId2"/>
            <a:extLst>
              <a:ext uri="{FF2B5EF4-FFF2-40B4-BE49-F238E27FC236}">
                <a16:creationId xmlns:a16="http://schemas.microsoft.com/office/drawing/2014/main" id="{C5515DFC-B49D-491F-A981-DBE8A2CEE56E}"/>
              </a:ext>
            </a:extLst>
          </p:cNvPr>
          <p:cNvSpPr/>
          <p:nvPr/>
        </p:nvSpPr>
        <p:spPr>
          <a:xfrm>
            <a:off x="671367" y="6474144"/>
            <a:ext cx="1371600" cy="274320"/>
          </a:xfrm>
          <a:prstGeom prst="roundRect">
            <a:avLst>
              <a:gd name="adj" fmla="val 50000"/>
            </a:avLst>
          </a:prstGeom>
          <a:solidFill>
            <a:srgbClr val="231F74"/>
          </a:solidFill>
          <a:ln w="3175">
            <a:solidFill>
              <a:srgbClr val="FFFFF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small" spc="0" normalizeH="0" baseline="0" noProof="0" dirty="0">
                <a:ln>
                  <a:noFill/>
                </a:ln>
                <a:solidFill>
                  <a:prstClr val="white"/>
                </a:solidFill>
                <a:effectLst/>
                <a:uLnTx/>
                <a:uFillTx/>
                <a:latin typeface="Arial"/>
                <a:ea typeface="+mn-ea"/>
                <a:cs typeface="+mn-cs"/>
              </a:rPr>
              <a:t>See live demo</a:t>
            </a:r>
          </a:p>
        </p:txBody>
      </p:sp>
      <p:sp>
        <p:nvSpPr>
          <p:cNvPr id="4" name="Rectangle 3">
            <a:extLst>
              <a:ext uri="{FF2B5EF4-FFF2-40B4-BE49-F238E27FC236}">
                <a16:creationId xmlns:a16="http://schemas.microsoft.com/office/drawing/2014/main" id="{BBC46008-6659-4878-9CB2-010BD10F94A3}"/>
              </a:ext>
            </a:extLst>
          </p:cNvPr>
          <p:cNvSpPr/>
          <p:nvPr/>
        </p:nvSpPr>
        <p:spPr>
          <a:xfrm>
            <a:off x="214478" y="750888"/>
            <a:ext cx="3657600" cy="4242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A global airline company took up a service level agreement to deliver cargo from the flight to the warehouse in under 1.5 hours. This </a:t>
            </a:r>
            <a:r>
              <a:rPr kumimoji="0" lang="en-US" sz="1400" b="0" i="1" u="none" strike="noStrike" kern="1200" cap="none" spc="0" normalizeH="0" baseline="0" noProof="0" dirty="0">
                <a:ln>
                  <a:noFill/>
                </a:ln>
                <a:solidFill>
                  <a:srgbClr val="DD3B4E"/>
                </a:solidFill>
                <a:effectLst/>
                <a:uLnTx/>
                <a:uFillTx/>
                <a:latin typeface="Arial"/>
                <a:ea typeface="+mn-ea"/>
                <a:cs typeface="+mn-cs"/>
              </a:rPr>
              <a:t>target was 15% lower than their current best</a:t>
            </a:r>
            <a:r>
              <a:rPr kumimoji="0" lang="en-US" sz="14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Several factors affect cargo delay across airports. Availability of forklifts, staff size, cargo type, part shipment, and many others. Altering any of these is </a:t>
            </a:r>
            <a:r>
              <a:rPr kumimoji="0" lang="en-US" sz="1400" b="0" i="1" u="none" strike="noStrike" kern="1200" cap="none" spc="0" normalizeH="0" baseline="0" noProof="0" dirty="0">
                <a:ln>
                  <a:noFill/>
                </a:ln>
                <a:solidFill>
                  <a:srgbClr val="DD3B4E"/>
                </a:solidFill>
                <a:effectLst/>
                <a:uLnTx/>
                <a:uFillTx/>
                <a:latin typeface="Arial"/>
                <a:ea typeface="+mn-ea"/>
                <a:cs typeface="+mn-cs"/>
              </a:rPr>
              <a:t>expensive and takes long</a:t>
            </a:r>
            <a:r>
              <a:rPr kumimoji="0" lang="en-US" sz="1400" b="0" i="0" u="none" strike="noStrike" kern="1200" cap="none" spc="0" normalizeH="0" baseline="0" noProof="0" dirty="0">
                <a:ln>
                  <a:noFill/>
                </a:ln>
                <a:solidFill>
                  <a:prstClr val="black"/>
                </a:solidFill>
                <a:effectLst/>
                <a:uLnTx/>
                <a:uFillTx/>
                <a:latin typeface="Arial"/>
                <a:ea typeface="+mn-ea"/>
                <a:cs typeface="+mn-cs"/>
              </a:rPr>
              <a:t>.</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Gramener built a visual analytics solution that showed where cargo was delayed. </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This allowed the airline to reduce the turnaround time by 15% from 1.76 </a:t>
            </a:r>
            <a:r>
              <a:rPr kumimoji="0" lang="en-US" sz="1400" b="0" i="0" u="none" strike="noStrike" kern="1200" cap="none" spc="0" normalizeH="0" baseline="0" noProof="0" dirty="0" err="1">
                <a:ln>
                  <a:noFill/>
                </a:ln>
                <a:solidFill>
                  <a:prstClr val="black"/>
                </a:solidFill>
                <a:effectLst/>
                <a:uLnTx/>
                <a:uFillTx/>
                <a:latin typeface="Arial"/>
                <a:ea typeface="+mn-ea"/>
                <a:cs typeface="+mn-cs"/>
              </a:rPr>
              <a:t>hrs</a:t>
            </a:r>
            <a:r>
              <a:rPr kumimoji="0" lang="en-US" sz="1400" b="0" i="0" u="none" strike="noStrike" kern="1200" cap="none" spc="0" normalizeH="0" baseline="0" noProof="0" dirty="0">
                <a:ln>
                  <a:noFill/>
                </a:ln>
                <a:solidFill>
                  <a:prstClr val="black"/>
                </a:solidFill>
                <a:effectLst/>
                <a:uLnTx/>
                <a:uFillTx/>
                <a:latin typeface="Arial"/>
                <a:ea typeface="+mn-ea"/>
                <a:cs typeface="+mn-cs"/>
              </a:rPr>
              <a:t> to 1.5 hrs. The worst-case turnaround time also reduced by 34% from 2.9 </a:t>
            </a:r>
            <a:r>
              <a:rPr kumimoji="0" lang="en-US" sz="1400" b="0" i="0" u="none" strike="noStrike" kern="1200" cap="none" spc="0" normalizeH="0" baseline="0" noProof="0" dirty="0" err="1">
                <a:ln>
                  <a:noFill/>
                </a:ln>
                <a:solidFill>
                  <a:prstClr val="black"/>
                </a:solidFill>
                <a:effectLst/>
                <a:uLnTx/>
                <a:uFillTx/>
                <a:latin typeface="Arial"/>
                <a:ea typeface="+mn-ea"/>
                <a:cs typeface="+mn-cs"/>
              </a:rPr>
              <a:t>hrs</a:t>
            </a:r>
            <a:r>
              <a:rPr kumimoji="0" lang="en-US" sz="1400" b="0" i="0" u="none" strike="noStrike" kern="1200" cap="none" spc="0" normalizeH="0" baseline="0" noProof="0" dirty="0">
                <a:ln>
                  <a:noFill/>
                </a:ln>
                <a:solidFill>
                  <a:prstClr val="black"/>
                </a:solidFill>
                <a:effectLst/>
                <a:uLnTx/>
                <a:uFillTx/>
                <a:latin typeface="Arial"/>
                <a:ea typeface="+mn-ea"/>
                <a:cs typeface="+mn-cs"/>
              </a:rPr>
              <a:t> to 1.92 hrs.</a:t>
            </a:r>
          </a:p>
        </p:txBody>
      </p:sp>
      <p:sp>
        <p:nvSpPr>
          <p:cNvPr id="10" name="Rectangle 9">
            <a:extLst>
              <a:ext uri="{FF2B5EF4-FFF2-40B4-BE49-F238E27FC236}">
                <a16:creationId xmlns:a16="http://schemas.microsoft.com/office/drawing/2014/main" id="{2FA7CEE7-CA2F-4EBC-B985-4C0AA54C703B}"/>
              </a:ext>
            </a:extLst>
          </p:cNvPr>
          <p:cNvSpPr/>
          <p:nvPr/>
        </p:nvSpPr>
        <p:spPr>
          <a:xfrm>
            <a:off x="214478" y="4831080"/>
            <a:ext cx="1920240" cy="731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a:ea typeface="+mn-ea"/>
                <a:cs typeface="+mn-cs"/>
              </a:rPr>
              <a:t>15%</a:t>
            </a:r>
          </a:p>
        </p:txBody>
      </p:sp>
      <p:sp>
        <p:nvSpPr>
          <p:cNvPr id="11" name="Rectangle 10">
            <a:extLst>
              <a:ext uri="{FF2B5EF4-FFF2-40B4-BE49-F238E27FC236}">
                <a16:creationId xmlns:a16="http://schemas.microsoft.com/office/drawing/2014/main" id="{F84C4558-5137-4318-BAC6-9C138534D4CC}"/>
              </a:ext>
            </a:extLst>
          </p:cNvPr>
          <p:cNvSpPr/>
          <p:nvPr/>
        </p:nvSpPr>
        <p:spPr>
          <a:xfrm>
            <a:off x="2226158" y="4831080"/>
            <a:ext cx="1920240" cy="731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a:ea typeface="+mn-ea"/>
                <a:cs typeface="+mn-cs"/>
              </a:rPr>
              <a:t>34%</a:t>
            </a:r>
          </a:p>
        </p:txBody>
      </p:sp>
      <p:sp>
        <p:nvSpPr>
          <p:cNvPr id="12" name="Rectangle 11">
            <a:extLst>
              <a:ext uri="{FF2B5EF4-FFF2-40B4-BE49-F238E27FC236}">
                <a16:creationId xmlns:a16="http://schemas.microsoft.com/office/drawing/2014/main" id="{750E18C2-A0E0-411C-9CFC-906348052D4A}"/>
              </a:ext>
            </a:extLst>
          </p:cNvPr>
          <p:cNvSpPr/>
          <p:nvPr/>
        </p:nvSpPr>
        <p:spPr>
          <a:xfrm>
            <a:off x="214478" y="5562600"/>
            <a:ext cx="192024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cargo turnaround time reduction (from 1.76 to 1.5 </a:t>
            </a:r>
            <a:r>
              <a:rPr kumimoji="0" lang="en-US" sz="1000" b="0" i="0" u="none" strike="noStrike" kern="1200" cap="none" spc="0" normalizeH="0" baseline="0" noProof="0" dirty="0" err="1">
                <a:ln>
                  <a:noFill/>
                </a:ln>
                <a:solidFill>
                  <a:prstClr val="white"/>
                </a:solidFill>
                <a:effectLst/>
                <a:uLnTx/>
                <a:uFillTx/>
                <a:latin typeface="Arial"/>
                <a:ea typeface="+mn-ea"/>
                <a:cs typeface="+mn-cs"/>
              </a:rPr>
              <a:t>hrs</a:t>
            </a:r>
            <a:r>
              <a:rPr kumimoji="0" lang="en-US" sz="1000" b="0" i="0" u="none" strike="noStrike" kern="1200" cap="none" spc="0" normalizeH="0" baseline="0" noProof="0" dirty="0">
                <a:ln>
                  <a:noFill/>
                </a:ln>
                <a:solidFill>
                  <a:prstClr val="white"/>
                </a:solidFill>
                <a:effectLst/>
                <a:uLnTx/>
                <a:uFillTx/>
                <a:latin typeface="Arial"/>
                <a:ea typeface="+mn-ea"/>
                <a:cs typeface="+mn-cs"/>
              </a:rPr>
              <a:t>)</a:t>
            </a:r>
          </a:p>
        </p:txBody>
      </p:sp>
      <p:sp>
        <p:nvSpPr>
          <p:cNvPr id="13" name="Rectangle 12">
            <a:extLst>
              <a:ext uri="{FF2B5EF4-FFF2-40B4-BE49-F238E27FC236}">
                <a16:creationId xmlns:a16="http://schemas.microsoft.com/office/drawing/2014/main" id="{E5848DED-4C6D-4E0D-96BF-CB8AA9C62F77}"/>
              </a:ext>
            </a:extLst>
          </p:cNvPr>
          <p:cNvSpPr/>
          <p:nvPr/>
        </p:nvSpPr>
        <p:spPr>
          <a:xfrm>
            <a:off x="2226158" y="5562600"/>
            <a:ext cx="192024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a:ea typeface="+mn-ea"/>
                <a:cs typeface="+mn-cs"/>
              </a:rPr>
              <a:t>reduction in worst-case turnaround time</a:t>
            </a:r>
          </a:p>
        </p:txBody>
      </p:sp>
      <p:sp>
        <p:nvSpPr>
          <p:cNvPr id="16" name="Rectangle 6">
            <a:extLst>
              <a:ext uri="{FF2B5EF4-FFF2-40B4-BE49-F238E27FC236}">
                <a16:creationId xmlns:a16="http://schemas.microsoft.com/office/drawing/2014/main" id="{0F821553-5477-454C-8D6F-02839E365067}"/>
              </a:ext>
            </a:extLst>
          </p:cNvPr>
          <p:cNvSpPr>
            <a:spLocks noChangeArrowheads="1"/>
          </p:cNvSpPr>
          <p:nvPr/>
        </p:nvSpPr>
        <p:spPr bwMode="auto">
          <a:xfrm>
            <a:off x="4297197" y="1188681"/>
            <a:ext cx="2541588" cy="485775"/>
          </a:xfrm>
          <a:prstGeom prst="rect">
            <a:avLst/>
          </a:prstGeom>
          <a:solidFill>
            <a:srgbClr val="FFFE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8" name="Rectangle 7">
            <a:extLst>
              <a:ext uri="{FF2B5EF4-FFF2-40B4-BE49-F238E27FC236}">
                <a16:creationId xmlns:a16="http://schemas.microsoft.com/office/drawing/2014/main" id="{8258ED6F-C344-4B28-86A6-4AC72705893D}"/>
              </a:ext>
            </a:extLst>
          </p:cNvPr>
          <p:cNvSpPr>
            <a:spLocks noChangeArrowheads="1"/>
          </p:cNvSpPr>
          <p:nvPr/>
        </p:nvSpPr>
        <p:spPr bwMode="auto">
          <a:xfrm>
            <a:off x="6838784" y="1188681"/>
            <a:ext cx="2649538" cy="485775"/>
          </a:xfrm>
          <a:prstGeom prst="rect">
            <a:avLst/>
          </a:prstGeom>
          <a:solidFill>
            <a:srgbClr val="FFF3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Rectangle 8">
            <a:extLst>
              <a:ext uri="{FF2B5EF4-FFF2-40B4-BE49-F238E27FC236}">
                <a16:creationId xmlns:a16="http://schemas.microsoft.com/office/drawing/2014/main" id="{D23F0321-5E73-4FEB-98FD-2A4E8A38B1E7}"/>
              </a:ext>
            </a:extLst>
          </p:cNvPr>
          <p:cNvSpPr>
            <a:spLocks noChangeArrowheads="1"/>
          </p:cNvSpPr>
          <p:nvPr/>
        </p:nvSpPr>
        <p:spPr bwMode="auto">
          <a:xfrm>
            <a:off x="9488322" y="1188681"/>
            <a:ext cx="2489200" cy="485775"/>
          </a:xfrm>
          <a:prstGeom prst="rect">
            <a:avLst/>
          </a:prstGeom>
          <a:solidFill>
            <a:srgbClr val="B9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20" name="Rectangle 9">
            <a:extLst>
              <a:ext uri="{FF2B5EF4-FFF2-40B4-BE49-F238E27FC236}">
                <a16:creationId xmlns:a16="http://schemas.microsoft.com/office/drawing/2014/main" id="{83506E8C-C928-47C1-9B9F-ADCD9CF154BF}"/>
              </a:ext>
            </a:extLst>
          </p:cNvPr>
          <p:cNvSpPr>
            <a:spLocks noChangeArrowheads="1"/>
          </p:cNvSpPr>
          <p:nvPr/>
        </p:nvSpPr>
        <p:spPr bwMode="auto">
          <a:xfrm>
            <a:off x="5297535" y="1322517"/>
            <a:ext cx="49051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Evening</a:t>
            </a:r>
            <a:endParaRPr kumimoji="0" lang="en-US" sz="11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21" name="Rectangle 10">
            <a:extLst>
              <a:ext uri="{FF2B5EF4-FFF2-40B4-BE49-F238E27FC236}">
                <a16:creationId xmlns:a16="http://schemas.microsoft.com/office/drawing/2014/main" id="{0A60219D-DE92-4603-B9DB-F0841371A752}"/>
              </a:ext>
            </a:extLst>
          </p:cNvPr>
          <p:cNvSpPr>
            <a:spLocks noChangeArrowheads="1"/>
          </p:cNvSpPr>
          <p:nvPr/>
        </p:nvSpPr>
        <p:spPr bwMode="auto">
          <a:xfrm>
            <a:off x="7886685" y="1322517"/>
            <a:ext cx="5370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Morning</a:t>
            </a:r>
            <a:endParaRPr kumimoji="0" lang="en-US" sz="11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22" name="Rectangle 11">
            <a:extLst>
              <a:ext uri="{FF2B5EF4-FFF2-40B4-BE49-F238E27FC236}">
                <a16:creationId xmlns:a16="http://schemas.microsoft.com/office/drawing/2014/main" id="{9B5A73B0-3276-4DEE-A3E5-AFC7C26FD470}"/>
              </a:ext>
            </a:extLst>
          </p:cNvPr>
          <p:cNvSpPr>
            <a:spLocks noChangeArrowheads="1"/>
          </p:cNvSpPr>
          <p:nvPr/>
        </p:nvSpPr>
        <p:spPr bwMode="auto">
          <a:xfrm>
            <a:off x="10548308" y="1322517"/>
            <a:ext cx="35105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Night</a:t>
            </a:r>
            <a:endParaRPr kumimoji="0" lang="en-US" sz="11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24" name="Rectangle 13">
            <a:extLst>
              <a:ext uri="{FF2B5EF4-FFF2-40B4-BE49-F238E27FC236}">
                <a16:creationId xmlns:a16="http://schemas.microsoft.com/office/drawing/2014/main" id="{A8832CF2-C531-4BF5-87DF-C96F569A528E}"/>
              </a:ext>
            </a:extLst>
          </p:cNvPr>
          <p:cNvSpPr>
            <a:spLocks noChangeArrowheads="1"/>
          </p:cNvSpPr>
          <p:nvPr/>
        </p:nvSpPr>
        <p:spPr bwMode="auto">
          <a:xfrm>
            <a:off x="4297197" y="2646006"/>
            <a:ext cx="1136650" cy="485775"/>
          </a:xfrm>
          <a:prstGeom prst="rect">
            <a:avLst/>
          </a:prstGeom>
          <a:solidFill>
            <a:srgbClr val="FFBC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25" name="Rectangle 14">
            <a:extLst>
              <a:ext uri="{FF2B5EF4-FFF2-40B4-BE49-F238E27FC236}">
                <a16:creationId xmlns:a16="http://schemas.microsoft.com/office/drawing/2014/main" id="{58DBD4EA-75B2-4380-A1F2-097BEDE0AD25}"/>
              </a:ext>
            </a:extLst>
          </p:cNvPr>
          <p:cNvSpPr>
            <a:spLocks noChangeArrowheads="1"/>
          </p:cNvSpPr>
          <p:nvPr/>
        </p:nvSpPr>
        <p:spPr bwMode="auto">
          <a:xfrm>
            <a:off x="5433847" y="2646006"/>
            <a:ext cx="1052513" cy="485775"/>
          </a:xfrm>
          <a:prstGeom prst="rect">
            <a:avLst/>
          </a:prstGeom>
          <a:solidFill>
            <a:srgbClr val="F7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26" name="Rectangle 15">
            <a:extLst>
              <a:ext uri="{FF2B5EF4-FFF2-40B4-BE49-F238E27FC236}">
                <a16:creationId xmlns:a16="http://schemas.microsoft.com/office/drawing/2014/main" id="{1AFBBC21-F49F-42FE-8507-C6D0E38E0F43}"/>
              </a:ext>
            </a:extLst>
          </p:cNvPr>
          <p:cNvSpPr>
            <a:spLocks noChangeArrowheads="1"/>
          </p:cNvSpPr>
          <p:nvPr/>
        </p:nvSpPr>
        <p:spPr bwMode="auto">
          <a:xfrm>
            <a:off x="6486359" y="2646006"/>
            <a:ext cx="1212850" cy="485775"/>
          </a:xfrm>
          <a:prstGeom prst="rect">
            <a:avLst/>
          </a:prstGeom>
          <a:solidFill>
            <a:srgbClr val="98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27" name="Rectangle 16">
            <a:extLst>
              <a:ext uri="{FF2B5EF4-FFF2-40B4-BE49-F238E27FC236}">
                <a16:creationId xmlns:a16="http://schemas.microsoft.com/office/drawing/2014/main" id="{B9CF5B3C-3A08-403E-9D54-A42E53BDAC79}"/>
              </a:ext>
            </a:extLst>
          </p:cNvPr>
          <p:cNvSpPr>
            <a:spLocks noChangeArrowheads="1"/>
          </p:cNvSpPr>
          <p:nvPr/>
        </p:nvSpPr>
        <p:spPr bwMode="auto">
          <a:xfrm>
            <a:off x="7699209" y="2646006"/>
            <a:ext cx="1060450" cy="485775"/>
          </a:xfrm>
          <a:prstGeom prst="rect">
            <a:avLst/>
          </a:prstGeom>
          <a:solidFill>
            <a:srgbClr val="FFF5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28" name="Rectangle 17">
            <a:extLst>
              <a:ext uri="{FF2B5EF4-FFF2-40B4-BE49-F238E27FC236}">
                <a16:creationId xmlns:a16="http://schemas.microsoft.com/office/drawing/2014/main" id="{6DE710A7-B61F-4507-AE1C-FE409B0AC51F}"/>
              </a:ext>
            </a:extLst>
          </p:cNvPr>
          <p:cNvSpPr>
            <a:spLocks noChangeArrowheads="1"/>
          </p:cNvSpPr>
          <p:nvPr/>
        </p:nvSpPr>
        <p:spPr bwMode="auto">
          <a:xfrm>
            <a:off x="8759659" y="2646006"/>
            <a:ext cx="1204913" cy="485775"/>
          </a:xfrm>
          <a:prstGeom prst="rect">
            <a:avLst/>
          </a:prstGeom>
          <a:solidFill>
            <a:srgbClr val="E4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29" name="Rectangle 18">
            <a:extLst>
              <a:ext uri="{FF2B5EF4-FFF2-40B4-BE49-F238E27FC236}">
                <a16:creationId xmlns:a16="http://schemas.microsoft.com/office/drawing/2014/main" id="{46622E36-FCE5-43DC-ABDD-FCD11893983A}"/>
              </a:ext>
            </a:extLst>
          </p:cNvPr>
          <p:cNvSpPr>
            <a:spLocks noChangeArrowheads="1"/>
          </p:cNvSpPr>
          <p:nvPr/>
        </p:nvSpPr>
        <p:spPr bwMode="auto">
          <a:xfrm>
            <a:off x="9964572" y="2646006"/>
            <a:ext cx="976313" cy="485775"/>
          </a:xfrm>
          <a:prstGeom prst="rect">
            <a:avLst/>
          </a:prstGeom>
          <a:solidFill>
            <a:srgbClr val="FFF5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30" name="Rectangle 19">
            <a:extLst>
              <a:ext uri="{FF2B5EF4-FFF2-40B4-BE49-F238E27FC236}">
                <a16:creationId xmlns:a16="http://schemas.microsoft.com/office/drawing/2014/main" id="{84CE2FBC-8E62-438B-957A-C9C7FAF017F0}"/>
              </a:ext>
            </a:extLst>
          </p:cNvPr>
          <p:cNvSpPr>
            <a:spLocks noChangeArrowheads="1"/>
          </p:cNvSpPr>
          <p:nvPr/>
        </p:nvSpPr>
        <p:spPr bwMode="auto">
          <a:xfrm>
            <a:off x="10940884" y="2646006"/>
            <a:ext cx="1036638" cy="485775"/>
          </a:xfrm>
          <a:prstGeom prst="rect">
            <a:avLst/>
          </a:prstGeom>
          <a:solidFill>
            <a:srgbClr val="B8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31" name="Rectangle 20">
            <a:extLst>
              <a:ext uri="{FF2B5EF4-FFF2-40B4-BE49-F238E27FC236}">
                <a16:creationId xmlns:a16="http://schemas.microsoft.com/office/drawing/2014/main" id="{E49EBE35-FDC4-4BCB-A32C-E91DC01B4032}"/>
              </a:ext>
            </a:extLst>
          </p:cNvPr>
          <p:cNvSpPr>
            <a:spLocks noChangeArrowheads="1"/>
          </p:cNvSpPr>
          <p:nvPr/>
        </p:nvSpPr>
        <p:spPr bwMode="auto">
          <a:xfrm>
            <a:off x="4781230" y="2779842"/>
            <a:ext cx="15228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Fri</a:t>
            </a:r>
            <a:endParaRPr kumimoji="0" lang="en-US" sz="11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32" name="Rectangle 21">
            <a:extLst>
              <a:ext uri="{FF2B5EF4-FFF2-40B4-BE49-F238E27FC236}">
                <a16:creationId xmlns:a16="http://schemas.microsoft.com/office/drawing/2014/main" id="{9CF72981-82EB-4BB1-8D7B-2EEC0C2CE119}"/>
              </a:ext>
            </a:extLst>
          </p:cNvPr>
          <p:cNvSpPr>
            <a:spLocks noChangeArrowheads="1"/>
          </p:cNvSpPr>
          <p:nvPr/>
        </p:nvSpPr>
        <p:spPr bwMode="auto">
          <a:xfrm>
            <a:off x="5812131" y="2779842"/>
            <a:ext cx="29014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Mon</a:t>
            </a:r>
            <a:endParaRPr kumimoji="0" lang="en-US" sz="11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33" name="Rectangle 22">
            <a:extLst>
              <a:ext uri="{FF2B5EF4-FFF2-40B4-BE49-F238E27FC236}">
                <a16:creationId xmlns:a16="http://schemas.microsoft.com/office/drawing/2014/main" id="{2AFFCAAA-F866-4407-ACA7-6375092F28A7}"/>
              </a:ext>
            </a:extLst>
          </p:cNvPr>
          <p:cNvSpPr>
            <a:spLocks noChangeArrowheads="1"/>
          </p:cNvSpPr>
          <p:nvPr/>
        </p:nvSpPr>
        <p:spPr bwMode="auto">
          <a:xfrm>
            <a:off x="6979824" y="2779842"/>
            <a:ext cx="19717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Sat</a:t>
            </a:r>
            <a:endParaRPr kumimoji="0" lang="en-US" sz="11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34" name="Rectangle 23">
            <a:extLst>
              <a:ext uri="{FF2B5EF4-FFF2-40B4-BE49-F238E27FC236}">
                <a16:creationId xmlns:a16="http://schemas.microsoft.com/office/drawing/2014/main" id="{6193A8FF-1560-4FF8-BB46-28A8D99D7D2D}"/>
              </a:ext>
            </a:extLst>
          </p:cNvPr>
          <p:cNvSpPr>
            <a:spLocks noChangeArrowheads="1"/>
          </p:cNvSpPr>
          <p:nvPr/>
        </p:nvSpPr>
        <p:spPr bwMode="auto">
          <a:xfrm>
            <a:off x="8095791" y="2779842"/>
            <a:ext cx="23564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Sun</a:t>
            </a:r>
            <a:endParaRPr kumimoji="0" lang="en-US" sz="11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35" name="Rectangle 24">
            <a:extLst>
              <a:ext uri="{FF2B5EF4-FFF2-40B4-BE49-F238E27FC236}">
                <a16:creationId xmlns:a16="http://schemas.microsoft.com/office/drawing/2014/main" id="{3A50FED7-74B1-40FA-880C-41D151F0A770}"/>
              </a:ext>
            </a:extLst>
          </p:cNvPr>
          <p:cNvSpPr>
            <a:spLocks noChangeArrowheads="1"/>
          </p:cNvSpPr>
          <p:nvPr/>
        </p:nvSpPr>
        <p:spPr bwMode="auto">
          <a:xfrm>
            <a:off x="9232455" y="2779842"/>
            <a:ext cx="23564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Thu</a:t>
            </a:r>
            <a:endParaRPr kumimoji="0" lang="en-US" sz="11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36" name="Rectangle 25">
            <a:extLst>
              <a:ext uri="{FF2B5EF4-FFF2-40B4-BE49-F238E27FC236}">
                <a16:creationId xmlns:a16="http://schemas.microsoft.com/office/drawing/2014/main" id="{E7409616-2D85-471E-B71D-D3F42A474F56}"/>
              </a:ext>
            </a:extLst>
          </p:cNvPr>
          <p:cNvSpPr>
            <a:spLocks noChangeArrowheads="1"/>
          </p:cNvSpPr>
          <p:nvPr/>
        </p:nvSpPr>
        <p:spPr bwMode="auto">
          <a:xfrm>
            <a:off x="10321466" y="2779842"/>
            <a:ext cx="23564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Tue</a:t>
            </a:r>
            <a:endParaRPr kumimoji="0" lang="en-US" sz="11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37" name="Rectangle 26">
            <a:extLst>
              <a:ext uri="{FF2B5EF4-FFF2-40B4-BE49-F238E27FC236}">
                <a16:creationId xmlns:a16="http://schemas.microsoft.com/office/drawing/2014/main" id="{BBD03983-6AD6-44E7-B24E-B743D7FB8166}"/>
              </a:ext>
            </a:extLst>
          </p:cNvPr>
          <p:cNvSpPr>
            <a:spLocks noChangeArrowheads="1"/>
          </p:cNvSpPr>
          <p:nvPr/>
        </p:nvSpPr>
        <p:spPr bwMode="auto">
          <a:xfrm>
            <a:off x="11305684" y="2779842"/>
            <a:ext cx="28854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Wed</a:t>
            </a:r>
            <a:endParaRPr kumimoji="0" lang="en-US" sz="11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39" name="Rectangle 28">
            <a:extLst>
              <a:ext uri="{FF2B5EF4-FFF2-40B4-BE49-F238E27FC236}">
                <a16:creationId xmlns:a16="http://schemas.microsoft.com/office/drawing/2014/main" id="{48CDC9D1-0D99-4615-B17E-D426A79EC59E}"/>
              </a:ext>
            </a:extLst>
          </p:cNvPr>
          <p:cNvSpPr>
            <a:spLocks noChangeArrowheads="1"/>
          </p:cNvSpPr>
          <p:nvPr/>
        </p:nvSpPr>
        <p:spPr bwMode="auto">
          <a:xfrm>
            <a:off x="4297197" y="4103331"/>
            <a:ext cx="1558925" cy="485775"/>
          </a:xfrm>
          <a:prstGeom prst="rect">
            <a:avLst/>
          </a:prstGeom>
          <a:solidFill>
            <a:srgbClr val="B9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40" name="Rectangle 29">
            <a:extLst>
              <a:ext uri="{FF2B5EF4-FFF2-40B4-BE49-F238E27FC236}">
                <a16:creationId xmlns:a16="http://schemas.microsoft.com/office/drawing/2014/main" id="{6261FF57-DD9F-43B2-AD70-9E3D7C7692C2}"/>
              </a:ext>
            </a:extLst>
          </p:cNvPr>
          <p:cNvSpPr>
            <a:spLocks noChangeArrowheads="1"/>
          </p:cNvSpPr>
          <p:nvPr/>
        </p:nvSpPr>
        <p:spPr bwMode="auto">
          <a:xfrm>
            <a:off x="5856122" y="4103331"/>
            <a:ext cx="1704975" cy="485775"/>
          </a:xfrm>
          <a:prstGeom prst="rect">
            <a:avLst/>
          </a:prstGeom>
          <a:solidFill>
            <a:srgbClr val="E2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41" name="Rectangle 30">
            <a:extLst>
              <a:ext uri="{FF2B5EF4-FFF2-40B4-BE49-F238E27FC236}">
                <a16:creationId xmlns:a16="http://schemas.microsoft.com/office/drawing/2014/main" id="{6EE92891-8540-4BD0-85FD-1B0F4031C3C5}"/>
              </a:ext>
            </a:extLst>
          </p:cNvPr>
          <p:cNvSpPr>
            <a:spLocks noChangeArrowheads="1"/>
          </p:cNvSpPr>
          <p:nvPr/>
        </p:nvSpPr>
        <p:spPr bwMode="auto">
          <a:xfrm>
            <a:off x="7561097" y="4103331"/>
            <a:ext cx="1490663" cy="485775"/>
          </a:xfrm>
          <a:prstGeom prst="rect">
            <a:avLst/>
          </a:prstGeom>
          <a:solidFill>
            <a:srgbClr val="F5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42" name="Rectangle 31">
            <a:extLst>
              <a:ext uri="{FF2B5EF4-FFF2-40B4-BE49-F238E27FC236}">
                <a16:creationId xmlns:a16="http://schemas.microsoft.com/office/drawing/2014/main" id="{A5E8B88C-EB45-4E46-AC08-D6F6E1113C1D}"/>
              </a:ext>
            </a:extLst>
          </p:cNvPr>
          <p:cNvSpPr>
            <a:spLocks noChangeArrowheads="1"/>
          </p:cNvSpPr>
          <p:nvPr/>
        </p:nvSpPr>
        <p:spPr bwMode="auto">
          <a:xfrm>
            <a:off x="9051759" y="4103331"/>
            <a:ext cx="1420813" cy="485775"/>
          </a:xfrm>
          <a:prstGeom prst="rect">
            <a:avLst/>
          </a:prstGeom>
          <a:solidFill>
            <a:srgbClr val="E6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43" name="Rectangle 32">
            <a:extLst>
              <a:ext uri="{FF2B5EF4-FFF2-40B4-BE49-F238E27FC236}">
                <a16:creationId xmlns:a16="http://schemas.microsoft.com/office/drawing/2014/main" id="{B57B1710-2C0B-498D-91A0-AED7D65D6204}"/>
              </a:ext>
            </a:extLst>
          </p:cNvPr>
          <p:cNvSpPr>
            <a:spLocks noChangeArrowheads="1"/>
          </p:cNvSpPr>
          <p:nvPr/>
        </p:nvSpPr>
        <p:spPr bwMode="auto">
          <a:xfrm>
            <a:off x="10472572" y="4103331"/>
            <a:ext cx="1504950" cy="485775"/>
          </a:xfrm>
          <a:prstGeom prst="rect">
            <a:avLst/>
          </a:prstGeom>
          <a:solidFill>
            <a:srgbClr val="FFD3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44" name="Rectangle 33">
            <a:extLst>
              <a:ext uri="{FF2B5EF4-FFF2-40B4-BE49-F238E27FC236}">
                <a16:creationId xmlns:a16="http://schemas.microsoft.com/office/drawing/2014/main" id="{E245FEC0-FA94-4E24-8D9B-8DBCBF9747B4}"/>
              </a:ext>
            </a:extLst>
          </p:cNvPr>
          <p:cNvSpPr>
            <a:spLocks noChangeArrowheads="1"/>
          </p:cNvSpPr>
          <p:nvPr/>
        </p:nvSpPr>
        <p:spPr bwMode="auto">
          <a:xfrm>
            <a:off x="4925523" y="4237168"/>
            <a:ext cx="2596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FAH</a:t>
            </a:r>
            <a:endParaRPr kumimoji="0" lang="en-US" sz="28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45" name="Rectangle 34">
            <a:extLst>
              <a:ext uri="{FF2B5EF4-FFF2-40B4-BE49-F238E27FC236}">
                <a16:creationId xmlns:a16="http://schemas.microsoft.com/office/drawing/2014/main" id="{B481552A-0849-41AA-8468-0191D66A831A}"/>
              </a:ext>
            </a:extLst>
          </p:cNvPr>
          <p:cNvSpPr>
            <a:spLocks noChangeArrowheads="1"/>
          </p:cNvSpPr>
          <p:nvPr/>
        </p:nvSpPr>
        <p:spPr bwMode="auto">
          <a:xfrm>
            <a:off x="6566997" y="4237168"/>
            <a:ext cx="25648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N70</a:t>
            </a:r>
            <a:endParaRPr kumimoji="0" lang="en-US" sz="28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46" name="Rectangle 35">
            <a:extLst>
              <a:ext uri="{FF2B5EF4-FFF2-40B4-BE49-F238E27FC236}">
                <a16:creationId xmlns:a16="http://schemas.microsoft.com/office/drawing/2014/main" id="{2979D52D-89EB-4BEE-BC07-19C59B9669D6}"/>
              </a:ext>
            </a:extLst>
          </p:cNvPr>
          <p:cNvSpPr>
            <a:spLocks noChangeArrowheads="1"/>
          </p:cNvSpPr>
          <p:nvPr/>
        </p:nvSpPr>
        <p:spPr bwMode="auto">
          <a:xfrm>
            <a:off x="8156116" y="4237168"/>
            <a:ext cx="24205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RPP</a:t>
            </a:r>
            <a:endParaRPr kumimoji="0" lang="en-US" sz="28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47" name="Rectangle 36">
            <a:extLst>
              <a:ext uri="{FF2B5EF4-FFF2-40B4-BE49-F238E27FC236}">
                <a16:creationId xmlns:a16="http://schemas.microsoft.com/office/drawing/2014/main" id="{DE45C909-1FB0-4A59-B35F-19853589DE70}"/>
              </a:ext>
            </a:extLst>
          </p:cNvPr>
          <p:cNvSpPr>
            <a:spLocks noChangeArrowheads="1"/>
          </p:cNvSpPr>
          <p:nvPr/>
        </p:nvSpPr>
        <p:spPr bwMode="auto">
          <a:xfrm>
            <a:off x="9611020" y="4237168"/>
            <a:ext cx="24846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TDS</a:t>
            </a:r>
            <a:endParaRPr kumimoji="0" lang="en-US" sz="28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48" name="Rectangle 37">
            <a:extLst>
              <a:ext uri="{FF2B5EF4-FFF2-40B4-BE49-F238E27FC236}">
                <a16:creationId xmlns:a16="http://schemas.microsoft.com/office/drawing/2014/main" id="{320F1FC2-C64D-4FA5-81F3-3EE4E870EBEF}"/>
              </a:ext>
            </a:extLst>
          </p:cNvPr>
          <p:cNvSpPr>
            <a:spLocks noChangeArrowheads="1"/>
          </p:cNvSpPr>
          <p:nvPr/>
        </p:nvSpPr>
        <p:spPr bwMode="auto">
          <a:xfrm>
            <a:off x="11063522" y="4237168"/>
            <a:ext cx="27892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ZDH</a:t>
            </a:r>
            <a:endParaRPr kumimoji="0" lang="en-US" sz="28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50" name="Rectangle 39">
            <a:extLst>
              <a:ext uri="{FF2B5EF4-FFF2-40B4-BE49-F238E27FC236}">
                <a16:creationId xmlns:a16="http://schemas.microsoft.com/office/drawing/2014/main" id="{60A0F14D-35D6-4050-863A-F661B20B96AA}"/>
              </a:ext>
            </a:extLst>
          </p:cNvPr>
          <p:cNvSpPr>
            <a:spLocks noChangeArrowheads="1"/>
          </p:cNvSpPr>
          <p:nvPr/>
        </p:nvSpPr>
        <p:spPr bwMode="auto">
          <a:xfrm>
            <a:off x="4297197" y="5560656"/>
            <a:ext cx="1627188" cy="485775"/>
          </a:xfrm>
          <a:prstGeom prst="rect">
            <a:avLst/>
          </a:prstGeom>
          <a:solidFill>
            <a:srgbClr val="CFFF00"/>
          </a:solidFill>
          <a:ln w="6" cap="flat">
            <a:solidFill>
              <a:srgbClr val="FFFFFF"/>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Arial"/>
              <a:ea typeface="+mn-ea"/>
              <a:cs typeface="+mn-cs"/>
            </a:endParaRPr>
          </a:p>
        </p:txBody>
      </p:sp>
      <p:sp>
        <p:nvSpPr>
          <p:cNvPr id="51" name="Rectangle 40">
            <a:extLst>
              <a:ext uri="{FF2B5EF4-FFF2-40B4-BE49-F238E27FC236}">
                <a16:creationId xmlns:a16="http://schemas.microsoft.com/office/drawing/2014/main" id="{F9887B00-E7E6-4DD9-826E-ACD6E986DD81}"/>
              </a:ext>
            </a:extLst>
          </p:cNvPr>
          <p:cNvSpPr>
            <a:spLocks noChangeArrowheads="1"/>
          </p:cNvSpPr>
          <p:nvPr/>
        </p:nvSpPr>
        <p:spPr bwMode="auto">
          <a:xfrm>
            <a:off x="5924384" y="5560656"/>
            <a:ext cx="1490663" cy="485775"/>
          </a:xfrm>
          <a:prstGeom prst="rect">
            <a:avLst/>
          </a:prstGeom>
          <a:solidFill>
            <a:srgbClr val="FFE400"/>
          </a:solidFill>
          <a:ln w="6" cap="flat">
            <a:solidFill>
              <a:srgbClr val="FFFFFF"/>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Arial"/>
              <a:ea typeface="+mn-ea"/>
              <a:cs typeface="+mn-cs"/>
            </a:endParaRPr>
          </a:p>
        </p:txBody>
      </p:sp>
      <p:sp>
        <p:nvSpPr>
          <p:cNvPr id="52" name="Rectangle 41">
            <a:extLst>
              <a:ext uri="{FF2B5EF4-FFF2-40B4-BE49-F238E27FC236}">
                <a16:creationId xmlns:a16="http://schemas.microsoft.com/office/drawing/2014/main" id="{7E6CF917-F77C-4BD8-BB51-5133F27F7E71}"/>
              </a:ext>
            </a:extLst>
          </p:cNvPr>
          <p:cNvSpPr>
            <a:spLocks noChangeArrowheads="1"/>
          </p:cNvSpPr>
          <p:nvPr/>
        </p:nvSpPr>
        <p:spPr bwMode="auto">
          <a:xfrm>
            <a:off x="7415047" y="5560656"/>
            <a:ext cx="1428750" cy="485775"/>
          </a:xfrm>
          <a:prstGeom prst="rect">
            <a:avLst/>
          </a:prstGeom>
          <a:solidFill>
            <a:srgbClr val="B2FF00"/>
          </a:solidFill>
          <a:ln w="6" cap="flat">
            <a:solidFill>
              <a:srgbClr val="FFFFFF"/>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Arial"/>
              <a:ea typeface="+mn-ea"/>
              <a:cs typeface="+mn-cs"/>
            </a:endParaRPr>
          </a:p>
        </p:txBody>
      </p:sp>
      <p:sp>
        <p:nvSpPr>
          <p:cNvPr id="53" name="Rectangle 42">
            <a:extLst>
              <a:ext uri="{FF2B5EF4-FFF2-40B4-BE49-F238E27FC236}">
                <a16:creationId xmlns:a16="http://schemas.microsoft.com/office/drawing/2014/main" id="{C935E3FC-2AD0-4CA9-B1FD-E7509D374557}"/>
              </a:ext>
            </a:extLst>
          </p:cNvPr>
          <p:cNvSpPr>
            <a:spLocks noChangeArrowheads="1"/>
          </p:cNvSpPr>
          <p:nvPr/>
        </p:nvSpPr>
        <p:spPr bwMode="auto">
          <a:xfrm>
            <a:off x="8843797" y="5560656"/>
            <a:ext cx="1558925" cy="485775"/>
          </a:xfrm>
          <a:prstGeom prst="rect">
            <a:avLst/>
          </a:prstGeom>
          <a:solidFill>
            <a:srgbClr val="FFEA00"/>
          </a:solidFill>
          <a:ln w="6" cap="flat">
            <a:solidFill>
              <a:srgbClr val="FFFFFF"/>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Arial"/>
              <a:ea typeface="+mn-ea"/>
              <a:cs typeface="+mn-cs"/>
            </a:endParaRPr>
          </a:p>
        </p:txBody>
      </p:sp>
      <p:sp>
        <p:nvSpPr>
          <p:cNvPr id="54" name="Rectangle 43">
            <a:extLst>
              <a:ext uri="{FF2B5EF4-FFF2-40B4-BE49-F238E27FC236}">
                <a16:creationId xmlns:a16="http://schemas.microsoft.com/office/drawing/2014/main" id="{3230B6FB-E2AA-46D7-B343-BFE056FE4797}"/>
              </a:ext>
            </a:extLst>
          </p:cNvPr>
          <p:cNvSpPr>
            <a:spLocks noChangeArrowheads="1"/>
          </p:cNvSpPr>
          <p:nvPr/>
        </p:nvSpPr>
        <p:spPr bwMode="auto">
          <a:xfrm>
            <a:off x="10402722" y="5560656"/>
            <a:ext cx="1574800" cy="485775"/>
          </a:xfrm>
          <a:prstGeom prst="rect">
            <a:avLst/>
          </a:prstGeom>
          <a:solidFill>
            <a:srgbClr val="EEFF00"/>
          </a:solidFill>
          <a:ln w="6" cap="flat">
            <a:solidFill>
              <a:srgbClr val="FFFFFF"/>
            </a:solid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Arial"/>
              <a:ea typeface="+mn-ea"/>
              <a:cs typeface="+mn-cs"/>
            </a:endParaRPr>
          </a:p>
        </p:txBody>
      </p:sp>
      <p:sp>
        <p:nvSpPr>
          <p:cNvPr id="55" name="Rectangle 44">
            <a:extLst>
              <a:ext uri="{FF2B5EF4-FFF2-40B4-BE49-F238E27FC236}">
                <a16:creationId xmlns:a16="http://schemas.microsoft.com/office/drawing/2014/main" id="{27E12DAB-C135-43EA-8834-33B7858C0904}"/>
              </a:ext>
            </a:extLst>
          </p:cNvPr>
          <p:cNvSpPr>
            <a:spLocks noChangeArrowheads="1"/>
          </p:cNvSpPr>
          <p:nvPr/>
        </p:nvSpPr>
        <p:spPr bwMode="auto">
          <a:xfrm>
            <a:off x="4847456" y="5694493"/>
            <a:ext cx="4728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20-40%</a:t>
            </a:r>
            <a:endParaRPr kumimoji="0" lang="en-US" sz="28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56" name="Rectangle 45">
            <a:extLst>
              <a:ext uri="{FF2B5EF4-FFF2-40B4-BE49-F238E27FC236}">
                <a16:creationId xmlns:a16="http://schemas.microsoft.com/office/drawing/2014/main" id="{218E6534-3295-4CF0-8572-E7FA162E185A}"/>
              </a:ext>
            </a:extLst>
          </p:cNvPr>
          <p:cNvSpPr>
            <a:spLocks noChangeArrowheads="1"/>
          </p:cNvSpPr>
          <p:nvPr/>
        </p:nvSpPr>
        <p:spPr bwMode="auto">
          <a:xfrm>
            <a:off x="6406381" y="5694493"/>
            <a:ext cx="4728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40-60%</a:t>
            </a:r>
            <a:endParaRPr kumimoji="0" lang="en-US" sz="28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57" name="Rectangle 46">
            <a:extLst>
              <a:ext uri="{FF2B5EF4-FFF2-40B4-BE49-F238E27FC236}">
                <a16:creationId xmlns:a16="http://schemas.microsoft.com/office/drawing/2014/main" id="{19212970-E13B-4AF8-AB69-521C93626AC4}"/>
              </a:ext>
            </a:extLst>
          </p:cNvPr>
          <p:cNvSpPr>
            <a:spLocks noChangeArrowheads="1"/>
          </p:cNvSpPr>
          <p:nvPr/>
        </p:nvSpPr>
        <p:spPr bwMode="auto">
          <a:xfrm>
            <a:off x="7865293" y="5694493"/>
            <a:ext cx="4728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60-80%</a:t>
            </a:r>
            <a:endParaRPr kumimoji="0" lang="en-US" sz="28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58" name="Rectangle 47">
            <a:extLst>
              <a:ext uri="{FF2B5EF4-FFF2-40B4-BE49-F238E27FC236}">
                <a16:creationId xmlns:a16="http://schemas.microsoft.com/office/drawing/2014/main" id="{76DF17AD-6573-4657-ABBD-469AE96C3CD1}"/>
              </a:ext>
            </a:extLst>
          </p:cNvPr>
          <p:cNvSpPr>
            <a:spLocks noChangeArrowheads="1"/>
          </p:cNvSpPr>
          <p:nvPr/>
        </p:nvSpPr>
        <p:spPr bwMode="auto">
          <a:xfrm>
            <a:off x="9418747" y="5694493"/>
            <a:ext cx="36228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&lt;20%</a:t>
            </a:r>
            <a:endParaRPr kumimoji="0" lang="en-US" sz="28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59" name="Rectangle 48">
            <a:extLst>
              <a:ext uri="{FF2B5EF4-FFF2-40B4-BE49-F238E27FC236}">
                <a16:creationId xmlns:a16="http://schemas.microsoft.com/office/drawing/2014/main" id="{966A4F92-8BBC-4B12-8AE9-040C3BEE9C5E}"/>
              </a:ext>
            </a:extLst>
          </p:cNvPr>
          <p:cNvSpPr>
            <a:spLocks noChangeArrowheads="1"/>
          </p:cNvSpPr>
          <p:nvPr/>
        </p:nvSpPr>
        <p:spPr bwMode="auto">
          <a:xfrm>
            <a:off x="11072414" y="5694493"/>
            <a:ext cx="2164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Full</a:t>
            </a:r>
            <a:endParaRPr kumimoji="0" lang="en-US" sz="28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60" name="Rectangle 49">
            <a:extLst>
              <a:ext uri="{FF2B5EF4-FFF2-40B4-BE49-F238E27FC236}">
                <a16:creationId xmlns:a16="http://schemas.microsoft.com/office/drawing/2014/main" id="{9A5A1D14-67BA-4286-AF3F-2A5893DD0360}"/>
              </a:ext>
            </a:extLst>
          </p:cNvPr>
          <p:cNvSpPr>
            <a:spLocks noChangeArrowheads="1"/>
          </p:cNvSpPr>
          <p:nvPr/>
        </p:nvSpPr>
        <p:spPr bwMode="auto">
          <a:xfrm>
            <a:off x="4297197" y="1674456"/>
            <a:ext cx="398463" cy="971550"/>
          </a:xfrm>
          <a:prstGeom prst="rect">
            <a:avLst/>
          </a:prstGeom>
          <a:solidFill>
            <a:srgbClr val="FFA8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61" name="Freeform 50">
            <a:extLst>
              <a:ext uri="{FF2B5EF4-FFF2-40B4-BE49-F238E27FC236}">
                <a16:creationId xmlns:a16="http://schemas.microsoft.com/office/drawing/2014/main" id="{60CB37A3-E20A-4927-B46A-B25529821FDF}"/>
              </a:ext>
            </a:extLst>
          </p:cNvPr>
          <p:cNvSpPr>
            <a:spLocks/>
          </p:cNvSpPr>
          <p:nvPr/>
        </p:nvSpPr>
        <p:spPr bwMode="auto">
          <a:xfrm>
            <a:off x="4695659" y="1674456"/>
            <a:ext cx="1052513" cy="971550"/>
          </a:xfrm>
          <a:custGeom>
            <a:avLst/>
            <a:gdLst>
              <a:gd name="T0" fmla="*/ 914 w 3054"/>
              <a:gd name="T1" fmla="*/ 0 h 2822"/>
              <a:gd name="T2" fmla="*/ 3054 w 3054"/>
              <a:gd name="T3" fmla="*/ 2822 h 2822"/>
              <a:gd name="T4" fmla="*/ 2140 w 3054"/>
              <a:gd name="T5" fmla="*/ 2822 h 2822"/>
              <a:gd name="T6" fmla="*/ 0 w 3054"/>
              <a:gd name="T7" fmla="*/ 0 h 2822"/>
              <a:gd name="T8" fmla="*/ 914 w 3054"/>
              <a:gd name="T9" fmla="*/ 0 h 2822"/>
            </a:gdLst>
            <a:ahLst/>
            <a:cxnLst>
              <a:cxn ang="0">
                <a:pos x="T0" y="T1"/>
              </a:cxn>
              <a:cxn ang="0">
                <a:pos x="T2" y="T3"/>
              </a:cxn>
              <a:cxn ang="0">
                <a:pos x="T4" y="T5"/>
              </a:cxn>
              <a:cxn ang="0">
                <a:pos x="T6" y="T7"/>
              </a:cxn>
              <a:cxn ang="0">
                <a:pos x="T8" y="T9"/>
              </a:cxn>
            </a:cxnLst>
            <a:rect l="0" t="0" r="r" b="b"/>
            <a:pathLst>
              <a:path w="3054" h="2822">
                <a:moveTo>
                  <a:pt x="914" y="0"/>
                </a:moveTo>
                <a:cubicBezTo>
                  <a:pt x="914" y="1411"/>
                  <a:pt x="3054" y="1411"/>
                  <a:pt x="3054" y="2822"/>
                </a:cubicBezTo>
                <a:lnTo>
                  <a:pt x="2140" y="2822"/>
                </a:lnTo>
                <a:cubicBezTo>
                  <a:pt x="2140" y="1411"/>
                  <a:pt x="0" y="1411"/>
                  <a:pt x="0" y="0"/>
                </a:cubicBezTo>
                <a:lnTo>
                  <a:pt x="914" y="0"/>
                </a:lnTo>
                <a:close/>
              </a:path>
            </a:pathLst>
          </a:custGeom>
          <a:solidFill>
            <a:srgbClr val="F7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62" name="Freeform 51">
            <a:extLst>
              <a:ext uri="{FF2B5EF4-FFF2-40B4-BE49-F238E27FC236}">
                <a16:creationId xmlns:a16="http://schemas.microsoft.com/office/drawing/2014/main" id="{DD53FF74-1A18-42B7-A439-C5A77EA14F73}"/>
              </a:ext>
            </a:extLst>
          </p:cNvPr>
          <p:cNvSpPr>
            <a:spLocks/>
          </p:cNvSpPr>
          <p:nvPr/>
        </p:nvSpPr>
        <p:spPr bwMode="auto">
          <a:xfrm>
            <a:off x="5011572" y="1674456"/>
            <a:ext cx="1897063" cy="971550"/>
          </a:xfrm>
          <a:custGeom>
            <a:avLst/>
            <a:gdLst>
              <a:gd name="T0" fmla="*/ 1226 w 5507"/>
              <a:gd name="T1" fmla="*/ 0 h 2822"/>
              <a:gd name="T2" fmla="*/ 5507 w 5507"/>
              <a:gd name="T3" fmla="*/ 2822 h 2822"/>
              <a:gd name="T4" fmla="*/ 4281 w 5507"/>
              <a:gd name="T5" fmla="*/ 2822 h 2822"/>
              <a:gd name="T6" fmla="*/ 0 w 5507"/>
              <a:gd name="T7" fmla="*/ 0 h 2822"/>
              <a:gd name="T8" fmla="*/ 1226 w 5507"/>
              <a:gd name="T9" fmla="*/ 0 h 2822"/>
            </a:gdLst>
            <a:ahLst/>
            <a:cxnLst>
              <a:cxn ang="0">
                <a:pos x="T0" y="T1"/>
              </a:cxn>
              <a:cxn ang="0">
                <a:pos x="T2" y="T3"/>
              </a:cxn>
              <a:cxn ang="0">
                <a:pos x="T4" y="T5"/>
              </a:cxn>
              <a:cxn ang="0">
                <a:pos x="T6" y="T7"/>
              </a:cxn>
              <a:cxn ang="0">
                <a:pos x="T8" y="T9"/>
              </a:cxn>
            </a:cxnLst>
            <a:rect l="0" t="0" r="r" b="b"/>
            <a:pathLst>
              <a:path w="5507" h="2822">
                <a:moveTo>
                  <a:pt x="1226" y="0"/>
                </a:moveTo>
                <a:cubicBezTo>
                  <a:pt x="1226" y="1411"/>
                  <a:pt x="5507" y="1411"/>
                  <a:pt x="5507" y="2822"/>
                </a:cubicBezTo>
                <a:lnTo>
                  <a:pt x="4281" y="2822"/>
                </a:lnTo>
                <a:cubicBezTo>
                  <a:pt x="4281" y="1411"/>
                  <a:pt x="0" y="1411"/>
                  <a:pt x="0" y="0"/>
                </a:cubicBezTo>
                <a:lnTo>
                  <a:pt x="1226" y="0"/>
                </a:lnTo>
                <a:close/>
              </a:path>
            </a:pathLst>
          </a:custGeom>
          <a:solidFill>
            <a:srgbClr val="FFE9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63" name="Freeform 52">
            <a:extLst>
              <a:ext uri="{FF2B5EF4-FFF2-40B4-BE49-F238E27FC236}">
                <a16:creationId xmlns:a16="http://schemas.microsoft.com/office/drawing/2014/main" id="{D58F28EA-2FA4-4704-8C23-63473877485E}"/>
              </a:ext>
            </a:extLst>
          </p:cNvPr>
          <p:cNvSpPr>
            <a:spLocks/>
          </p:cNvSpPr>
          <p:nvPr/>
        </p:nvSpPr>
        <p:spPr bwMode="auto">
          <a:xfrm>
            <a:off x="5433847" y="1674456"/>
            <a:ext cx="2587625" cy="971550"/>
          </a:xfrm>
          <a:custGeom>
            <a:avLst/>
            <a:gdLst>
              <a:gd name="T0" fmla="*/ 936 w 7514"/>
              <a:gd name="T1" fmla="*/ 0 h 2822"/>
              <a:gd name="T2" fmla="*/ 7514 w 7514"/>
              <a:gd name="T3" fmla="*/ 2822 h 2822"/>
              <a:gd name="T4" fmla="*/ 6577 w 7514"/>
              <a:gd name="T5" fmla="*/ 2822 h 2822"/>
              <a:gd name="T6" fmla="*/ 0 w 7514"/>
              <a:gd name="T7" fmla="*/ 0 h 2822"/>
              <a:gd name="T8" fmla="*/ 936 w 7514"/>
              <a:gd name="T9" fmla="*/ 0 h 2822"/>
            </a:gdLst>
            <a:ahLst/>
            <a:cxnLst>
              <a:cxn ang="0">
                <a:pos x="T0" y="T1"/>
              </a:cxn>
              <a:cxn ang="0">
                <a:pos x="T2" y="T3"/>
              </a:cxn>
              <a:cxn ang="0">
                <a:pos x="T4" y="T5"/>
              </a:cxn>
              <a:cxn ang="0">
                <a:pos x="T6" y="T7"/>
              </a:cxn>
              <a:cxn ang="0">
                <a:pos x="T8" y="T9"/>
              </a:cxn>
            </a:cxnLst>
            <a:rect l="0" t="0" r="r" b="b"/>
            <a:pathLst>
              <a:path w="7514" h="2822">
                <a:moveTo>
                  <a:pt x="936" y="0"/>
                </a:moveTo>
                <a:cubicBezTo>
                  <a:pt x="936" y="1411"/>
                  <a:pt x="7514" y="1411"/>
                  <a:pt x="7514" y="2822"/>
                </a:cubicBezTo>
                <a:lnTo>
                  <a:pt x="6577" y="2822"/>
                </a:lnTo>
                <a:cubicBezTo>
                  <a:pt x="6577" y="1411"/>
                  <a:pt x="0" y="1411"/>
                  <a:pt x="0" y="0"/>
                </a:cubicBezTo>
                <a:lnTo>
                  <a:pt x="936" y="0"/>
                </a:lnTo>
                <a:close/>
              </a:path>
            </a:pathLst>
          </a:custGeom>
          <a:solidFill>
            <a:srgbClr val="E4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64" name="Freeform 53">
            <a:extLst>
              <a:ext uri="{FF2B5EF4-FFF2-40B4-BE49-F238E27FC236}">
                <a16:creationId xmlns:a16="http://schemas.microsoft.com/office/drawing/2014/main" id="{02DEBBF8-C491-4C08-A1A0-2B8FBEEEB981}"/>
              </a:ext>
            </a:extLst>
          </p:cNvPr>
          <p:cNvSpPr>
            <a:spLocks/>
          </p:cNvSpPr>
          <p:nvPr/>
        </p:nvSpPr>
        <p:spPr bwMode="auto">
          <a:xfrm>
            <a:off x="5756109" y="1674456"/>
            <a:ext cx="3425825" cy="971550"/>
          </a:xfrm>
          <a:custGeom>
            <a:avLst/>
            <a:gdLst>
              <a:gd name="T0" fmla="*/ 1227 w 9944"/>
              <a:gd name="T1" fmla="*/ 0 h 2822"/>
              <a:gd name="T2" fmla="*/ 9944 w 9944"/>
              <a:gd name="T3" fmla="*/ 2822 h 2822"/>
              <a:gd name="T4" fmla="*/ 8718 w 9944"/>
              <a:gd name="T5" fmla="*/ 2822 h 2822"/>
              <a:gd name="T6" fmla="*/ 0 w 9944"/>
              <a:gd name="T7" fmla="*/ 0 h 2822"/>
              <a:gd name="T8" fmla="*/ 1227 w 9944"/>
              <a:gd name="T9" fmla="*/ 0 h 2822"/>
            </a:gdLst>
            <a:ahLst/>
            <a:cxnLst>
              <a:cxn ang="0">
                <a:pos x="T0" y="T1"/>
              </a:cxn>
              <a:cxn ang="0">
                <a:pos x="T2" y="T3"/>
              </a:cxn>
              <a:cxn ang="0">
                <a:pos x="T4" y="T5"/>
              </a:cxn>
              <a:cxn ang="0">
                <a:pos x="T6" y="T7"/>
              </a:cxn>
              <a:cxn ang="0">
                <a:pos x="T8" y="T9"/>
              </a:cxn>
            </a:cxnLst>
            <a:rect l="0" t="0" r="r" b="b"/>
            <a:pathLst>
              <a:path w="9944" h="2822">
                <a:moveTo>
                  <a:pt x="1227" y="0"/>
                </a:moveTo>
                <a:cubicBezTo>
                  <a:pt x="1227" y="1411"/>
                  <a:pt x="9944" y="1411"/>
                  <a:pt x="9944" y="2822"/>
                </a:cubicBezTo>
                <a:lnTo>
                  <a:pt x="8718" y="2822"/>
                </a:lnTo>
                <a:cubicBezTo>
                  <a:pt x="8718" y="1411"/>
                  <a:pt x="0" y="1411"/>
                  <a:pt x="0" y="0"/>
                </a:cubicBezTo>
                <a:lnTo>
                  <a:pt x="1227" y="0"/>
                </a:lnTo>
                <a:close/>
              </a:path>
            </a:pathLst>
          </a:custGeom>
          <a:solidFill>
            <a:srgbClr val="D3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65" name="Freeform 54">
            <a:extLst>
              <a:ext uri="{FF2B5EF4-FFF2-40B4-BE49-F238E27FC236}">
                <a16:creationId xmlns:a16="http://schemas.microsoft.com/office/drawing/2014/main" id="{DBAB6966-C9FF-4E32-BEF2-5CAB10C0E24B}"/>
              </a:ext>
            </a:extLst>
          </p:cNvPr>
          <p:cNvSpPr>
            <a:spLocks/>
          </p:cNvSpPr>
          <p:nvPr/>
        </p:nvSpPr>
        <p:spPr bwMode="auto">
          <a:xfrm>
            <a:off x="6178384" y="1674456"/>
            <a:ext cx="4094163" cy="971550"/>
          </a:xfrm>
          <a:custGeom>
            <a:avLst/>
            <a:gdLst>
              <a:gd name="T0" fmla="*/ 892 w 11883"/>
              <a:gd name="T1" fmla="*/ 0 h 2822"/>
              <a:gd name="T2" fmla="*/ 11883 w 11883"/>
              <a:gd name="T3" fmla="*/ 2822 h 2822"/>
              <a:gd name="T4" fmla="*/ 10991 w 11883"/>
              <a:gd name="T5" fmla="*/ 2822 h 2822"/>
              <a:gd name="T6" fmla="*/ 0 w 11883"/>
              <a:gd name="T7" fmla="*/ 0 h 2822"/>
              <a:gd name="T8" fmla="*/ 892 w 11883"/>
              <a:gd name="T9" fmla="*/ 0 h 2822"/>
            </a:gdLst>
            <a:ahLst/>
            <a:cxnLst>
              <a:cxn ang="0">
                <a:pos x="T0" y="T1"/>
              </a:cxn>
              <a:cxn ang="0">
                <a:pos x="T2" y="T3"/>
              </a:cxn>
              <a:cxn ang="0">
                <a:pos x="T4" y="T5"/>
              </a:cxn>
              <a:cxn ang="0">
                <a:pos x="T6" y="T7"/>
              </a:cxn>
              <a:cxn ang="0">
                <a:pos x="T8" y="T9"/>
              </a:cxn>
            </a:cxnLst>
            <a:rect l="0" t="0" r="r" b="b"/>
            <a:pathLst>
              <a:path w="11883" h="2822">
                <a:moveTo>
                  <a:pt x="892" y="0"/>
                </a:moveTo>
                <a:cubicBezTo>
                  <a:pt x="892" y="1411"/>
                  <a:pt x="11883" y="1411"/>
                  <a:pt x="11883" y="2822"/>
                </a:cubicBezTo>
                <a:lnTo>
                  <a:pt x="10991" y="2822"/>
                </a:lnTo>
                <a:cubicBezTo>
                  <a:pt x="10991" y="1411"/>
                  <a:pt x="0" y="1411"/>
                  <a:pt x="0" y="0"/>
                </a:cubicBezTo>
                <a:lnTo>
                  <a:pt x="892" y="0"/>
                </a:lnTo>
                <a:close/>
              </a:path>
            </a:pathLst>
          </a:custGeom>
          <a:solidFill>
            <a:srgbClr val="FFCA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66" name="Freeform 55">
            <a:extLst>
              <a:ext uri="{FF2B5EF4-FFF2-40B4-BE49-F238E27FC236}">
                <a16:creationId xmlns:a16="http://schemas.microsoft.com/office/drawing/2014/main" id="{322AA662-A8DE-4BF8-AE06-3654F9EF55DF}"/>
              </a:ext>
            </a:extLst>
          </p:cNvPr>
          <p:cNvSpPr>
            <a:spLocks/>
          </p:cNvSpPr>
          <p:nvPr/>
        </p:nvSpPr>
        <p:spPr bwMode="auto">
          <a:xfrm>
            <a:off x="6486359" y="1674456"/>
            <a:ext cx="4808538" cy="971550"/>
          </a:xfrm>
          <a:custGeom>
            <a:avLst/>
            <a:gdLst>
              <a:gd name="T0" fmla="*/ 1025 w 13957"/>
              <a:gd name="T1" fmla="*/ 0 h 2822"/>
              <a:gd name="T2" fmla="*/ 13957 w 13957"/>
              <a:gd name="T3" fmla="*/ 2822 h 2822"/>
              <a:gd name="T4" fmla="*/ 12931 w 13957"/>
              <a:gd name="T5" fmla="*/ 2822 h 2822"/>
              <a:gd name="T6" fmla="*/ 0 w 13957"/>
              <a:gd name="T7" fmla="*/ 0 h 2822"/>
              <a:gd name="T8" fmla="*/ 1025 w 13957"/>
              <a:gd name="T9" fmla="*/ 0 h 2822"/>
            </a:gdLst>
            <a:ahLst/>
            <a:cxnLst>
              <a:cxn ang="0">
                <a:pos x="T0" y="T1"/>
              </a:cxn>
              <a:cxn ang="0">
                <a:pos x="T2" y="T3"/>
              </a:cxn>
              <a:cxn ang="0">
                <a:pos x="T4" y="T5"/>
              </a:cxn>
              <a:cxn ang="0">
                <a:pos x="T6" y="T7"/>
              </a:cxn>
              <a:cxn ang="0">
                <a:pos x="T8" y="T9"/>
              </a:cxn>
            </a:cxnLst>
            <a:rect l="0" t="0" r="r" b="b"/>
            <a:pathLst>
              <a:path w="13957" h="2822">
                <a:moveTo>
                  <a:pt x="1025" y="0"/>
                </a:moveTo>
                <a:cubicBezTo>
                  <a:pt x="1025" y="1411"/>
                  <a:pt x="13957" y="1411"/>
                  <a:pt x="13957" y="2822"/>
                </a:cubicBezTo>
                <a:lnTo>
                  <a:pt x="12931" y="2822"/>
                </a:lnTo>
                <a:cubicBezTo>
                  <a:pt x="12931" y="1411"/>
                  <a:pt x="0" y="1411"/>
                  <a:pt x="0" y="0"/>
                </a:cubicBezTo>
                <a:lnTo>
                  <a:pt x="1025" y="0"/>
                </a:lnTo>
                <a:close/>
              </a:path>
            </a:pathLst>
          </a:custGeom>
          <a:solidFill>
            <a:srgbClr val="AC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67" name="Freeform 56">
            <a:extLst>
              <a:ext uri="{FF2B5EF4-FFF2-40B4-BE49-F238E27FC236}">
                <a16:creationId xmlns:a16="http://schemas.microsoft.com/office/drawing/2014/main" id="{B4AE3D74-C1F2-4AAA-9BE3-A756D22B7574}"/>
              </a:ext>
            </a:extLst>
          </p:cNvPr>
          <p:cNvSpPr>
            <a:spLocks/>
          </p:cNvSpPr>
          <p:nvPr/>
        </p:nvSpPr>
        <p:spPr bwMode="auto">
          <a:xfrm>
            <a:off x="4695659" y="1674456"/>
            <a:ext cx="2543175" cy="971550"/>
          </a:xfrm>
          <a:custGeom>
            <a:avLst/>
            <a:gdLst>
              <a:gd name="T0" fmla="*/ 7380 w 7380"/>
              <a:gd name="T1" fmla="*/ 0 h 2822"/>
              <a:gd name="T2" fmla="*/ 1159 w 7380"/>
              <a:gd name="T3" fmla="*/ 2822 h 2822"/>
              <a:gd name="T4" fmla="*/ 0 w 7380"/>
              <a:gd name="T5" fmla="*/ 2822 h 2822"/>
              <a:gd name="T6" fmla="*/ 6220 w 7380"/>
              <a:gd name="T7" fmla="*/ 0 h 2822"/>
              <a:gd name="T8" fmla="*/ 7380 w 7380"/>
              <a:gd name="T9" fmla="*/ 0 h 2822"/>
            </a:gdLst>
            <a:ahLst/>
            <a:cxnLst>
              <a:cxn ang="0">
                <a:pos x="T0" y="T1"/>
              </a:cxn>
              <a:cxn ang="0">
                <a:pos x="T2" y="T3"/>
              </a:cxn>
              <a:cxn ang="0">
                <a:pos x="T4" y="T5"/>
              </a:cxn>
              <a:cxn ang="0">
                <a:pos x="T6" y="T7"/>
              </a:cxn>
              <a:cxn ang="0">
                <a:pos x="T8" y="T9"/>
              </a:cxn>
            </a:cxnLst>
            <a:rect l="0" t="0" r="r" b="b"/>
            <a:pathLst>
              <a:path w="7380" h="2822">
                <a:moveTo>
                  <a:pt x="7380" y="0"/>
                </a:moveTo>
                <a:cubicBezTo>
                  <a:pt x="7380" y="1411"/>
                  <a:pt x="1159" y="1411"/>
                  <a:pt x="1159" y="2822"/>
                </a:cubicBezTo>
                <a:lnTo>
                  <a:pt x="0" y="2822"/>
                </a:lnTo>
                <a:cubicBezTo>
                  <a:pt x="0" y="1411"/>
                  <a:pt x="6220" y="1411"/>
                  <a:pt x="6220" y="0"/>
                </a:cubicBezTo>
                <a:lnTo>
                  <a:pt x="7380" y="0"/>
                </a:lnTo>
                <a:close/>
              </a:path>
            </a:pathLst>
          </a:custGeom>
          <a:solidFill>
            <a:srgbClr val="FF67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68" name="Freeform 57">
            <a:extLst>
              <a:ext uri="{FF2B5EF4-FFF2-40B4-BE49-F238E27FC236}">
                <a16:creationId xmlns:a16="http://schemas.microsoft.com/office/drawing/2014/main" id="{ADC1D5B7-FD21-44C6-9EEE-C530304EC1D9}"/>
              </a:ext>
            </a:extLst>
          </p:cNvPr>
          <p:cNvSpPr>
            <a:spLocks/>
          </p:cNvSpPr>
          <p:nvPr/>
        </p:nvSpPr>
        <p:spPr bwMode="auto">
          <a:xfrm>
            <a:off x="5748172" y="1674456"/>
            <a:ext cx="1874838" cy="971550"/>
          </a:xfrm>
          <a:custGeom>
            <a:avLst/>
            <a:gdLst>
              <a:gd name="T0" fmla="*/ 5440 w 5440"/>
              <a:gd name="T1" fmla="*/ 0 h 2822"/>
              <a:gd name="T2" fmla="*/ 1115 w 5440"/>
              <a:gd name="T3" fmla="*/ 2822 h 2822"/>
              <a:gd name="T4" fmla="*/ 0 w 5440"/>
              <a:gd name="T5" fmla="*/ 2822 h 2822"/>
              <a:gd name="T6" fmla="*/ 4326 w 5440"/>
              <a:gd name="T7" fmla="*/ 0 h 2822"/>
              <a:gd name="T8" fmla="*/ 5440 w 5440"/>
              <a:gd name="T9" fmla="*/ 0 h 2822"/>
            </a:gdLst>
            <a:ahLst/>
            <a:cxnLst>
              <a:cxn ang="0">
                <a:pos x="T0" y="T1"/>
              </a:cxn>
              <a:cxn ang="0">
                <a:pos x="T2" y="T3"/>
              </a:cxn>
              <a:cxn ang="0">
                <a:pos x="T4" y="T5"/>
              </a:cxn>
              <a:cxn ang="0">
                <a:pos x="T6" y="T7"/>
              </a:cxn>
              <a:cxn ang="0">
                <a:pos x="T8" y="T9"/>
              </a:cxn>
            </a:cxnLst>
            <a:rect l="0" t="0" r="r" b="b"/>
            <a:pathLst>
              <a:path w="5440" h="2822">
                <a:moveTo>
                  <a:pt x="5440" y="0"/>
                </a:moveTo>
                <a:cubicBezTo>
                  <a:pt x="5440" y="1411"/>
                  <a:pt x="1115" y="1411"/>
                  <a:pt x="1115" y="2822"/>
                </a:cubicBezTo>
                <a:lnTo>
                  <a:pt x="0" y="2822"/>
                </a:lnTo>
                <a:cubicBezTo>
                  <a:pt x="0" y="1411"/>
                  <a:pt x="4326" y="1411"/>
                  <a:pt x="4326" y="0"/>
                </a:cubicBezTo>
                <a:lnTo>
                  <a:pt x="5440" y="0"/>
                </a:lnTo>
                <a:close/>
              </a:path>
            </a:pathLst>
          </a:custGeom>
          <a:solidFill>
            <a:srgbClr val="FFEE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69" name="Freeform 58">
            <a:extLst>
              <a:ext uri="{FF2B5EF4-FFF2-40B4-BE49-F238E27FC236}">
                <a16:creationId xmlns:a16="http://schemas.microsoft.com/office/drawing/2014/main" id="{3746799B-0EDD-4DE5-BB82-8C71998B3DD1}"/>
              </a:ext>
            </a:extLst>
          </p:cNvPr>
          <p:cNvSpPr>
            <a:spLocks/>
          </p:cNvSpPr>
          <p:nvPr/>
        </p:nvSpPr>
        <p:spPr bwMode="auto">
          <a:xfrm>
            <a:off x="6908634" y="1674456"/>
            <a:ext cx="1128713" cy="971550"/>
          </a:xfrm>
          <a:custGeom>
            <a:avLst/>
            <a:gdLst>
              <a:gd name="T0" fmla="*/ 3277 w 3277"/>
              <a:gd name="T1" fmla="*/ 0 h 2822"/>
              <a:gd name="T2" fmla="*/ 1204 w 3277"/>
              <a:gd name="T3" fmla="*/ 2822 h 2822"/>
              <a:gd name="T4" fmla="*/ 0 w 3277"/>
              <a:gd name="T5" fmla="*/ 2822 h 2822"/>
              <a:gd name="T6" fmla="*/ 2073 w 3277"/>
              <a:gd name="T7" fmla="*/ 0 h 2822"/>
              <a:gd name="T8" fmla="*/ 3277 w 3277"/>
              <a:gd name="T9" fmla="*/ 0 h 2822"/>
            </a:gdLst>
            <a:ahLst/>
            <a:cxnLst>
              <a:cxn ang="0">
                <a:pos x="T0" y="T1"/>
              </a:cxn>
              <a:cxn ang="0">
                <a:pos x="T2" y="T3"/>
              </a:cxn>
              <a:cxn ang="0">
                <a:pos x="T4" y="T5"/>
              </a:cxn>
              <a:cxn ang="0">
                <a:pos x="T6" y="T7"/>
              </a:cxn>
              <a:cxn ang="0">
                <a:pos x="T8" y="T9"/>
              </a:cxn>
            </a:cxnLst>
            <a:rect l="0" t="0" r="r" b="b"/>
            <a:pathLst>
              <a:path w="3277" h="2822">
                <a:moveTo>
                  <a:pt x="3277" y="0"/>
                </a:moveTo>
                <a:cubicBezTo>
                  <a:pt x="3277" y="1411"/>
                  <a:pt x="1204" y="1411"/>
                  <a:pt x="1204" y="2822"/>
                </a:cubicBezTo>
                <a:lnTo>
                  <a:pt x="0" y="2822"/>
                </a:lnTo>
                <a:cubicBezTo>
                  <a:pt x="0" y="1411"/>
                  <a:pt x="2073" y="1411"/>
                  <a:pt x="2073" y="0"/>
                </a:cubicBezTo>
                <a:lnTo>
                  <a:pt x="3277" y="0"/>
                </a:lnTo>
                <a:close/>
              </a:path>
            </a:pathLst>
          </a:custGeom>
          <a:solidFill>
            <a:srgbClr val="46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70" name="Freeform 59">
            <a:extLst>
              <a:ext uri="{FF2B5EF4-FFF2-40B4-BE49-F238E27FC236}">
                <a16:creationId xmlns:a16="http://schemas.microsoft.com/office/drawing/2014/main" id="{D18A18C6-54D2-46F3-8FDD-236D78983921}"/>
              </a:ext>
            </a:extLst>
          </p:cNvPr>
          <p:cNvSpPr>
            <a:spLocks/>
          </p:cNvSpPr>
          <p:nvPr/>
        </p:nvSpPr>
        <p:spPr bwMode="auto">
          <a:xfrm>
            <a:off x="8021472" y="1674456"/>
            <a:ext cx="392113" cy="971550"/>
          </a:xfrm>
          <a:custGeom>
            <a:avLst/>
            <a:gdLst>
              <a:gd name="T0" fmla="*/ 1137 w 1137"/>
              <a:gd name="T1" fmla="*/ 0 h 2822"/>
              <a:gd name="T2" fmla="*/ 1092 w 1137"/>
              <a:gd name="T3" fmla="*/ 2822 h 2822"/>
              <a:gd name="T4" fmla="*/ 0 w 1137"/>
              <a:gd name="T5" fmla="*/ 2822 h 2822"/>
              <a:gd name="T6" fmla="*/ 44 w 1137"/>
              <a:gd name="T7" fmla="*/ 0 h 2822"/>
              <a:gd name="T8" fmla="*/ 1137 w 1137"/>
              <a:gd name="T9" fmla="*/ 0 h 2822"/>
            </a:gdLst>
            <a:ahLst/>
            <a:cxnLst>
              <a:cxn ang="0">
                <a:pos x="T0" y="T1"/>
              </a:cxn>
              <a:cxn ang="0">
                <a:pos x="T2" y="T3"/>
              </a:cxn>
              <a:cxn ang="0">
                <a:pos x="T4" y="T5"/>
              </a:cxn>
              <a:cxn ang="0">
                <a:pos x="T6" y="T7"/>
              </a:cxn>
              <a:cxn ang="0">
                <a:pos x="T8" y="T9"/>
              </a:cxn>
            </a:cxnLst>
            <a:rect l="0" t="0" r="r" b="b"/>
            <a:pathLst>
              <a:path w="1137" h="2822">
                <a:moveTo>
                  <a:pt x="1137" y="0"/>
                </a:moveTo>
                <a:cubicBezTo>
                  <a:pt x="1137" y="1411"/>
                  <a:pt x="1092" y="1411"/>
                  <a:pt x="1092" y="2822"/>
                </a:cubicBezTo>
                <a:lnTo>
                  <a:pt x="0" y="2822"/>
                </a:lnTo>
                <a:cubicBezTo>
                  <a:pt x="0" y="1411"/>
                  <a:pt x="44" y="1411"/>
                  <a:pt x="44" y="0"/>
                </a:cubicBezTo>
                <a:lnTo>
                  <a:pt x="1137" y="0"/>
                </a:lnTo>
                <a:close/>
              </a:path>
            </a:pathLst>
          </a:custGeom>
          <a:solidFill>
            <a:srgbClr val="FFE7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71" name="Freeform 60">
            <a:extLst>
              <a:ext uri="{FF2B5EF4-FFF2-40B4-BE49-F238E27FC236}">
                <a16:creationId xmlns:a16="http://schemas.microsoft.com/office/drawing/2014/main" id="{8F8D3271-0B6B-4D83-8243-EB173661667F}"/>
              </a:ext>
            </a:extLst>
          </p:cNvPr>
          <p:cNvSpPr>
            <a:spLocks/>
          </p:cNvSpPr>
          <p:nvPr/>
        </p:nvSpPr>
        <p:spPr bwMode="auto">
          <a:xfrm>
            <a:off x="8413584" y="1674456"/>
            <a:ext cx="1114425" cy="971550"/>
          </a:xfrm>
          <a:custGeom>
            <a:avLst/>
            <a:gdLst>
              <a:gd name="T0" fmla="*/ 1003 w 3233"/>
              <a:gd name="T1" fmla="*/ 0 h 2822"/>
              <a:gd name="T2" fmla="*/ 3233 w 3233"/>
              <a:gd name="T3" fmla="*/ 2822 h 2822"/>
              <a:gd name="T4" fmla="*/ 2229 w 3233"/>
              <a:gd name="T5" fmla="*/ 2822 h 2822"/>
              <a:gd name="T6" fmla="*/ 0 w 3233"/>
              <a:gd name="T7" fmla="*/ 0 h 2822"/>
              <a:gd name="T8" fmla="*/ 1003 w 3233"/>
              <a:gd name="T9" fmla="*/ 0 h 2822"/>
            </a:gdLst>
            <a:ahLst/>
            <a:cxnLst>
              <a:cxn ang="0">
                <a:pos x="T0" y="T1"/>
              </a:cxn>
              <a:cxn ang="0">
                <a:pos x="T2" y="T3"/>
              </a:cxn>
              <a:cxn ang="0">
                <a:pos x="T4" y="T5"/>
              </a:cxn>
              <a:cxn ang="0">
                <a:pos x="T6" y="T7"/>
              </a:cxn>
              <a:cxn ang="0">
                <a:pos x="T8" y="T9"/>
              </a:cxn>
            </a:cxnLst>
            <a:rect l="0" t="0" r="r" b="b"/>
            <a:pathLst>
              <a:path w="3233" h="2822">
                <a:moveTo>
                  <a:pt x="1003" y="0"/>
                </a:moveTo>
                <a:cubicBezTo>
                  <a:pt x="1003" y="1411"/>
                  <a:pt x="3233" y="1411"/>
                  <a:pt x="3233" y="2822"/>
                </a:cubicBezTo>
                <a:lnTo>
                  <a:pt x="2229" y="2822"/>
                </a:lnTo>
                <a:cubicBezTo>
                  <a:pt x="2229" y="1411"/>
                  <a:pt x="0" y="1411"/>
                  <a:pt x="0" y="0"/>
                </a:cubicBezTo>
                <a:lnTo>
                  <a:pt x="1003" y="0"/>
                </a:lnTo>
                <a:close/>
              </a:path>
            </a:pathLst>
          </a:custGeom>
          <a:solidFill>
            <a:srgbClr val="FF9E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72" name="Freeform 61">
            <a:extLst>
              <a:ext uri="{FF2B5EF4-FFF2-40B4-BE49-F238E27FC236}">
                <a16:creationId xmlns:a16="http://schemas.microsoft.com/office/drawing/2014/main" id="{359BCACD-02B4-4CD2-8661-E640D7259581}"/>
              </a:ext>
            </a:extLst>
          </p:cNvPr>
          <p:cNvSpPr>
            <a:spLocks/>
          </p:cNvSpPr>
          <p:nvPr/>
        </p:nvSpPr>
        <p:spPr bwMode="auto">
          <a:xfrm>
            <a:off x="8759659" y="1674456"/>
            <a:ext cx="1820863" cy="971550"/>
          </a:xfrm>
          <a:custGeom>
            <a:avLst/>
            <a:gdLst>
              <a:gd name="T0" fmla="*/ 892 w 5284"/>
              <a:gd name="T1" fmla="*/ 0 h 2822"/>
              <a:gd name="T2" fmla="*/ 5284 w 5284"/>
              <a:gd name="T3" fmla="*/ 2822 h 2822"/>
              <a:gd name="T4" fmla="*/ 4392 w 5284"/>
              <a:gd name="T5" fmla="*/ 2822 h 2822"/>
              <a:gd name="T6" fmla="*/ 0 w 5284"/>
              <a:gd name="T7" fmla="*/ 0 h 2822"/>
              <a:gd name="T8" fmla="*/ 892 w 5284"/>
              <a:gd name="T9" fmla="*/ 0 h 2822"/>
            </a:gdLst>
            <a:ahLst/>
            <a:cxnLst>
              <a:cxn ang="0">
                <a:pos x="T0" y="T1"/>
              </a:cxn>
              <a:cxn ang="0">
                <a:pos x="T2" y="T3"/>
              </a:cxn>
              <a:cxn ang="0">
                <a:pos x="T4" y="T5"/>
              </a:cxn>
              <a:cxn ang="0">
                <a:pos x="T6" y="T7"/>
              </a:cxn>
              <a:cxn ang="0">
                <a:pos x="T8" y="T9"/>
              </a:cxn>
            </a:cxnLst>
            <a:rect l="0" t="0" r="r" b="b"/>
            <a:pathLst>
              <a:path w="5284" h="2822">
                <a:moveTo>
                  <a:pt x="892" y="0"/>
                </a:moveTo>
                <a:cubicBezTo>
                  <a:pt x="892" y="1411"/>
                  <a:pt x="5284" y="1411"/>
                  <a:pt x="5284" y="2822"/>
                </a:cubicBezTo>
                <a:lnTo>
                  <a:pt x="4392" y="2822"/>
                </a:lnTo>
                <a:cubicBezTo>
                  <a:pt x="4392" y="1411"/>
                  <a:pt x="0" y="1411"/>
                  <a:pt x="0" y="0"/>
                </a:cubicBezTo>
                <a:lnTo>
                  <a:pt x="892" y="0"/>
                </a:lnTo>
                <a:close/>
              </a:path>
            </a:pathLst>
          </a:custGeom>
          <a:solidFill>
            <a:srgbClr val="FFE6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73" name="Freeform 62">
            <a:extLst>
              <a:ext uri="{FF2B5EF4-FFF2-40B4-BE49-F238E27FC236}">
                <a16:creationId xmlns:a16="http://schemas.microsoft.com/office/drawing/2014/main" id="{00262462-18E4-4D3E-8DD6-727D9E578108}"/>
              </a:ext>
            </a:extLst>
          </p:cNvPr>
          <p:cNvSpPr>
            <a:spLocks/>
          </p:cNvSpPr>
          <p:nvPr/>
        </p:nvSpPr>
        <p:spPr bwMode="auto">
          <a:xfrm>
            <a:off x="9066047" y="1674456"/>
            <a:ext cx="2651125" cy="971550"/>
          </a:xfrm>
          <a:custGeom>
            <a:avLst/>
            <a:gdLst>
              <a:gd name="T0" fmla="*/ 1226 w 7692"/>
              <a:gd name="T1" fmla="*/ 0 h 2822"/>
              <a:gd name="T2" fmla="*/ 7692 w 7692"/>
              <a:gd name="T3" fmla="*/ 2822 h 2822"/>
              <a:gd name="T4" fmla="*/ 6466 w 7692"/>
              <a:gd name="T5" fmla="*/ 2822 h 2822"/>
              <a:gd name="T6" fmla="*/ 0 w 7692"/>
              <a:gd name="T7" fmla="*/ 0 h 2822"/>
              <a:gd name="T8" fmla="*/ 1226 w 7692"/>
              <a:gd name="T9" fmla="*/ 0 h 2822"/>
            </a:gdLst>
            <a:ahLst/>
            <a:cxnLst>
              <a:cxn ang="0">
                <a:pos x="T0" y="T1"/>
              </a:cxn>
              <a:cxn ang="0">
                <a:pos x="T2" y="T3"/>
              </a:cxn>
              <a:cxn ang="0">
                <a:pos x="T4" y="T5"/>
              </a:cxn>
              <a:cxn ang="0">
                <a:pos x="T6" y="T7"/>
              </a:cxn>
              <a:cxn ang="0">
                <a:pos x="T8" y="T9"/>
              </a:cxn>
            </a:cxnLst>
            <a:rect l="0" t="0" r="r" b="b"/>
            <a:pathLst>
              <a:path w="7692" h="2822">
                <a:moveTo>
                  <a:pt x="1226" y="0"/>
                </a:moveTo>
                <a:cubicBezTo>
                  <a:pt x="1226" y="1411"/>
                  <a:pt x="7692" y="1411"/>
                  <a:pt x="7692" y="2822"/>
                </a:cubicBezTo>
                <a:lnTo>
                  <a:pt x="6466" y="2822"/>
                </a:lnTo>
                <a:cubicBezTo>
                  <a:pt x="6466" y="1411"/>
                  <a:pt x="0" y="1411"/>
                  <a:pt x="0" y="0"/>
                </a:cubicBezTo>
                <a:lnTo>
                  <a:pt x="1226" y="0"/>
                </a:lnTo>
                <a:close/>
              </a:path>
            </a:pathLst>
          </a:custGeom>
          <a:solidFill>
            <a:srgbClr val="E8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74" name="Freeform 63">
            <a:extLst>
              <a:ext uri="{FF2B5EF4-FFF2-40B4-BE49-F238E27FC236}">
                <a16:creationId xmlns:a16="http://schemas.microsoft.com/office/drawing/2014/main" id="{546C1FCD-6538-4E6E-B357-139187B54AFC}"/>
              </a:ext>
            </a:extLst>
          </p:cNvPr>
          <p:cNvSpPr>
            <a:spLocks/>
          </p:cNvSpPr>
          <p:nvPr/>
        </p:nvSpPr>
        <p:spPr bwMode="auto">
          <a:xfrm>
            <a:off x="5095709" y="1674456"/>
            <a:ext cx="4730750" cy="971550"/>
          </a:xfrm>
          <a:custGeom>
            <a:avLst/>
            <a:gdLst>
              <a:gd name="T0" fmla="*/ 13734 w 13734"/>
              <a:gd name="T1" fmla="*/ 0 h 2822"/>
              <a:gd name="T2" fmla="*/ 981 w 13734"/>
              <a:gd name="T3" fmla="*/ 2822 h 2822"/>
              <a:gd name="T4" fmla="*/ 0 w 13734"/>
              <a:gd name="T5" fmla="*/ 2822 h 2822"/>
              <a:gd name="T6" fmla="*/ 12753 w 13734"/>
              <a:gd name="T7" fmla="*/ 0 h 2822"/>
              <a:gd name="T8" fmla="*/ 13734 w 13734"/>
              <a:gd name="T9" fmla="*/ 0 h 2822"/>
            </a:gdLst>
            <a:ahLst/>
            <a:cxnLst>
              <a:cxn ang="0">
                <a:pos x="T0" y="T1"/>
              </a:cxn>
              <a:cxn ang="0">
                <a:pos x="T2" y="T3"/>
              </a:cxn>
              <a:cxn ang="0">
                <a:pos x="T4" y="T5"/>
              </a:cxn>
              <a:cxn ang="0">
                <a:pos x="T6" y="T7"/>
              </a:cxn>
              <a:cxn ang="0">
                <a:pos x="T8" y="T9"/>
              </a:cxn>
            </a:cxnLst>
            <a:rect l="0" t="0" r="r" b="b"/>
            <a:pathLst>
              <a:path w="13734" h="2822">
                <a:moveTo>
                  <a:pt x="13734" y="0"/>
                </a:moveTo>
                <a:cubicBezTo>
                  <a:pt x="13734" y="1411"/>
                  <a:pt x="981" y="1411"/>
                  <a:pt x="981" y="2822"/>
                </a:cubicBezTo>
                <a:lnTo>
                  <a:pt x="0" y="2822"/>
                </a:lnTo>
                <a:cubicBezTo>
                  <a:pt x="0" y="1411"/>
                  <a:pt x="12753" y="1411"/>
                  <a:pt x="12753" y="0"/>
                </a:cubicBezTo>
                <a:lnTo>
                  <a:pt x="13734" y="0"/>
                </a:lnTo>
                <a:close/>
              </a:path>
            </a:pathLst>
          </a:custGeom>
          <a:solidFill>
            <a:srgbClr val="C4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75" name="Freeform 64">
            <a:extLst>
              <a:ext uri="{FF2B5EF4-FFF2-40B4-BE49-F238E27FC236}">
                <a16:creationId xmlns:a16="http://schemas.microsoft.com/office/drawing/2014/main" id="{9EDE2FD6-CAC1-4B5F-BC97-0E7475FF1918}"/>
              </a:ext>
            </a:extLst>
          </p:cNvPr>
          <p:cNvSpPr>
            <a:spLocks/>
          </p:cNvSpPr>
          <p:nvPr/>
        </p:nvSpPr>
        <p:spPr bwMode="auto">
          <a:xfrm>
            <a:off x="6132347" y="1674456"/>
            <a:ext cx="4048125" cy="971550"/>
          </a:xfrm>
          <a:custGeom>
            <a:avLst/>
            <a:gdLst>
              <a:gd name="T0" fmla="*/ 11750 w 11750"/>
              <a:gd name="T1" fmla="*/ 0 h 2822"/>
              <a:gd name="T2" fmla="*/ 1026 w 11750"/>
              <a:gd name="T3" fmla="*/ 2822 h 2822"/>
              <a:gd name="T4" fmla="*/ 0 w 11750"/>
              <a:gd name="T5" fmla="*/ 2822 h 2822"/>
              <a:gd name="T6" fmla="*/ 10724 w 11750"/>
              <a:gd name="T7" fmla="*/ 0 h 2822"/>
              <a:gd name="T8" fmla="*/ 11750 w 11750"/>
              <a:gd name="T9" fmla="*/ 0 h 2822"/>
            </a:gdLst>
            <a:ahLst/>
            <a:cxnLst>
              <a:cxn ang="0">
                <a:pos x="T0" y="T1"/>
              </a:cxn>
              <a:cxn ang="0">
                <a:pos x="T2" y="T3"/>
              </a:cxn>
              <a:cxn ang="0">
                <a:pos x="T4" y="T5"/>
              </a:cxn>
              <a:cxn ang="0">
                <a:pos x="T6" y="T7"/>
              </a:cxn>
              <a:cxn ang="0">
                <a:pos x="T8" y="T9"/>
              </a:cxn>
            </a:cxnLst>
            <a:rect l="0" t="0" r="r" b="b"/>
            <a:pathLst>
              <a:path w="11750" h="2822">
                <a:moveTo>
                  <a:pt x="11750" y="0"/>
                </a:moveTo>
                <a:cubicBezTo>
                  <a:pt x="11750" y="1411"/>
                  <a:pt x="1026" y="1411"/>
                  <a:pt x="1026" y="2822"/>
                </a:cubicBezTo>
                <a:lnTo>
                  <a:pt x="0" y="2822"/>
                </a:lnTo>
                <a:cubicBezTo>
                  <a:pt x="0" y="1411"/>
                  <a:pt x="10724" y="1411"/>
                  <a:pt x="10724" y="0"/>
                </a:cubicBezTo>
                <a:lnTo>
                  <a:pt x="11750" y="0"/>
                </a:lnTo>
                <a:close/>
              </a:path>
            </a:pathLst>
          </a:custGeom>
          <a:solidFill>
            <a:srgbClr val="DE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76" name="Freeform 65">
            <a:extLst>
              <a:ext uri="{FF2B5EF4-FFF2-40B4-BE49-F238E27FC236}">
                <a16:creationId xmlns:a16="http://schemas.microsoft.com/office/drawing/2014/main" id="{1C190A51-1A05-4AFE-A8B6-991C92598414}"/>
              </a:ext>
            </a:extLst>
          </p:cNvPr>
          <p:cNvSpPr>
            <a:spLocks/>
          </p:cNvSpPr>
          <p:nvPr/>
        </p:nvSpPr>
        <p:spPr bwMode="auto">
          <a:xfrm>
            <a:off x="7322972" y="1674456"/>
            <a:ext cx="3233738" cy="971550"/>
          </a:xfrm>
          <a:custGeom>
            <a:avLst/>
            <a:gdLst>
              <a:gd name="T0" fmla="*/ 9386 w 9386"/>
              <a:gd name="T1" fmla="*/ 0 h 2822"/>
              <a:gd name="T2" fmla="*/ 1092 w 9386"/>
              <a:gd name="T3" fmla="*/ 2822 h 2822"/>
              <a:gd name="T4" fmla="*/ 0 w 9386"/>
              <a:gd name="T5" fmla="*/ 2822 h 2822"/>
              <a:gd name="T6" fmla="*/ 8294 w 9386"/>
              <a:gd name="T7" fmla="*/ 0 h 2822"/>
              <a:gd name="T8" fmla="*/ 9386 w 9386"/>
              <a:gd name="T9" fmla="*/ 0 h 2822"/>
            </a:gdLst>
            <a:ahLst/>
            <a:cxnLst>
              <a:cxn ang="0">
                <a:pos x="T0" y="T1"/>
              </a:cxn>
              <a:cxn ang="0">
                <a:pos x="T2" y="T3"/>
              </a:cxn>
              <a:cxn ang="0">
                <a:pos x="T4" y="T5"/>
              </a:cxn>
              <a:cxn ang="0">
                <a:pos x="T6" y="T7"/>
              </a:cxn>
              <a:cxn ang="0">
                <a:pos x="T8" y="T9"/>
              </a:cxn>
            </a:cxnLst>
            <a:rect l="0" t="0" r="r" b="b"/>
            <a:pathLst>
              <a:path w="9386" h="2822">
                <a:moveTo>
                  <a:pt x="9386" y="0"/>
                </a:moveTo>
                <a:cubicBezTo>
                  <a:pt x="9386" y="1411"/>
                  <a:pt x="1092" y="1411"/>
                  <a:pt x="1092" y="2822"/>
                </a:cubicBezTo>
                <a:lnTo>
                  <a:pt x="0" y="2822"/>
                </a:lnTo>
                <a:cubicBezTo>
                  <a:pt x="0" y="1411"/>
                  <a:pt x="8294" y="1411"/>
                  <a:pt x="8294" y="0"/>
                </a:cubicBezTo>
                <a:lnTo>
                  <a:pt x="9386" y="0"/>
                </a:lnTo>
                <a:close/>
              </a:path>
            </a:pathLst>
          </a:custGeom>
          <a:solidFill>
            <a:srgbClr val="68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77" name="Freeform 66">
            <a:extLst>
              <a:ext uri="{FF2B5EF4-FFF2-40B4-BE49-F238E27FC236}">
                <a16:creationId xmlns:a16="http://schemas.microsoft.com/office/drawing/2014/main" id="{6427AF0D-DFC1-4A76-8E01-75C69F141DFF}"/>
              </a:ext>
            </a:extLst>
          </p:cNvPr>
          <p:cNvSpPr>
            <a:spLocks/>
          </p:cNvSpPr>
          <p:nvPr/>
        </p:nvSpPr>
        <p:spPr bwMode="auto">
          <a:xfrm>
            <a:off x="8397709" y="1674456"/>
            <a:ext cx="2519363" cy="971550"/>
          </a:xfrm>
          <a:custGeom>
            <a:avLst/>
            <a:gdLst>
              <a:gd name="T0" fmla="*/ 7313 w 7313"/>
              <a:gd name="T1" fmla="*/ 0 h 2822"/>
              <a:gd name="T2" fmla="*/ 1048 w 7313"/>
              <a:gd name="T3" fmla="*/ 2822 h 2822"/>
              <a:gd name="T4" fmla="*/ 0 w 7313"/>
              <a:gd name="T5" fmla="*/ 2822 h 2822"/>
              <a:gd name="T6" fmla="*/ 6265 w 7313"/>
              <a:gd name="T7" fmla="*/ 0 h 2822"/>
              <a:gd name="T8" fmla="*/ 7313 w 7313"/>
              <a:gd name="T9" fmla="*/ 0 h 2822"/>
            </a:gdLst>
            <a:ahLst/>
            <a:cxnLst>
              <a:cxn ang="0">
                <a:pos x="T0" y="T1"/>
              </a:cxn>
              <a:cxn ang="0">
                <a:pos x="T2" y="T3"/>
              </a:cxn>
              <a:cxn ang="0">
                <a:pos x="T4" y="T5"/>
              </a:cxn>
              <a:cxn ang="0">
                <a:pos x="T6" y="T7"/>
              </a:cxn>
              <a:cxn ang="0">
                <a:pos x="T8" y="T9"/>
              </a:cxn>
            </a:cxnLst>
            <a:rect l="0" t="0" r="r" b="b"/>
            <a:pathLst>
              <a:path w="7313" h="2822">
                <a:moveTo>
                  <a:pt x="7313" y="0"/>
                </a:moveTo>
                <a:cubicBezTo>
                  <a:pt x="7313" y="1411"/>
                  <a:pt x="1048" y="1411"/>
                  <a:pt x="1048" y="2822"/>
                </a:cubicBezTo>
                <a:lnTo>
                  <a:pt x="0" y="2822"/>
                </a:lnTo>
                <a:cubicBezTo>
                  <a:pt x="0" y="1411"/>
                  <a:pt x="6265" y="1411"/>
                  <a:pt x="6265" y="0"/>
                </a:cubicBezTo>
                <a:lnTo>
                  <a:pt x="7313" y="0"/>
                </a:lnTo>
                <a:close/>
              </a:path>
            </a:pathLst>
          </a:custGeom>
          <a:solidFill>
            <a:srgbClr val="FFE3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78" name="Freeform 67">
            <a:extLst>
              <a:ext uri="{FF2B5EF4-FFF2-40B4-BE49-F238E27FC236}">
                <a16:creationId xmlns:a16="http://schemas.microsoft.com/office/drawing/2014/main" id="{73ED202B-6315-40DC-83D8-2EDD38A31D5B}"/>
              </a:ext>
            </a:extLst>
          </p:cNvPr>
          <p:cNvSpPr>
            <a:spLocks/>
          </p:cNvSpPr>
          <p:nvPr/>
        </p:nvSpPr>
        <p:spPr bwMode="auto">
          <a:xfrm>
            <a:off x="9528009" y="1674456"/>
            <a:ext cx="1827213" cy="971550"/>
          </a:xfrm>
          <a:custGeom>
            <a:avLst/>
            <a:gdLst>
              <a:gd name="T0" fmla="*/ 5306 w 5306"/>
              <a:gd name="T1" fmla="*/ 0 h 2822"/>
              <a:gd name="T2" fmla="*/ 1270 w 5306"/>
              <a:gd name="T3" fmla="*/ 2822 h 2822"/>
              <a:gd name="T4" fmla="*/ 0 w 5306"/>
              <a:gd name="T5" fmla="*/ 2822 h 2822"/>
              <a:gd name="T6" fmla="*/ 4035 w 5306"/>
              <a:gd name="T7" fmla="*/ 0 h 2822"/>
              <a:gd name="T8" fmla="*/ 5306 w 5306"/>
              <a:gd name="T9" fmla="*/ 0 h 2822"/>
            </a:gdLst>
            <a:ahLst/>
            <a:cxnLst>
              <a:cxn ang="0">
                <a:pos x="T0" y="T1"/>
              </a:cxn>
              <a:cxn ang="0">
                <a:pos x="T2" y="T3"/>
              </a:cxn>
              <a:cxn ang="0">
                <a:pos x="T4" y="T5"/>
              </a:cxn>
              <a:cxn ang="0">
                <a:pos x="T6" y="T7"/>
              </a:cxn>
              <a:cxn ang="0">
                <a:pos x="T8" y="T9"/>
              </a:cxn>
            </a:cxnLst>
            <a:rect l="0" t="0" r="r" b="b"/>
            <a:pathLst>
              <a:path w="5306" h="2822">
                <a:moveTo>
                  <a:pt x="5306" y="0"/>
                </a:moveTo>
                <a:cubicBezTo>
                  <a:pt x="5306" y="1411"/>
                  <a:pt x="1270" y="1411"/>
                  <a:pt x="1270" y="2822"/>
                </a:cubicBezTo>
                <a:lnTo>
                  <a:pt x="0" y="2822"/>
                </a:lnTo>
                <a:cubicBezTo>
                  <a:pt x="0" y="1411"/>
                  <a:pt x="4035" y="1411"/>
                  <a:pt x="4035" y="0"/>
                </a:cubicBezTo>
                <a:lnTo>
                  <a:pt x="5306" y="0"/>
                </a:lnTo>
                <a:close/>
              </a:path>
            </a:pathLst>
          </a:custGeom>
          <a:solidFill>
            <a:srgbClr val="94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79" name="Freeform 68">
            <a:extLst>
              <a:ext uri="{FF2B5EF4-FFF2-40B4-BE49-F238E27FC236}">
                <a16:creationId xmlns:a16="http://schemas.microsoft.com/office/drawing/2014/main" id="{45F82606-1A86-4D3C-9713-16CE227D11CE}"/>
              </a:ext>
            </a:extLst>
          </p:cNvPr>
          <p:cNvSpPr>
            <a:spLocks/>
          </p:cNvSpPr>
          <p:nvPr/>
        </p:nvSpPr>
        <p:spPr bwMode="auto">
          <a:xfrm>
            <a:off x="10580522" y="1674456"/>
            <a:ext cx="1136650" cy="971550"/>
          </a:xfrm>
          <a:custGeom>
            <a:avLst/>
            <a:gdLst>
              <a:gd name="T0" fmla="*/ 3300 w 3300"/>
              <a:gd name="T1" fmla="*/ 0 h 2822"/>
              <a:gd name="T2" fmla="*/ 1048 w 3300"/>
              <a:gd name="T3" fmla="*/ 2822 h 2822"/>
              <a:gd name="T4" fmla="*/ 0 w 3300"/>
              <a:gd name="T5" fmla="*/ 2822 h 2822"/>
              <a:gd name="T6" fmla="*/ 2252 w 3300"/>
              <a:gd name="T7" fmla="*/ 0 h 2822"/>
              <a:gd name="T8" fmla="*/ 3300 w 3300"/>
              <a:gd name="T9" fmla="*/ 0 h 2822"/>
            </a:gdLst>
            <a:ahLst/>
            <a:cxnLst>
              <a:cxn ang="0">
                <a:pos x="T0" y="T1"/>
              </a:cxn>
              <a:cxn ang="0">
                <a:pos x="T2" y="T3"/>
              </a:cxn>
              <a:cxn ang="0">
                <a:pos x="T4" y="T5"/>
              </a:cxn>
              <a:cxn ang="0">
                <a:pos x="T6" y="T7"/>
              </a:cxn>
              <a:cxn ang="0">
                <a:pos x="T8" y="T9"/>
              </a:cxn>
            </a:cxnLst>
            <a:rect l="0" t="0" r="r" b="b"/>
            <a:pathLst>
              <a:path w="3300" h="2822">
                <a:moveTo>
                  <a:pt x="3300" y="0"/>
                </a:moveTo>
                <a:cubicBezTo>
                  <a:pt x="3300" y="1411"/>
                  <a:pt x="1048" y="1411"/>
                  <a:pt x="1048" y="2822"/>
                </a:cubicBezTo>
                <a:lnTo>
                  <a:pt x="0" y="2822"/>
                </a:lnTo>
                <a:cubicBezTo>
                  <a:pt x="0" y="1411"/>
                  <a:pt x="2252" y="1411"/>
                  <a:pt x="2252" y="0"/>
                </a:cubicBezTo>
                <a:lnTo>
                  <a:pt x="3300" y="0"/>
                </a:lnTo>
                <a:close/>
              </a:path>
            </a:pathLst>
          </a:custGeom>
          <a:solidFill>
            <a:srgbClr val="D6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80" name="Rectangle 69">
            <a:extLst>
              <a:ext uri="{FF2B5EF4-FFF2-40B4-BE49-F238E27FC236}">
                <a16:creationId xmlns:a16="http://schemas.microsoft.com/office/drawing/2014/main" id="{56B9EA5C-77D3-4B32-B7BA-1BCF59F211B2}"/>
              </a:ext>
            </a:extLst>
          </p:cNvPr>
          <p:cNvSpPr>
            <a:spLocks noChangeArrowheads="1"/>
          </p:cNvSpPr>
          <p:nvPr/>
        </p:nvSpPr>
        <p:spPr bwMode="auto">
          <a:xfrm>
            <a:off x="11717172" y="1674456"/>
            <a:ext cx="260350" cy="971550"/>
          </a:xfrm>
          <a:prstGeom prst="rect">
            <a:avLst/>
          </a:prstGeom>
          <a:solidFill>
            <a:srgbClr val="7D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81" name="Rectangle 70">
            <a:extLst>
              <a:ext uri="{FF2B5EF4-FFF2-40B4-BE49-F238E27FC236}">
                <a16:creationId xmlns:a16="http://schemas.microsoft.com/office/drawing/2014/main" id="{BD7634BD-6F41-4856-A98A-5AFD9700DF27}"/>
              </a:ext>
            </a:extLst>
          </p:cNvPr>
          <p:cNvSpPr>
            <a:spLocks noChangeArrowheads="1"/>
          </p:cNvSpPr>
          <p:nvPr/>
        </p:nvSpPr>
        <p:spPr bwMode="auto">
          <a:xfrm>
            <a:off x="4297197" y="3131781"/>
            <a:ext cx="222250" cy="971550"/>
          </a:xfrm>
          <a:prstGeom prst="rect">
            <a:avLst/>
          </a:prstGeom>
          <a:solidFill>
            <a:srgbClr val="FFBB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82" name="Freeform 71">
            <a:extLst>
              <a:ext uri="{FF2B5EF4-FFF2-40B4-BE49-F238E27FC236}">
                <a16:creationId xmlns:a16="http://schemas.microsoft.com/office/drawing/2014/main" id="{DF06F2C9-0365-457D-BD6F-42AF6B46B285}"/>
              </a:ext>
            </a:extLst>
          </p:cNvPr>
          <p:cNvSpPr>
            <a:spLocks/>
          </p:cNvSpPr>
          <p:nvPr/>
        </p:nvSpPr>
        <p:spPr bwMode="auto">
          <a:xfrm>
            <a:off x="4519447" y="3131781"/>
            <a:ext cx="1582738" cy="971550"/>
          </a:xfrm>
          <a:custGeom>
            <a:avLst/>
            <a:gdLst>
              <a:gd name="T0" fmla="*/ 713 w 4593"/>
              <a:gd name="T1" fmla="*/ 0 h 2823"/>
              <a:gd name="T2" fmla="*/ 4593 w 4593"/>
              <a:gd name="T3" fmla="*/ 2823 h 2823"/>
              <a:gd name="T4" fmla="*/ 3879 w 4593"/>
              <a:gd name="T5" fmla="*/ 2823 h 2823"/>
              <a:gd name="T6" fmla="*/ 0 w 4593"/>
              <a:gd name="T7" fmla="*/ 0 h 2823"/>
              <a:gd name="T8" fmla="*/ 713 w 4593"/>
              <a:gd name="T9" fmla="*/ 0 h 2823"/>
            </a:gdLst>
            <a:ahLst/>
            <a:cxnLst>
              <a:cxn ang="0">
                <a:pos x="T0" y="T1"/>
              </a:cxn>
              <a:cxn ang="0">
                <a:pos x="T2" y="T3"/>
              </a:cxn>
              <a:cxn ang="0">
                <a:pos x="T4" y="T5"/>
              </a:cxn>
              <a:cxn ang="0">
                <a:pos x="T6" y="T7"/>
              </a:cxn>
              <a:cxn ang="0">
                <a:pos x="T8" y="T9"/>
              </a:cxn>
            </a:cxnLst>
            <a:rect l="0" t="0" r="r" b="b"/>
            <a:pathLst>
              <a:path w="4593" h="2823">
                <a:moveTo>
                  <a:pt x="713" y="0"/>
                </a:moveTo>
                <a:cubicBezTo>
                  <a:pt x="713" y="1411"/>
                  <a:pt x="4593" y="1411"/>
                  <a:pt x="4593" y="2823"/>
                </a:cubicBezTo>
                <a:lnTo>
                  <a:pt x="3879" y="2823"/>
                </a:lnTo>
                <a:cubicBezTo>
                  <a:pt x="3879" y="1411"/>
                  <a:pt x="0" y="1411"/>
                  <a:pt x="0" y="0"/>
                </a:cubicBezTo>
                <a:lnTo>
                  <a:pt x="713" y="0"/>
                </a:lnTo>
                <a:close/>
              </a:path>
            </a:pathLst>
          </a:custGeom>
          <a:solidFill>
            <a:srgbClr val="FFC2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83" name="Freeform 72">
            <a:extLst>
              <a:ext uri="{FF2B5EF4-FFF2-40B4-BE49-F238E27FC236}">
                <a16:creationId xmlns:a16="http://schemas.microsoft.com/office/drawing/2014/main" id="{89B3D24D-6C0D-405F-8708-00B65DE7EFCA}"/>
              </a:ext>
            </a:extLst>
          </p:cNvPr>
          <p:cNvSpPr>
            <a:spLocks/>
          </p:cNvSpPr>
          <p:nvPr/>
        </p:nvSpPr>
        <p:spPr bwMode="auto">
          <a:xfrm>
            <a:off x="4765509" y="3131781"/>
            <a:ext cx="3041650" cy="971550"/>
          </a:xfrm>
          <a:custGeom>
            <a:avLst/>
            <a:gdLst>
              <a:gd name="T0" fmla="*/ 714 w 8829"/>
              <a:gd name="T1" fmla="*/ 0 h 2823"/>
              <a:gd name="T2" fmla="*/ 8829 w 8829"/>
              <a:gd name="T3" fmla="*/ 2823 h 2823"/>
              <a:gd name="T4" fmla="*/ 8116 w 8829"/>
              <a:gd name="T5" fmla="*/ 2823 h 2823"/>
              <a:gd name="T6" fmla="*/ 0 w 8829"/>
              <a:gd name="T7" fmla="*/ 0 h 2823"/>
              <a:gd name="T8" fmla="*/ 714 w 8829"/>
              <a:gd name="T9" fmla="*/ 0 h 2823"/>
            </a:gdLst>
            <a:ahLst/>
            <a:cxnLst>
              <a:cxn ang="0">
                <a:pos x="T0" y="T1"/>
              </a:cxn>
              <a:cxn ang="0">
                <a:pos x="T2" y="T3"/>
              </a:cxn>
              <a:cxn ang="0">
                <a:pos x="T4" y="T5"/>
              </a:cxn>
              <a:cxn ang="0">
                <a:pos x="T6" y="T7"/>
              </a:cxn>
              <a:cxn ang="0">
                <a:pos x="T8" y="T9"/>
              </a:cxn>
            </a:cxnLst>
            <a:rect l="0" t="0" r="r" b="b"/>
            <a:pathLst>
              <a:path w="8829" h="2823">
                <a:moveTo>
                  <a:pt x="714" y="0"/>
                </a:moveTo>
                <a:cubicBezTo>
                  <a:pt x="714" y="1411"/>
                  <a:pt x="8829" y="1411"/>
                  <a:pt x="8829" y="2823"/>
                </a:cubicBezTo>
                <a:lnTo>
                  <a:pt x="8116" y="2823"/>
                </a:lnTo>
                <a:cubicBezTo>
                  <a:pt x="8116" y="1411"/>
                  <a:pt x="0" y="1411"/>
                  <a:pt x="0" y="0"/>
                </a:cubicBezTo>
                <a:lnTo>
                  <a:pt x="714" y="0"/>
                </a:lnTo>
                <a:close/>
              </a:path>
            </a:pathLst>
          </a:custGeom>
          <a:solidFill>
            <a:srgbClr val="F6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84" name="Freeform 73">
            <a:extLst>
              <a:ext uri="{FF2B5EF4-FFF2-40B4-BE49-F238E27FC236}">
                <a16:creationId xmlns:a16="http://schemas.microsoft.com/office/drawing/2014/main" id="{2840F190-8C97-4C02-833B-C09D949264E6}"/>
              </a:ext>
            </a:extLst>
          </p:cNvPr>
          <p:cNvSpPr>
            <a:spLocks/>
          </p:cNvSpPr>
          <p:nvPr/>
        </p:nvSpPr>
        <p:spPr bwMode="auto">
          <a:xfrm>
            <a:off x="5011572" y="3131781"/>
            <a:ext cx="4246563" cy="971550"/>
          </a:xfrm>
          <a:custGeom>
            <a:avLst/>
            <a:gdLst>
              <a:gd name="T0" fmla="*/ 602 w 12329"/>
              <a:gd name="T1" fmla="*/ 0 h 2823"/>
              <a:gd name="T2" fmla="*/ 12329 w 12329"/>
              <a:gd name="T3" fmla="*/ 2823 h 2823"/>
              <a:gd name="T4" fmla="*/ 11727 w 12329"/>
              <a:gd name="T5" fmla="*/ 2823 h 2823"/>
              <a:gd name="T6" fmla="*/ 0 w 12329"/>
              <a:gd name="T7" fmla="*/ 0 h 2823"/>
              <a:gd name="T8" fmla="*/ 602 w 12329"/>
              <a:gd name="T9" fmla="*/ 0 h 2823"/>
            </a:gdLst>
            <a:ahLst/>
            <a:cxnLst>
              <a:cxn ang="0">
                <a:pos x="T0" y="T1"/>
              </a:cxn>
              <a:cxn ang="0">
                <a:pos x="T2" y="T3"/>
              </a:cxn>
              <a:cxn ang="0">
                <a:pos x="T4" y="T5"/>
              </a:cxn>
              <a:cxn ang="0">
                <a:pos x="T6" y="T7"/>
              </a:cxn>
              <a:cxn ang="0">
                <a:pos x="T8" y="T9"/>
              </a:cxn>
            </a:cxnLst>
            <a:rect l="0" t="0" r="r" b="b"/>
            <a:pathLst>
              <a:path w="12329" h="2823">
                <a:moveTo>
                  <a:pt x="602" y="0"/>
                </a:moveTo>
                <a:cubicBezTo>
                  <a:pt x="602" y="1411"/>
                  <a:pt x="12329" y="1411"/>
                  <a:pt x="12329" y="2823"/>
                </a:cubicBezTo>
                <a:lnTo>
                  <a:pt x="11727" y="2823"/>
                </a:lnTo>
                <a:cubicBezTo>
                  <a:pt x="11727" y="1411"/>
                  <a:pt x="0" y="1411"/>
                  <a:pt x="0" y="0"/>
                </a:cubicBezTo>
                <a:lnTo>
                  <a:pt x="602" y="0"/>
                </a:lnTo>
                <a:close/>
              </a:path>
            </a:pathLst>
          </a:custGeom>
          <a:solidFill>
            <a:srgbClr val="FFCC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85" name="Freeform 74">
            <a:extLst>
              <a:ext uri="{FF2B5EF4-FFF2-40B4-BE49-F238E27FC236}">
                <a16:creationId xmlns:a16="http://schemas.microsoft.com/office/drawing/2014/main" id="{E6C6D06C-D6CE-473F-8E9C-2E4651D5DE4E}"/>
              </a:ext>
            </a:extLst>
          </p:cNvPr>
          <p:cNvSpPr>
            <a:spLocks/>
          </p:cNvSpPr>
          <p:nvPr/>
        </p:nvSpPr>
        <p:spPr bwMode="auto">
          <a:xfrm>
            <a:off x="5217947" y="3131781"/>
            <a:ext cx="5468938" cy="971550"/>
          </a:xfrm>
          <a:custGeom>
            <a:avLst/>
            <a:gdLst>
              <a:gd name="T0" fmla="*/ 624 w 15874"/>
              <a:gd name="T1" fmla="*/ 0 h 2823"/>
              <a:gd name="T2" fmla="*/ 15874 w 15874"/>
              <a:gd name="T3" fmla="*/ 2823 h 2823"/>
              <a:gd name="T4" fmla="*/ 15250 w 15874"/>
              <a:gd name="T5" fmla="*/ 2823 h 2823"/>
              <a:gd name="T6" fmla="*/ 0 w 15874"/>
              <a:gd name="T7" fmla="*/ 0 h 2823"/>
              <a:gd name="T8" fmla="*/ 624 w 15874"/>
              <a:gd name="T9" fmla="*/ 0 h 2823"/>
            </a:gdLst>
            <a:ahLst/>
            <a:cxnLst>
              <a:cxn ang="0">
                <a:pos x="T0" y="T1"/>
              </a:cxn>
              <a:cxn ang="0">
                <a:pos x="T2" y="T3"/>
              </a:cxn>
              <a:cxn ang="0">
                <a:pos x="T4" y="T5"/>
              </a:cxn>
              <a:cxn ang="0">
                <a:pos x="T6" y="T7"/>
              </a:cxn>
              <a:cxn ang="0">
                <a:pos x="T8" y="T9"/>
              </a:cxn>
            </a:cxnLst>
            <a:rect l="0" t="0" r="r" b="b"/>
            <a:pathLst>
              <a:path w="15874" h="2823">
                <a:moveTo>
                  <a:pt x="624" y="0"/>
                </a:moveTo>
                <a:cubicBezTo>
                  <a:pt x="624" y="1411"/>
                  <a:pt x="15874" y="1411"/>
                  <a:pt x="15874" y="2823"/>
                </a:cubicBezTo>
                <a:lnTo>
                  <a:pt x="15250" y="2823"/>
                </a:lnTo>
                <a:cubicBezTo>
                  <a:pt x="15250" y="1411"/>
                  <a:pt x="0" y="1411"/>
                  <a:pt x="0" y="0"/>
                </a:cubicBezTo>
                <a:lnTo>
                  <a:pt x="624" y="0"/>
                </a:lnTo>
                <a:close/>
              </a:path>
            </a:pathLst>
          </a:custGeom>
          <a:solidFill>
            <a:srgbClr val="FF52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86" name="Freeform 75">
            <a:extLst>
              <a:ext uri="{FF2B5EF4-FFF2-40B4-BE49-F238E27FC236}">
                <a16:creationId xmlns:a16="http://schemas.microsoft.com/office/drawing/2014/main" id="{FF66DA81-BB80-416F-A2C3-D8965C75CA36}"/>
              </a:ext>
            </a:extLst>
          </p:cNvPr>
          <p:cNvSpPr>
            <a:spLocks/>
          </p:cNvSpPr>
          <p:nvPr/>
        </p:nvSpPr>
        <p:spPr bwMode="auto">
          <a:xfrm>
            <a:off x="4519447" y="3131781"/>
            <a:ext cx="1082675" cy="971550"/>
          </a:xfrm>
          <a:custGeom>
            <a:avLst/>
            <a:gdLst>
              <a:gd name="T0" fmla="*/ 3144 w 3144"/>
              <a:gd name="T1" fmla="*/ 0 h 2823"/>
              <a:gd name="T2" fmla="*/ 490 w 3144"/>
              <a:gd name="T3" fmla="*/ 2823 h 2823"/>
              <a:gd name="T4" fmla="*/ 0 w 3144"/>
              <a:gd name="T5" fmla="*/ 2823 h 2823"/>
              <a:gd name="T6" fmla="*/ 2653 w 3144"/>
              <a:gd name="T7" fmla="*/ 0 h 2823"/>
              <a:gd name="T8" fmla="*/ 3144 w 3144"/>
              <a:gd name="T9" fmla="*/ 0 h 2823"/>
            </a:gdLst>
            <a:ahLst/>
            <a:cxnLst>
              <a:cxn ang="0">
                <a:pos x="T0" y="T1"/>
              </a:cxn>
              <a:cxn ang="0">
                <a:pos x="T2" y="T3"/>
              </a:cxn>
              <a:cxn ang="0">
                <a:pos x="T4" y="T5"/>
              </a:cxn>
              <a:cxn ang="0">
                <a:pos x="T6" y="T7"/>
              </a:cxn>
              <a:cxn ang="0">
                <a:pos x="T8" y="T9"/>
              </a:cxn>
            </a:cxnLst>
            <a:rect l="0" t="0" r="r" b="b"/>
            <a:pathLst>
              <a:path w="3144" h="2823">
                <a:moveTo>
                  <a:pt x="3144" y="0"/>
                </a:moveTo>
                <a:cubicBezTo>
                  <a:pt x="3144" y="1411"/>
                  <a:pt x="490" y="1411"/>
                  <a:pt x="490" y="2823"/>
                </a:cubicBezTo>
                <a:lnTo>
                  <a:pt x="0" y="2823"/>
                </a:lnTo>
                <a:cubicBezTo>
                  <a:pt x="0" y="1411"/>
                  <a:pt x="2653" y="1411"/>
                  <a:pt x="2653" y="0"/>
                </a:cubicBezTo>
                <a:lnTo>
                  <a:pt x="3144" y="0"/>
                </a:lnTo>
                <a:close/>
              </a:path>
            </a:pathLst>
          </a:custGeom>
          <a:solidFill>
            <a:srgbClr val="FB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87" name="Freeform 76">
            <a:extLst>
              <a:ext uri="{FF2B5EF4-FFF2-40B4-BE49-F238E27FC236}">
                <a16:creationId xmlns:a16="http://schemas.microsoft.com/office/drawing/2014/main" id="{B58E5F47-75E2-4BBC-BE38-04A1A0AFCD56}"/>
              </a:ext>
            </a:extLst>
          </p:cNvPr>
          <p:cNvSpPr>
            <a:spLocks/>
          </p:cNvSpPr>
          <p:nvPr/>
        </p:nvSpPr>
        <p:spPr bwMode="auto">
          <a:xfrm>
            <a:off x="5602122" y="3131781"/>
            <a:ext cx="776288" cy="971550"/>
          </a:xfrm>
          <a:custGeom>
            <a:avLst/>
            <a:gdLst>
              <a:gd name="T0" fmla="*/ 802 w 2251"/>
              <a:gd name="T1" fmla="*/ 0 h 2823"/>
              <a:gd name="T2" fmla="*/ 2251 w 2251"/>
              <a:gd name="T3" fmla="*/ 2823 h 2823"/>
              <a:gd name="T4" fmla="*/ 1449 w 2251"/>
              <a:gd name="T5" fmla="*/ 2823 h 2823"/>
              <a:gd name="T6" fmla="*/ 0 w 2251"/>
              <a:gd name="T7" fmla="*/ 0 h 2823"/>
              <a:gd name="T8" fmla="*/ 802 w 2251"/>
              <a:gd name="T9" fmla="*/ 0 h 2823"/>
            </a:gdLst>
            <a:ahLst/>
            <a:cxnLst>
              <a:cxn ang="0">
                <a:pos x="T0" y="T1"/>
              </a:cxn>
              <a:cxn ang="0">
                <a:pos x="T2" y="T3"/>
              </a:cxn>
              <a:cxn ang="0">
                <a:pos x="T4" y="T5"/>
              </a:cxn>
              <a:cxn ang="0">
                <a:pos x="T6" y="T7"/>
              </a:cxn>
              <a:cxn ang="0">
                <a:pos x="T8" y="T9"/>
              </a:cxn>
            </a:cxnLst>
            <a:rect l="0" t="0" r="r" b="b"/>
            <a:pathLst>
              <a:path w="2251" h="2823">
                <a:moveTo>
                  <a:pt x="802" y="0"/>
                </a:moveTo>
                <a:cubicBezTo>
                  <a:pt x="802" y="1411"/>
                  <a:pt x="2251" y="1411"/>
                  <a:pt x="2251" y="2823"/>
                </a:cubicBezTo>
                <a:lnTo>
                  <a:pt x="1449" y="2823"/>
                </a:lnTo>
                <a:cubicBezTo>
                  <a:pt x="1449" y="1411"/>
                  <a:pt x="0" y="1411"/>
                  <a:pt x="0" y="0"/>
                </a:cubicBezTo>
                <a:lnTo>
                  <a:pt x="802" y="0"/>
                </a:lnTo>
                <a:close/>
              </a:path>
            </a:pathLst>
          </a:custGeom>
          <a:solidFill>
            <a:srgbClr val="AB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88" name="Freeform 77">
            <a:extLst>
              <a:ext uri="{FF2B5EF4-FFF2-40B4-BE49-F238E27FC236}">
                <a16:creationId xmlns:a16="http://schemas.microsoft.com/office/drawing/2014/main" id="{A80050C9-EEB9-467D-B4F6-3928C03F777F}"/>
              </a:ext>
            </a:extLst>
          </p:cNvPr>
          <p:cNvSpPr>
            <a:spLocks/>
          </p:cNvSpPr>
          <p:nvPr/>
        </p:nvSpPr>
        <p:spPr bwMode="auto">
          <a:xfrm>
            <a:off x="5878347" y="3131781"/>
            <a:ext cx="2097088" cy="971550"/>
          </a:xfrm>
          <a:custGeom>
            <a:avLst/>
            <a:gdLst>
              <a:gd name="T0" fmla="*/ 491 w 6087"/>
              <a:gd name="T1" fmla="*/ 0 h 2823"/>
              <a:gd name="T2" fmla="*/ 6087 w 6087"/>
              <a:gd name="T3" fmla="*/ 2823 h 2823"/>
              <a:gd name="T4" fmla="*/ 5596 w 6087"/>
              <a:gd name="T5" fmla="*/ 2823 h 2823"/>
              <a:gd name="T6" fmla="*/ 0 w 6087"/>
              <a:gd name="T7" fmla="*/ 0 h 2823"/>
              <a:gd name="T8" fmla="*/ 491 w 6087"/>
              <a:gd name="T9" fmla="*/ 0 h 2823"/>
            </a:gdLst>
            <a:ahLst/>
            <a:cxnLst>
              <a:cxn ang="0">
                <a:pos x="T0" y="T1"/>
              </a:cxn>
              <a:cxn ang="0">
                <a:pos x="T2" y="T3"/>
              </a:cxn>
              <a:cxn ang="0">
                <a:pos x="T4" y="T5"/>
              </a:cxn>
              <a:cxn ang="0">
                <a:pos x="T6" y="T7"/>
              </a:cxn>
              <a:cxn ang="0">
                <a:pos x="T8" y="T9"/>
              </a:cxn>
            </a:cxnLst>
            <a:rect l="0" t="0" r="r" b="b"/>
            <a:pathLst>
              <a:path w="6087" h="2823">
                <a:moveTo>
                  <a:pt x="491" y="0"/>
                </a:moveTo>
                <a:cubicBezTo>
                  <a:pt x="491" y="1411"/>
                  <a:pt x="6087" y="1411"/>
                  <a:pt x="6087" y="2823"/>
                </a:cubicBezTo>
                <a:lnTo>
                  <a:pt x="5596" y="2823"/>
                </a:lnTo>
                <a:cubicBezTo>
                  <a:pt x="5596" y="1411"/>
                  <a:pt x="0" y="1411"/>
                  <a:pt x="0" y="0"/>
                </a:cubicBezTo>
                <a:lnTo>
                  <a:pt x="491" y="0"/>
                </a:lnTo>
                <a:close/>
              </a:path>
            </a:pathLst>
          </a:custGeom>
          <a:solidFill>
            <a:srgbClr val="78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89" name="Freeform 78">
            <a:extLst>
              <a:ext uri="{FF2B5EF4-FFF2-40B4-BE49-F238E27FC236}">
                <a16:creationId xmlns:a16="http://schemas.microsoft.com/office/drawing/2014/main" id="{05C30494-A2AD-4869-BEC0-547E467060B5}"/>
              </a:ext>
            </a:extLst>
          </p:cNvPr>
          <p:cNvSpPr>
            <a:spLocks/>
          </p:cNvSpPr>
          <p:nvPr/>
        </p:nvSpPr>
        <p:spPr bwMode="auto">
          <a:xfrm>
            <a:off x="6048209" y="3131781"/>
            <a:ext cx="3425825" cy="971550"/>
          </a:xfrm>
          <a:custGeom>
            <a:avLst/>
            <a:gdLst>
              <a:gd name="T0" fmla="*/ 624 w 9944"/>
              <a:gd name="T1" fmla="*/ 0 h 2823"/>
              <a:gd name="T2" fmla="*/ 9944 w 9944"/>
              <a:gd name="T3" fmla="*/ 2823 h 2823"/>
              <a:gd name="T4" fmla="*/ 9319 w 9944"/>
              <a:gd name="T5" fmla="*/ 2823 h 2823"/>
              <a:gd name="T6" fmla="*/ 0 w 9944"/>
              <a:gd name="T7" fmla="*/ 0 h 2823"/>
              <a:gd name="T8" fmla="*/ 624 w 9944"/>
              <a:gd name="T9" fmla="*/ 0 h 2823"/>
            </a:gdLst>
            <a:ahLst/>
            <a:cxnLst>
              <a:cxn ang="0">
                <a:pos x="T0" y="T1"/>
              </a:cxn>
              <a:cxn ang="0">
                <a:pos x="T2" y="T3"/>
              </a:cxn>
              <a:cxn ang="0">
                <a:pos x="T4" y="T5"/>
              </a:cxn>
              <a:cxn ang="0">
                <a:pos x="T6" y="T7"/>
              </a:cxn>
              <a:cxn ang="0">
                <a:pos x="T8" y="T9"/>
              </a:cxn>
            </a:cxnLst>
            <a:rect l="0" t="0" r="r" b="b"/>
            <a:pathLst>
              <a:path w="9944" h="2823">
                <a:moveTo>
                  <a:pt x="624" y="0"/>
                </a:moveTo>
                <a:cubicBezTo>
                  <a:pt x="624" y="1411"/>
                  <a:pt x="9944" y="1411"/>
                  <a:pt x="9944" y="2823"/>
                </a:cubicBezTo>
                <a:lnTo>
                  <a:pt x="9319" y="2823"/>
                </a:lnTo>
                <a:cubicBezTo>
                  <a:pt x="9319" y="1411"/>
                  <a:pt x="0" y="1411"/>
                  <a:pt x="0" y="0"/>
                </a:cubicBezTo>
                <a:lnTo>
                  <a:pt x="624" y="0"/>
                </a:lnTo>
                <a:close/>
              </a:path>
            </a:pathLst>
          </a:custGeom>
          <a:solidFill>
            <a:srgbClr val="FFE8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90" name="Freeform 79">
            <a:extLst>
              <a:ext uri="{FF2B5EF4-FFF2-40B4-BE49-F238E27FC236}">
                <a16:creationId xmlns:a16="http://schemas.microsoft.com/office/drawing/2014/main" id="{2732EBA7-CBA5-413F-AF1D-51C8391427AC}"/>
              </a:ext>
            </a:extLst>
          </p:cNvPr>
          <p:cNvSpPr>
            <a:spLocks/>
          </p:cNvSpPr>
          <p:nvPr/>
        </p:nvSpPr>
        <p:spPr bwMode="auto">
          <a:xfrm>
            <a:off x="6262522" y="3131781"/>
            <a:ext cx="4648200" cy="971550"/>
          </a:xfrm>
          <a:custGeom>
            <a:avLst/>
            <a:gdLst>
              <a:gd name="T0" fmla="*/ 647 w 13489"/>
              <a:gd name="T1" fmla="*/ 0 h 2823"/>
              <a:gd name="T2" fmla="*/ 13489 w 13489"/>
              <a:gd name="T3" fmla="*/ 2823 h 2823"/>
              <a:gd name="T4" fmla="*/ 12842 w 13489"/>
              <a:gd name="T5" fmla="*/ 2823 h 2823"/>
              <a:gd name="T6" fmla="*/ 0 w 13489"/>
              <a:gd name="T7" fmla="*/ 0 h 2823"/>
              <a:gd name="T8" fmla="*/ 647 w 13489"/>
              <a:gd name="T9" fmla="*/ 0 h 2823"/>
            </a:gdLst>
            <a:ahLst/>
            <a:cxnLst>
              <a:cxn ang="0">
                <a:pos x="T0" y="T1"/>
              </a:cxn>
              <a:cxn ang="0">
                <a:pos x="T2" y="T3"/>
              </a:cxn>
              <a:cxn ang="0">
                <a:pos x="T4" y="T5"/>
              </a:cxn>
              <a:cxn ang="0">
                <a:pos x="T6" y="T7"/>
              </a:cxn>
              <a:cxn ang="0">
                <a:pos x="T8" y="T9"/>
              </a:cxn>
            </a:cxnLst>
            <a:rect l="0" t="0" r="r" b="b"/>
            <a:pathLst>
              <a:path w="13489" h="2823">
                <a:moveTo>
                  <a:pt x="647" y="0"/>
                </a:moveTo>
                <a:cubicBezTo>
                  <a:pt x="647" y="1411"/>
                  <a:pt x="13489" y="1411"/>
                  <a:pt x="13489" y="2823"/>
                </a:cubicBezTo>
                <a:lnTo>
                  <a:pt x="12842" y="2823"/>
                </a:lnTo>
                <a:cubicBezTo>
                  <a:pt x="12842" y="1411"/>
                  <a:pt x="0" y="1411"/>
                  <a:pt x="0" y="0"/>
                </a:cubicBezTo>
                <a:lnTo>
                  <a:pt x="647" y="0"/>
                </a:lnTo>
                <a:close/>
              </a:path>
            </a:pathLst>
          </a:custGeom>
          <a:solidFill>
            <a:srgbClr val="FF68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91" name="Freeform 80">
            <a:extLst>
              <a:ext uri="{FF2B5EF4-FFF2-40B4-BE49-F238E27FC236}">
                <a16:creationId xmlns:a16="http://schemas.microsoft.com/office/drawing/2014/main" id="{0D0E50B8-8054-4FE2-B182-A6595054D680}"/>
              </a:ext>
            </a:extLst>
          </p:cNvPr>
          <p:cNvSpPr>
            <a:spLocks/>
          </p:cNvSpPr>
          <p:nvPr/>
        </p:nvSpPr>
        <p:spPr bwMode="auto">
          <a:xfrm>
            <a:off x="4687722" y="3131781"/>
            <a:ext cx="2074863" cy="971550"/>
          </a:xfrm>
          <a:custGeom>
            <a:avLst/>
            <a:gdLst>
              <a:gd name="T0" fmla="*/ 6020 w 6020"/>
              <a:gd name="T1" fmla="*/ 0 h 2823"/>
              <a:gd name="T2" fmla="*/ 803 w 6020"/>
              <a:gd name="T3" fmla="*/ 2823 h 2823"/>
              <a:gd name="T4" fmla="*/ 0 w 6020"/>
              <a:gd name="T5" fmla="*/ 2823 h 2823"/>
              <a:gd name="T6" fmla="*/ 5218 w 6020"/>
              <a:gd name="T7" fmla="*/ 0 h 2823"/>
              <a:gd name="T8" fmla="*/ 6020 w 6020"/>
              <a:gd name="T9" fmla="*/ 0 h 2823"/>
            </a:gdLst>
            <a:ahLst/>
            <a:cxnLst>
              <a:cxn ang="0">
                <a:pos x="T0" y="T1"/>
              </a:cxn>
              <a:cxn ang="0">
                <a:pos x="T2" y="T3"/>
              </a:cxn>
              <a:cxn ang="0">
                <a:pos x="T4" y="T5"/>
              </a:cxn>
              <a:cxn ang="0">
                <a:pos x="T6" y="T7"/>
              </a:cxn>
              <a:cxn ang="0">
                <a:pos x="T8" y="T9"/>
              </a:cxn>
            </a:cxnLst>
            <a:rect l="0" t="0" r="r" b="b"/>
            <a:pathLst>
              <a:path w="6020" h="2823">
                <a:moveTo>
                  <a:pt x="6020" y="0"/>
                </a:moveTo>
                <a:cubicBezTo>
                  <a:pt x="6020" y="1411"/>
                  <a:pt x="803" y="1411"/>
                  <a:pt x="803" y="2823"/>
                </a:cubicBezTo>
                <a:lnTo>
                  <a:pt x="0" y="2823"/>
                </a:lnTo>
                <a:cubicBezTo>
                  <a:pt x="0" y="1411"/>
                  <a:pt x="5218" y="1411"/>
                  <a:pt x="5218" y="0"/>
                </a:cubicBezTo>
                <a:lnTo>
                  <a:pt x="6020" y="0"/>
                </a:lnTo>
                <a:close/>
              </a:path>
            </a:pathLst>
          </a:custGeom>
          <a:solidFill>
            <a:srgbClr val="7B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92" name="Freeform 81">
            <a:extLst>
              <a:ext uri="{FF2B5EF4-FFF2-40B4-BE49-F238E27FC236}">
                <a16:creationId xmlns:a16="http://schemas.microsoft.com/office/drawing/2014/main" id="{3B44CB24-3CB5-4D29-B465-569A7D55382D}"/>
              </a:ext>
            </a:extLst>
          </p:cNvPr>
          <p:cNvSpPr>
            <a:spLocks/>
          </p:cNvSpPr>
          <p:nvPr/>
        </p:nvSpPr>
        <p:spPr bwMode="auto">
          <a:xfrm>
            <a:off x="6378409" y="3131781"/>
            <a:ext cx="590550" cy="971550"/>
          </a:xfrm>
          <a:custGeom>
            <a:avLst/>
            <a:gdLst>
              <a:gd name="T0" fmla="*/ 1717 w 1717"/>
              <a:gd name="T1" fmla="*/ 0 h 2823"/>
              <a:gd name="T2" fmla="*/ 602 w 1717"/>
              <a:gd name="T3" fmla="*/ 2823 h 2823"/>
              <a:gd name="T4" fmla="*/ 0 w 1717"/>
              <a:gd name="T5" fmla="*/ 2823 h 2823"/>
              <a:gd name="T6" fmla="*/ 1115 w 1717"/>
              <a:gd name="T7" fmla="*/ 0 h 2823"/>
              <a:gd name="T8" fmla="*/ 1717 w 1717"/>
              <a:gd name="T9" fmla="*/ 0 h 2823"/>
            </a:gdLst>
            <a:ahLst/>
            <a:cxnLst>
              <a:cxn ang="0">
                <a:pos x="T0" y="T1"/>
              </a:cxn>
              <a:cxn ang="0">
                <a:pos x="T2" y="T3"/>
              </a:cxn>
              <a:cxn ang="0">
                <a:pos x="T4" y="T5"/>
              </a:cxn>
              <a:cxn ang="0">
                <a:pos x="T6" y="T7"/>
              </a:cxn>
              <a:cxn ang="0">
                <a:pos x="T8" y="T9"/>
              </a:cxn>
            </a:cxnLst>
            <a:rect l="0" t="0" r="r" b="b"/>
            <a:pathLst>
              <a:path w="1717" h="2823">
                <a:moveTo>
                  <a:pt x="1717" y="0"/>
                </a:moveTo>
                <a:cubicBezTo>
                  <a:pt x="1717" y="1411"/>
                  <a:pt x="602" y="1411"/>
                  <a:pt x="602" y="2823"/>
                </a:cubicBezTo>
                <a:lnTo>
                  <a:pt x="0" y="2823"/>
                </a:lnTo>
                <a:cubicBezTo>
                  <a:pt x="0" y="1411"/>
                  <a:pt x="1115" y="1411"/>
                  <a:pt x="1115" y="0"/>
                </a:cubicBezTo>
                <a:lnTo>
                  <a:pt x="1717" y="0"/>
                </a:lnTo>
                <a:close/>
              </a:path>
            </a:pathLst>
          </a:custGeom>
          <a:solidFill>
            <a:srgbClr val="C1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93" name="Freeform 82">
            <a:extLst>
              <a:ext uri="{FF2B5EF4-FFF2-40B4-BE49-F238E27FC236}">
                <a16:creationId xmlns:a16="http://schemas.microsoft.com/office/drawing/2014/main" id="{F36B9243-EEAC-4596-BAE3-67E9CEC3F3F6}"/>
              </a:ext>
            </a:extLst>
          </p:cNvPr>
          <p:cNvSpPr>
            <a:spLocks/>
          </p:cNvSpPr>
          <p:nvPr/>
        </p:nvSpPr>
        <p:spPr bwMode="auto">
          <a:xfrm>
            <a:off x="6968959" y="3131781"/>
            <a:ext cx="1244600" cy="971550"/>
          </a:xfrm>
          <a:custGeom>
            <a:avLst/>
            <a:gdLst>
              <a:gd name="T0" fmla="*/ 691 w 3612"/>
              <a:gd name="T1" fmla="*/ 0 h 2823"/>
              <a:gd name="T2" fmla="*/ 3612 w 3612"/>
              <a:gd name="T3" fmla="*/ 2823 h 2823"/>
              <a:gd name="T4" fmla="*/ 2921 w 3612"/>
              <a:gd name="T5" fmla="*/ 2823 h 2823"/>
              <a:gd name="T6" fmla="*/ 0 w 3612"/>
              <a:gd name="T7" fmla="*/ 0 h 2823"/>
              <a:gd name="T8" fmla="*/ 691 w 3612"/>
              <a:gd name="T9" fmla="*/ 0 h 2823"/>
            </a:gdLst>
            <a:ahLst/>
            <a:cxnLst>
              <a:cxn ang="0">
                <a:pos x="T0" y="T1"/>
              </a:cxn>
              <a:cxn ang="0">
                <a:pos x="T2" y="T3"/>
              </a:cxn>
              <a:cxn ang="0">
                <a:pos x="T4" y="T5"/>
              </a:cxn>
              <a:cxn ang="0">
                <a:pos x="T6" y="T7"/>
              </a:cxn>
              <a:cxn ang="0">
                <a:pos x="T8" y="T9"/>
              </a:cxn>
            </a:cxnLst>
            <a:rect l="0" t="0" r="r" b="b"/>
            <a:pathLst>
              <a:path w="3612" h="2823">
                <a:moveTo>
                  <a:pt x="691" y="0"/>
                </a:moveTo>
                <a:cubicBezTo>
                  <a:pt x="691" y="1411"/>
                  <a:pt x="3612" y="1411"/>
                  <a:pt x="3612" y="2823"/>
                </a:cubicBezTo>
                <a:lnTo>
                  <a:pt x="2921" y="2823"/>
                </a:lnTo>
                <a:cubicBezTo>
                  <a:pt x="2921" y="1411"/>
                  <a:pt x="0" y="1411"/>
                  <a:pt x="0" y="0"/>
                </a:cubicBezTo>
                <a:lnTo>
                  <a:pt x="691" y="0"/>
                </a:lnTo>
                <a:close/>
              </a:path>
            </a:pathLst>
          </a:custGeom>
          <a:solidFill>
            <a:srgbClr val="D1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94" name="Freeform 83">
            <a:extLst>
              <a:ext uri="{FF2B5EF4-FFF2-40B4-BE49-F238E27FC236}">
                <a16:creationId xmlns:a16="http://schemas.microsoft.com/office/drawing/2014/main" id="{11717A26-C853-4DF9-8B5C-560A8353C58F}"/>
              </a:ext>
            </a:extLst>
          </p:cNvPr>
          <p:cNvSpPr>
            <a:spLocks/>
          </p:cNvSpPr>
          <p:nvPr/>
        </p:nvSpPr>
        <p:spPr bwMode="auto">
          <a:xfrm>
            <a:off x="7207084" y="3131781"/>
            <a:ext cx="2513013" cy="971550"/>
          </a:xfrm>
          <a:custGeom>
            <a:avLst/>
            <a:gdLst>
              <a:gd name="T0" fmla="*/ 714 w 7291"/>
              <a:gd name="T1" fmla="*/ 0 h 2823"/>
              <a:gd name="T2" fmla="*/ 7291 w 7291"/>
              <a:gd name="T3" fmla="*/ 2823 h 2823"/>
              <a:gd name="T4" fmla="*/ 6578 w 7291"/>
              <a:gd name="T5" fmla="*/ 2823 h 2823"/>
              <a:gd name="T6" fmla="*/ 0 w 7291"/>
              <a:gd name="T7" fmla="*/ 0 h 2823"/>
              <a:gd name="T8" fmla="*/ 714 w 7291"/>
              <a:gd name="T9" fmla="*/ 0 h 2823"/>
            </a:gdLst>
            <a:ahLst/>
            <a:cxnLst>
              <a:cxn ang="0">
                <a:pos x="T0" y="T1"/>
              </a:cxn>
              <a:cxn ang="0">
                <a:pos x="T2" y="T3"/>
              </a:cxn>
              <a:cxn ang="0">
                <a:pos x="T4" y="T5"/>
              </a:cxn>
              <a:cxn ang="0">
                <a:pos x="T6" y="T7"/>
              </a:cxn>
              <a:cxn ang="0">
                <a:pos x="T8" y="T9"/>
              </a:cxn>
            </a:cxnLst>
            <a:rect l="0" t="0" r="r" b="b"/>
            <a:pathLst>
              <a:path w="7291" h="2823">
                <a:moveTo>
                  <a:pt x="714" y="0"/>
                </a:moveTo>
                <a:cubicBezTo>
                  <a:pt x="714" y="1411"/>
                  <a:pt x="7291" y="1411"/>
                  <a:pt x="7291" y="2823"/>
                </a:cubicBezTo>
                <a:lnTo>
                  <a:pt x="6578" y="2823"/>
                </a:lnTo>
                <a:cubicBezTo>
                  <a:pt x="6578" y="1411"/>
                  <a:pt x="0" y="1411"/>
                  <a:pt x="0" y="0"/>
                </a:cubicBezTo>
                <a:lnTo>
                  <a:pt x="714" y="0"/>
                </a:lnTo>
                <a:close/>
              </a:path>
            </a:pathLst>
          </a:custGeom>
          <a:solidFill>
            <a:srgbClr val="AD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95" name="Freeform 84">
            <a:extLst>
              <a:ext uri="{FF2B5EF4-FFF2-40B4-BE49-F238E27FC236}">
                <a16:creationId xmlns:a16="http://schemas.microsoft.com/office/drawing/2014/main" id="{215B6B59-3B1E-48D2-B259-936580684C30}"/>
              </a:ext>
            </a:extLst>
          </p:cNvPr>
          <p:cNvSpPr>
            <a:spLocks/>
          </p:cNvSpPr>
          <p:nvPr/>
        </p:nvSpPr>
        <p:spPr bwMode="auto">
          <a:xfrm>
            <a:off x="7453147" y="3131781"/>
            <a:ext cx="3702050" cy="971550"/>
          </a:xfrm>
          <a:custGeom>
            <a:avLst/>
            <a:gdLst>
              <a:gd name="T0" fmla="*/ 713 w 10746"/>
              <a:gd name="T1" fmla="*/ 0 h 2823"/>
              <a:gd name="T2" fmla="*/ 10746 w 10746"/>
              <a:gd name="T3" fmla="*/ 2823 h 2823"/>
              <a:gd name="T4" fmla="*/ 10033 w 10746"/>
              <a:gd name="T5" fmla="*/ 2823 h 2823"/>
              <a:gd name="T6" fmla="*/ 0 w 10746"/>
              <a:gd name="T7" fmla="*/ 0 h 2823"/>
              <a:gd name="T8" fmla="*/ 713 w 10746"/>
              <a:gd name="T9" fmla="*/ 0 h 2823"/>
            </a:gdLst>
            <a:ahLst/>
            <a:cxnLst>
              <a:cxn ang="0">
                <a:pos x="T0" y="T1"/>
              </a:cxn>
              <a:cxn ang="0">
                <a:pos x="T2" y="T3"/>
              </a:cxn>
              <a:cxn ang="0">
                <a:pos x="T4" y="T5"/>
              </a:cxn>
              <a:cxn ang="0">
                <a:pos x="T6" y="T7"/>
              </a:cxn>
              <a:cxn ang="0">
                <a:pos x="T8" y="T9"/>
              </a:cxn>
            </a:cxnLst>
            <a:rect l="0" t="0" r="r" b="b"/>
            <a:pathLst>
              <a:path w="10746" h="2823">
                <a:moveTo>
                  <a:pt x="713" y="0"/>
                </a:moveTo>
                <a:cubicBezTo>
                  <a:pt x="713" y="1411"/>
                  <a:pt x="10746" y="1411"/>
                  <a:pt x="10746" y="2823"/>
                </a:cubicBezTo>
                <a:lnTo>
                  <a:pt x="10033" y="2823"/>
                </a:lnTo>
                <a:cubicBezTo>
                  <a:pt x="10033" y="1411"/>
                  <a:pt x="0" y="1411"/>
                  <a:pt x="0" y="0"/>
                </a:cubicBezTo>
                <a:lnTo>
                  <a:pt x="713" y="0"/>
                </a:lnTo>
                <a:close/>
              </a:path>
            </a:pathLst>
          </a:custGeom>
          <a:solidFill>
            <a:srgbClr val="4B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96" name="Freeform 85">
            <a:extLst>
              <a:ext uri="{FF2B5EF4-FFF2-40B4-BE49-F238E27FC236}">
                <a16:creationId xmlns:a16="http://schemas.microsoft.com/office/drawing/2014/main" id="{5EC998DC-57C9-406F-9DEB-2FD9B88591C0}"/>
              </a:ext>
            </a:extLst>
          </p:cNvPr>
          <p:cNvSpPr>
            <a:spLocks/>
          </p:cNvSpPr>
          <p:nvPr/>
        </p:nvSpPr>
        <p:spPr bwMode="auto">
          <a:xfrm>
            <a:off x="4965534" y="3131781"/>
            <a:ext cx="2995613" cy="971550"/>
          </a:xfrm>
          <a:custGeom>
            <a:avLst/>
            <a:gdLst>
              <a:gd name="T0" fmla="*/ 8695 w 8695"/>
              <a:gd name="T1" fmla="*/ 0 h 2823"/>
              <a:gd name="T2" fmla="*/ 758 w 8695"/>
              <a:gd name="T3" fmla="*/ 2823 h 2823"/>
              <a:gd name="T4" fmla="*/ 0 w 8695"/>
              <a:gd name="T5" fmla="*/ 2823 h 2823"/>
              <a:gd name="T6" fmla="*/ 7937 w 8695"/>
              <a:gd name="T7" fmla="*/ 0 h 2823"/>
              <a:gd name="T8" fmla="*/ 8695 w 8695"/>
              <a:gd name="T9" fmla="*/ 0 h 2823"/>
            </a:gdLst>
            <a:ahLst/>
            <a:cxnLst>
              <a:cxn ang="0">
                <a:pos x="T0" y="T1"/>
              </a:cxn>
              <a:cxn ang="0">
                <a:pos x="T2" y="T3"/>
              </a:cxn>
              <a:cxn ang="0">
                <a:pos x="T4" y="T5"/>
              </a:cxn>
              <a:cxn ang="0">
                <a:pos x="T6" y="T7"/>
              </a:cxn>
              <a:cxn ang="0">
                <a:pos x="T8" y="T9"/>
              </a:cxn>
            </a:cxnLst>
            <a:rect l="0" t="0" r="r" b="b"/>
            <a:pathLst>
              <a:path w="8695" h="2823">
                <a:moveTo>
                  <a:pt x="8695" y="0"/>
                </a:moveTo>
                <a:cubicBezTo>
                  <a:pt x="8695" y="1411"/>
                  <a:pt x="758" y="1411"/>
                  <a:pt x="758" y="2823"/>
                </a:cubicBezTo>
                <a:lnTo>
                  <a:pt x="0" y="2823"/>
                </a:lnTo>
                <a:cubicBezTo>
                  <a:pt x="0" y="1411"/>
                  <a:pt x="7937" y="1411"/>
                  <a:pt x="7937" y="0"/>
                </a:cubicBezTo>
                <a:lnTo>
                  <a:pt x="8695" y="0"/>
                </a:lnTo>
                <a:close/>
              </a:path>
            </a:pathLst>
          </a:custGeom>
          <a:solidFill>
            <a:srgbClr val="2B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97" name="Freeform 86">
            <a:extLst>
              <a:ext uri="{FF2B5EF4-FFF2-40B4-BE49-F238E27FC236}">
                <a16:creationId xmlns:a16="http://schemas.microsoft.com/office/drawing/2014/main" id="{C5E599A7-8BE7-467D-978C-57319AA33D06}"/>
              </a:ext>
            </a:extLst>
          </p:cNvPr>
          <p:cNvSpPr>
            <a:spLocks/>
          </p:cNvSpPr>
          <p:nvPr/>
        </p:nvSpPr>
        <p:spPr bwMode="auto">
          <a:xfrm>
            <a:off x="6584784" y="3131781"/>
            <a:ext cx="1552575" cy="971550"/>
          </a:xfrm>
          <a:custGeom>
            <a:avLst/>
            <a:gdLst>
              <a:gd name="T0" fmla="*/ 4504 w 4504"/>
              <a:gd name="T1" fmla="*/ 0 h 2823"/>
              <a:gd name="T2" fmla="*/ 513 w 4504"/>
              <a:gd name="T3" fmla="*/ 2823 h 2823"/>
              <a:gd name="T4" fmla="*/ 0 w 4504"/>
              <a:gd name="T5" fmla="*/ 2823 h 2823"/>
              <a:gd name="T6" fmla="*/ 3991 w 4504"/>
              <a:gd name="T7" fmla="*/ 0 h 2823"/>
              <a:gd name="T8" fmla="*/ 4504 w 4504"/>
              <a:gd name="T9" fmla="*/ 0 h 2823"/>
            </a:gdLst>
            <a:ahLst/>
            <a:cxnLst>
              <a:cxn ang="0">
                <a:pos x="T0" y="T1"/>
              </a:cxn>
              <a:cxn ang="0">
                <a:pos x="T2" y="T3"/>
              </a:cxn>
              <a:cxn ang="0">
                <a:pos x="T4" y="T5"/>
              </a:cxn>
              <a:cxn ang="0">
                <a:pos x="T6" y="T7"/>
              </a:cxn>
              <a:cxn ang="0">
                <a:pos x="T8" y="T9"/>
              </a:cxn>
            </a:cxnLst>
            <a:rect l="0" t="0" r="r" b="b"/>
            <a:pathLst>
              <a:path w="4504" h="2823">
                <a:moveTo>
                  <a:pt x="4504" y="0"/>
                </a:moveTo>
                <a:cubicBezTo>
                  <a:pt x="4504" y="1411"/>
                  <a:pt x="513" y="1411"/>
                  <a:pt x="513" y="2823"/>
                </a:cubicBezTo>
                <a:lnTo>
                  <a:pt x="0" y="2823"/>
                </a:lnTo>
                <a:cubicBezTo>
                  <a:pt x="0" y="1411"/>
                  <a:pt x="3991" y="1411"/>
                  <a:pt x="3991" y="0"/>
                </a:cubicBezTo>
                <a:lnTo>
                  <a:pt x="4504" y="0"/>
                </a:lnTo>
                <a:close/>
              </a:path>
            </a:pathLst>
          </a:custGeom>
          <a:solidFill>
            <a:srgbClr val="FFD8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98" name="Freeform 87">
            <a:extLst>
              <a:ext uri="{FF2B5EF4-FFF2-40B4-BE49-F238E27FC236}">
                <a16:creationId xmlns:a16="http://schemas.microsoft.com/office/drawing/2014/main" id="{96A10A30-7E0C-4B0F-945E-2F4E67118D78}"/>
              </a:ext>
            </a:extLst>
          </p:cNvPr>
          <p:cNvSpPr>
            <a:spLocks/>
          </p:cNvSpPr>
          <p:nvPr/>
        </p:nvSpPr>
        <p:spPr bwMode="auto">
          <a:xfrm>
            <a:off x="8137359" y="3131781"/>
            <a:ext cx="268288" cy="971550"/>
          </a:xfrm>
          <a:custGeom>
            <a:avLst/>
            <a:gdLst>
              <a:gd name="T0" fmla="*/ 558 w 780"/>
              <a:gd name="T1" fmla="*/ 0 h 2823"/>
              <a:gd name="T2" fmla="*/ 780 w 780"/>
              <a:gd name="T3" fmla="*/ 2823 h 2823"/>
              <a:gd name="T4" fmla="*/ 223 w 780"/>
              <a:gd name="T5" fmla="*/ 2823 h 2823"/>
              <a:gd name="T6" fmla="*/ 0 w 780"/>
              <a:gd name="T7" fmla="*/ 0 h 2823"/>
              <a:gd name="T8" fmla="*/ 558 w 780"/>
              <a:gd name="T9" fmla="*/ 0 h 2823"/>
            </a:gdLst>
            <a:ahLst/>
            <a:cxnLst>
              <a:cxn ang="0">
                <a:pos x="T0" y="T1"/>
              </a:cxn>
              <a:cxn ang="0">
                <a:pos x="T2" y="T3"/>
              </a:cxn>
              <a:cxn ang="0">
                <a:pos x="T4" y="T5"/>
              </a:cxn>
              <a:cxn ang="0">
                <a:pos x="T6" y="T7"/>
              </a:cxn>
              <a:cxn ang="0">
                <a:pos x="T8" y="T9"/>
              </a:cxn>
            </a:cxnLst>
            <a:rect l="0" t="0" r="r" b="b"/>
            <a:pathLst>
              <a:path w="780" h="2823">
                <a:moveTo>
                  <a:pt x="558" y="0"/>
                </a:moveTo>
                <a:cubicBezTo>
                  <a:pt x="558" y="1411"/>
                  <a:pt x="780" y="1411"/>
                  <a:pt x="780" y="2823"/>
                </a:cubicBezTo>
                <a:lnTo>
                  <a:pt x="223" y="2823"/>
                </a:lnTo>
                <a:cubicBezTo>
                  <a:pt x="223" y="1411"/>
                  <a:pt x="0" y="1411"/>
                  <a:pt x="0" y="0"/>
                </a:cubicBezTo>
                <a:lnTo>
                  <a:pt x="558" y="0"/>
                </a:lnTo>
                <a:close/>
              </a:path>
            </a:pathLst>
          </a:custGeom>
          <a:solidFill>
            <a:srgbClr val="FF76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99" name="Freeform 88">
            <a:extLst>
              <a:ext uri="{FF2B5EF4-FFF2-40B4-BE49-F238E27FC236}">
                <a16:creationId xmlns:a16="http://schemas.microsoft.com/office/drawing/2014/main" id="{F3298913-E764-41FB-AFDC-2392B50CEF55}"/>
              </a:ext>
            </a:extLst>
          </p:cNvPr>
          <p:cNvSpPr>
            <a:spLocks/>
          </p:cNvSpPr>
          <p:nvPr/>
        </p:nvSpPr>
        <p:spPr bwMode="auto">
          <a:xfrm>
            <a:off x="8329447" y="3131781"/>
            <a:ext cx="1581150" cy="971550"/>
          </a:xfrm>
          <a:custGeom>
            <a:avLst/>
            <a:gdLst>
              <a:gd name="T0" fmla="*/ 557 w 4592"/>
              <a:gd name="T1" fmla="*/ 0 h 2823"/>
              <a:gd name="T2" fmla="*/ 4592 w 4592"/>
              <a:gd name="T3" fmla="*/ 2823 h 2823"/>
              <a:gd name="T4" fmla="*/ 4035 w 4592"/>
              <a:gd name="T5" fmla="*/ 2823 h 2823"/>
              <a:gd name="T6" fmla="*/ 0 w 4592"/>
              <a:gd name="T7" fmla="*/ 0 h 2823"/>
              <a:gd name="T8" fmla="*/ 557 w 4592"/>
              <a:gd name="T9" fmla="*/ 0 h 2823"/>
            </a:gdLst>
            <a:ahLst/>
            <a:cxnLst>
              <a:cxn ang="0">
                <a:pos x="T0" y="T1"/>
              </a:cxn>
              <a:cxn ang="0">
                <a:pos x="T2" y="T3"/>
              </a:cxn>
              <a:cxn ang="0">
                <a:pos x="T4" y="T5"/>
              </a:cxn>
              <a:cxn ang="0">
                <a:pos x="T6" y="T7"/>
              </a:cxn>
              <a:cxn ang="0">
                <a:pos x="T8" y="T9"/>
              </a:cxn>
            </a:cxnLst>
            <a:rect l="0" t="0" r="r" b="b"/>
            <a:pathLst>
              <a:path w="4592" h="2823">
                <a:moveTo>
                  <a:pt x="557" y="0"/>
                </a:moveTo>
                <a:cubicBezTo>
                  <a:pt x="557" y="1411"/>
                  <a:pt x="4592" y="1411"/>
                  <a:pt x="4592" y="2823"/>
                </a:cubicBezTo>
                <a:lnTo>
                  <a:pt x="4035" y="2823"/>
                </a:lnTo>
                <a:cubicBezTo>
                  <a:pt x="4035" y="1411"/>
                  <a:pt x="0" y="1411"/>
                  <a:pt x="0" y="0"/>
                </a:cubicBezTo>
                <a:lnTo>
                  <a:pt x="557" y="0"/>
                </a:lnTo>
                <a:close/>
              </a:path>
            </a:pathLst>
          </a:custGeom>
          <a:solidFill>
            <a:srgbClr val="FF79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00" name="Freeform 89">
            <a:extLst>
              <a:ext uri="{FF2B5EF4-FFF2-40B4-BE49-F238E27FC236}">
                <a16:creationId xmlns:a16="http://schemas.microsoft.com/office/drawing/2014/main" id="{86F58694-2922-43FA-8D4F-8622489ABEAE}"/>
              </a:ext>
            </a:extLst>
          </p:cNvPr>
          <p:cNvSpPr>
            <a:spLocks/>
          </p:cNvSpPr>
          <p:nvPr/>
        </p:nvSpPr>
        <p:spPr bwMode="auto">
          <a:xfrm>
            <a:off x="8521534" y="3131781"/>
            <a:ext cx="2871788" cy="971550"/>
          </a:xfrm>
          <a:custGeom>
            <a:avLst/>
            <a:gdLst>
              <a:gd name="T0" fmla="*/ 691 w 8338"/>
              <a:gd name="T1" fmla="*/ 0 h 2823"/>
              <a:gd name="T2" fmla="*/ 8338 w 8338"/>
              <a:gd name="T3" fmla="*/ 2823 h 2823"/>
              <a:gd name="T4" fmla="*/ 7647 w 8338"/>
              <a:gd name="T5" fmla="*/ 2823 h 2823"/>
              <a:gd name="T6" fmla="*/ 0 w 8338"/>
              <a:gd name="T7" fmla="*/ 0 h 2823"/>
              <a:gd name="T8" fmla="*/ 691 w 8338"/>
              <a:gd name="T9" fmla="*/ 0 h 2823"/>
            </a:gdLst>
            <a:ahLst/>
            <a:cxnLst>
              <a:cxn ang="0">
                <a:pos x="T0" y="T1"/>
              </a:cxn>
              <a:cxn ang="0">
                <a:pos x="T2" y="T3"/>
              </a:cxn>
              <a:cxn ang="0">
                <a:pos x="T4" y="T5"/>
              </a:cxn>
              <a:cxn ang="0">
                <a:pos x="T6" y="T7"/>
              </a:cxn>
              <a:cxn ang="0">
                <a:pos x="T8" y="T9"/>
              </a:cxn>
            </a:cxnLst>
            <a:rect l="0" t="0" r="r" b="b"/>
            <a:pathLst>
              <a:path w="8338" h="2823">
                <a:moveTo>
                  <a:pt x="691" y="0"/>
                </a:moveTo>
                <a:cubicBezTo>
                  <a:pt x="691" y="1411"/>
                  <a:pt x="8338" y="1411"/>
                  <a:pt x="8338" y="2823"/>
                </a:cubicBezTo>
                <a:lnTo>
                  <a:pt x="7647" y="2823"/>
                </a:lnTo>
                <a:cubicBezTo>
                  <a:pt x="7647" y="1411"/>
                  <a:pt x="0" y="1411"/>
                  <a:pt x="0" y="0"/>
                </a:cubicBezTo>
                <a:lnTo>
                  <a:pt x="691" y="0"/>
                </a:lnTo>
                <a:close/>
              </a:path>
            </a:pathLst>
          </a:custGeom>
          <a:solidFill>
            <a:srgbClr val="FFE3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01" name="Freeform 90">
            <a:extLst>
              <a:ext uri="{FF2B5EF4-FFF2-40B4-BE49-F238E27FC236}">
                <a16:creationId xmlns:a16="http://schemas.microsoft.com/office/drawing/2014/main" id="{898164F6-EEDA-42C8-89C0-CF9FCC9876BE}"/>
              </a:ext>
            </a:extLst>
          </p:cNvPr>
          <p:cNvSpPr>
            <a:spLocks/>
          </p:cNvSpPr>
          <p:nvPr/>
        </p:nvSpPr>
        <p:spPr bwMode="auto">
          <a:xfrm>
            <a:off x="5225884" y="3131781"/>
            <a:ext cx="3771900" cy="971550"/>
          </a:xfrm>
          <a:custGeom>
            <a:avLst/>
            <a:gdLst>
              <a:gd name="T0" fmla="*/ 10947 w 10947"/>
              <a:gd name="T1" fmla="*/ 0 h 2823"/>
              <a:gd name="T2" fmla="*/ 691 w 10947"/>
              <a:gd name="T3" fmla="*/ 2823 h 2823"/>
              <a:gd name="T4" fmla="*/ 0 w 10947"/>
              <a:gd name="T5" fmla="*/ 2823 h 2823"/>
              <a:gd name="T6" fmla="*/ 10256 w 10947"/>
              <a:gd name="T7" fmla="*/ 0 h 2823"/>
              <a:gd name="T8" fmla="*/ 10947 w 10947"/>
              <a:gd name="T9" fmla="*/ 0 h 2823"/>
            </a:gdLst>
            <a:ahLst/>
            <a:cxnLst>
              <a:cxn ang="0">
                <a:pos x="T0" y="T1"/>
              </a:cxn>
              <a:cxn ang="0">
                <a:pos x="T2" y="T3"/>
              </a:cxn>
              <a:cxn ang="0">
                <a:pos x="T4" y="T5"/>
              </a:cxn>
              <a:cxn ang="0">
                <a:pos x="T6" y="T7"/>
              </a:cxn>
              <a:cxn ang="0">
                <a:pos x="T8" y="T9"/>
              </a:cxn>
            </a:cxnLst>
            <a:rect l="0" t="0" r="r" b="b"/>
            <a:pathLst>
              <a:path w="10947" h="2823">
                <a:moveTo>
                  <a:pt x="10947" y="0"/>
                </a:moveTo>
                <a:cubicBezTo>
                  <a:pt x="10947" y="1411"/>
                  <a:pt x="691" y="1411"/>
                  <a:pt x="691" y="2823"/>
                </a:cubicBezTo>
                <a:lnTo>
                  <a:pt x="0" y="2823"/>
                </a:lnTo>
                <a:cubicBezTo>
                  <a:pt x="0" y="1411"/>
                  <a:pt x="10256" y="1411"/>
                  <a:pt x="10256" y="0"/>
                </a:cubicBezTo>
                <a:lnTo>
                  <a:pt x="10947" y="0"/>
                </a:lnTo>
                <a:close/>
              </a:path>
            </a:pathLst>
          </a:custGeom>
          <a:solidFill>
            <a:srgbClr val="BA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02" name="Freeform 91">
            <a:extLst>
              <a:ext uri="{FF2B5EF4-FFF2-40B4-BE49-F238E27FC236}">
                <a16:creationId xmlns:a16="http://schemas.microsoft.com/office/drawing/2014/main" id="{2DFADBDD-1D7B-4E24-9EE6-C58E659479E0}"/>
              </a:ext>
            </a:extLst>
          </p:cNvPr>
          <p:cNvSpPr>
            <a:spLocks/>
          </p:cNvSpPr>
          <p:nvPr/>
        </p:nvSpPr>
        <p:spPr bwMode="auto">
          <a:xfrm>
            <a:off x="6762584" y="3131781"/>
            <a:ext cx="2565400" cy="971550"/>
          </a:xfrm>
          <a:custGeom>
            <a:avLst/>
            <a:gdLst>
              <a:gd name="T0" fmla="*/ 7447 w 7447"/>
              <a:gd name="T1" fmla="*/ 0 h 2823"/>
              <a:gd name="T2" fmla="*/ 959 w 7447"/>
              <a:gd name="T3" fmla="*/ 2823 h 2823"/>
              <a:gd name="T4" fmla="*/ 0 w 7447"/>
              <a:gd name="T5" fmla="*/ 2823 h 2823"/>
              <a:gd name="T6" fmla="*/ 6488 w 7447"/>
              <a:gd name="T7" fmla="*/ 0 h 2823"/>
              <a:gd name="T8" fmla="*/ 7447 w 7447"/>
              <a:gd name="T9" fmla="*/ 0 h 2823"/>
            </a:gdLst>
            <a:ahLst/>
            <a:cxnLst>
              <a:cxn ang="0">
                <a:pos x="T0" y="T1"/>
              </a:cxn>
              <a:cxn ang="0">
                <a:pos x="T2" y="T3"/>
              </a:cxn>
              <a:cxn ang="0">
                <a:pos x="T4" y="T5"/>
              </a:cxn>
              <a:cxn ang="0">
                <a:pos x="T6" y="T7"/>
              </a:cxn>
              <a:cxn ang="0">
                <a:pos x="T8" y="T9"/>
              </a:cxn>
            </a:cxnLst>
            <a:rect l="0" t="0" r="r" b="b"/>
            <a:pathLst>
              <a:path w="7447" h="2823">
                <a:moveTo>
                  <a:pt x="7447" y="0"/>
                </a:moveTo>
                <a:cubicBezTo>
                  <a:pt x="7447" y="1411"/>
                  <a:pt x="959" y="1411"/>
                  <a:pt x="959" y="2823"/>
                </a:cubicBezTo>
                <a:lnTo>
                  <a:pt x="0" y="2823"/>
                </a:lnTo>
                <a:cubicBezTo>
                  <a:pt x="0" y="1411"/>
                  <a:pt x="6488" y="1411"/>
                  <a:pt x="6488" y="0"/>
                </a:cubicBezTo>
                <a:lnTo>
                  <a:pt x="7447" y="0"/>
                </a:lnTo>
                <a:close/>
              </a:path>
            </a:pathLst>
          </a:custGeom>
          <a:solidFill>
            <a:srgbClr val="D2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03" name="Freeform 92">
            <a:extLst>
              <a:ext uri="{FF2B5EF4-FFF2-40B4-BE49-F238E27FC236}">
                <a16:creationId xmlns:a16="http://schemas.microsoft.com/office/drawing/2014/main" id="{DFC894F6-28E5-4E48-9398-2CCBE36E2AB7}"/>
              </a:ext>
            </a:extLst>
          </p:cNvPr>
          <p:cNvSpPr>
            <a:spLocks/>
          </p:cNvSpPr>
          <p:nvPr/>
        </p:nvSpPr>
        <p:spPr bwMode="auto">
          <a:xfrm>
            <a:off x="8405647" y="3131781"/>
            <a:ext cx="1136650" cy="971550"/>
          </a:xfrm>
          <a:custGeom>
            <a:avLst/>
            <a:gdLst>
              <a:gd name="T0" fmla="*/ 3300 w 3300"/>
              <a:gd name="T1" fmla="*/ 0 h 2823"/>
              <a:gd name="T2" fmla="*/ 625 w 3300"/>
              <a:gd name="T3" fmla="*/ 2823 h 2823"/>
              <a:gd name="T4" fmla="*/ 0 w 3300"/>
              <a:gd name="T5" fmla="*/ 2823 h 2823"/>
              <a:gd name="T6" fmla="*/ 2676 w 3300"/>
              <a:gd name="T7" fmla="*/ 0 h 2823"/>
              <a:gd name="T8" fmla="*/ 3300 w 3300"/>
              <a:gd name="T9" fmla="*/ 0 h 2823"/>
            </a:gdLst>
            <a:ahLst/>
            <a:cxnLst>
              <a:cxn ang="0">
                <a:pos x="T0" y="T1"/>
              </a:cxn>
              <a:cxn ang="0">
                <a:pos x="T2" y="T3"/>
              </a:cxn>
              <a:cxn ang="0">
                <a:pos x="T4" y="T5"/>
              </a:cxn>
              <a:cxn ang="0">
                <a:pos x="T6" y="T7"/>
              </a:cxn>
              <a:cxn ang="0">
                <a:pos x="T8" y="T9"/>
              </a:cxn>
            </a:cxnLst>
            <a:rect l="0" t="0" r="r" b="b"/>
            <a:pathLst>
              <a:path w="3300" h="2823">
                <a:moveTo>
                  <a:pt x="3300" y="0"/>
                </a:moveTo>
                <a:cubicBezTo>
                  <a:pt x="3300" y="1411"/>
                  <a:pt x="625" y="1411"/>
                  <a:pt x="625" y="2823"/>
                </a:cubicBezTo>
                <a:lnTo>
                  <a:pt x="0" y="2823"/>
                </a:lnTo>
                <a:cubicBezTo>
                  <a:pt x="0" y="1411"/>
                  <a:pt x="2676" y="1411"/>
                  <a:pt x="2676" y="0"/>
                </a:cubicBezTo>
                <a:lnTo>
                  <a:pt x="3300" y="0"/>
                </a:lnTo>
                <a:close/>
              </a:path>
            </a:pathLst>
          </a:custGeom>
          <a:solidFill>
            <a:srgbClr val="FFDD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04" name="Freeform 93">
            <a:extLst>
              <a:ext uri="{FF2B5EF4-FFF2-40B4-BE49-F238E27FC236}">
                <a16:creationId xmlns:a16="http://schemas.microsoft.com/office/drawing/2014/main" id="{6FF1BA98-1F0B-469A-9A52-408187714E2B}"/>
              </a:ext>
            </a:extLst>
          </p:cNvPr>
          <p:cNvSpPr>
            <a:spLocks/>
          </p:cNvSpPr>
          <p:nvPr/>
        </p:nvSpPr>
        <p:spPr bwMode="auto">
          <a:xfrm>
            <a:off x="9542297" y="3131781"/>
            <a:ext cx="561975" cy="971550"/>
          </a:xfrm>
          <a:custGeom>
            <a:avLst/>
            <a:gdLst>
              <a:gd name="T0" fmla="*/ 558 w 1628"/>
              <a:gd name="T1" fmla="*/ 0 h 2823"/>
              <a:gd name="T2" fmla="*/ 1628 w 1628"/>
              <a:gd name="T3" fmla="*/ 2823 h 2823"/>
              <a:gd name="T4" fmla="*/ 1070 w 1628"/>
              <a:gd name="T5" fmla="*/ 2823 h 2823"/>
              <a:gd name="T6" fmla="*/ 0 w 1628"/>
              <a:gd name="T7" fmla="*/ 0 h 2823"/>
              <a:gd name="T8" fmla="*/ 558 w 1628"/>
              <a:gd name="T9" fmla="*/ 0 h 2823"/>
            </a:gdLst>
            <a:ahLst/>
            <a:cxnLst>
              <a:cxn ang="0">
                <a:pos x="T0" y="T1"/>
              </a:cxn>
              <a:cxn ang="0">
                <a:pos x="T2" y="T3"/>
              </a:cxn>
              <a:cxn ang="0">
                <a:pos x="T4" y="T5"/>
              </a:cxn>
              <a:cxn ang="0">
                <a:pos x="T6" y="T7"/>
              </a:cxn>
              <a:cxn ang="0">
                <a:pos x="T8" y="T9"/>
              </a:cxn>
            </a:cxnLst>
            <a:rect l="0" t="0" r="r" b="b"/>
            <a:pathLst>
              <a:path w="1628" h="2823">
                <a:moveTo>
                  <a:pt x="558" y="0"/>
                </a:moveTo>
                <a:cubicBezTo>
                  <a:pt x="558" y="1411"/>
                  <a:pt x="1628" y="1411"/>
                  <a:pt x="1628" y="2823"/>
                </a:cubicBezTo>
                <a:lnTo>
                  <a:pt x="1070" y="2823"/>
                </a:lnTo>
                <a:cubicBezTo>
                  <a:pt x="1070" y="1411"/>
                  <a:pt x="0" y="1411"/>
                  <a:pt x="0" y="0"/>
                </a:cubicBezTo>
                <a:lnTo>
                  <a:pt x="558" y="0"/>
                </a:lnTo>
                <a:close/>
              </a:path>
            </a:pathLst>
          </a:custGeom>
          <a:solidFill>
            <a:srgbClr val="B4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05" name="Freeform 94">
            <a:extLst>
              <a:ext uri="{FF2B5EF4-FFF2-40B4-BE49-F238E27FC236}">
                <a16:creationId xmlns:a16="http://schemas.microsoft.com/office/drawing/2014/main" id="{70FD59D5-6879-4636-906B-0137431ACEAE}"/>
              </a:ext>
            </a:extLst>
          </p:cNvPr>
          <p:cNvSpPr>
            <a:spLocks/>
          </p:cNvSpPr>
          <p:nvPr/>
        </p:nvSpPr>
        <p:spPr bwMode="auto">
          <a:xfrm>
            <a:off x="9734384" y="3131781"/>
            <a:ext cx="1889125" cy="971550"/>
          </a:xfrm>
          <a:custGeom>
            <a:avLst/>
            <a:gdLst>
              <a:gd name="T0" fmla="*/ 668 w 5484"/>
              <a:gd name="T1" fmla="*/ 0 h 2823"/>
              <a:gd name="T2" fmla="*/ 5484 w 5484"/>
              <a:gd name="T3" fmla="*/ 2823 h 2823"/>
              <a:gd name="T4" fmla="*/ 4815 w 5484"/>
              <a:gd name="T5" fmla="*/ 2823 h 2823"/>
              <a:gd name="T6" fmla="*/ 0 w 5484"/>
              <a:gd name="T7" fmla="*/ 0 h 2823"/>
              <a:gd name="T8" fmla="*/ 668 w 5484"/>
              <a:gd name="T9" fmla="*/ 0 h 2823"/>
            </a:gdLst>
            <a:ahLst/>
            <a:cxnLst>
              <a:cxn ang="0">
                <a:pos x="T0" y="T1"/>
              </a:cxn>
              <a:cxn ang="0">
                <a:pos x="T2" y="T3"/>
              </a:cxn>
              <a:cxn ang="0">
                <a:pos x="T4" y="T5"/>
              </a:cxn>
              <a:cxn ang="0">
                <a:pos x="T6" y="T7"/>
              </a:cxn>
              <a:cxn ang="0">
                <a:pos x="T8" y="T9"/>
              </a:cxn>
            </a:cxnLst>
            <a:rect l="0" t="0" r="r" b="b"/>
            <a:pathLst>
              <a:path w="5484" h="2823">
                <a:moveTo>
                  <a:pt x="668" y="0"/>
                </a:moveTo>
                <a:cubicBezTo>
                  <a:pt x="668" y="1411"/>
                  <a:pt x="5484" y="1411"/>
                  <a:pt x="5484" y="2823"/>
                </a:cubicBezTo>
                <a:lnTo>
                  <a:pt x="4815" y="2823"/>
                </a:lnTo>
                <a:cubicBezTo>
                  <a:pt x="4815" y="1411"/>
                  <a:pt x="0" y="1411"/>
                  <a:pt x="0" y="0"/>
                </a:cubicBezTo>
                <a:lnTo>
                  <a:pt x="668" y="0"/>
                </a:lnTo>
                <a:close/>
              </a:path>
            </a:pathLst>
          </a:custGeom>
          <a:solidFill>
            <a:srgbClr val="FFE3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06" name="Freeform 95">
            <a:extLst>
              <a:ext uri="{FF2B5EF4-FFF2-40B4-BE49-F238E27FC236}">
                <a16:creationId xmlns:a16="http://schemas.microsoft.com/office/drawing/2014/main" id="{321D9502-A850-4C3A-97D2-0D65D3012FEE}"/>
              </a:ext>
            </a:extLst>
          </p:cNvPr>
          <p:cNvSpPr>
            <a:spLocks/>
          </p:cNvSpPr>
          <p:nvPr/>
        </p:nvSpPr>
        <p:spPr bwMode="auto">
          <a:xfrm>
            <a:off x="5464009" y="3131781"/>
            <a:ext cx="4754563" cy="971550"/>
          </a:xfrm>
          <a:custGeom>
            <a:avLst/>
            <a:gdLst>
              <a:gd name="T0" fmla="*/ 13801 w 13801"/>
              <a:gd name="T1" fmla="*/ 0 h 2823"/>
              <a:gd name="T2" fmla="*/ 736 w 13801"/>
              <a:gd name="T3" fmla="*/ 2823 h 2823"/>
              <a:gd name="T4" fmla="*/ 0 w 13801"/>
              <a:gd name="T5" fmla="*/ 2823 h 2823"/>
              <a:gd name="T6" fmla="*/ 13065 w 13801"/>
              <a:gd name="T7" fmla="*/ 0 h 2823"/>
              <a:gd name="T8" fmla="*/ 13801 w 13801"/>
              <a:gd name="T9" fmla="*/ 0 h 2823"/>
            </a:gdLst>
            <a:ahLst/>
            <a:cxnLst>
              <a:cxn ang="0">
                <a:pos x="T0" y="T1"/>
              </a:cxn>
              <a:cxn ang="0">
                <a:pos x="T2" y="T3"/>
              </a:cxn>
              <a:cxn ang="0">
                <a:pos x="T4" y="T5"/>
              </a:cxn>
              <a:cxn ang="0">
                <a:pos x="T6" y="T7"/>
              </a:cxn>
              <a:cxn ang="0">
                <a:pos x="T8" y="T9"/>
              </a:cxn>
            </a:cxnLst>
            <a:rect l="0" t="0" r="r" b="b"/>
            <a:pathLst>
              <a:path w="13801" h="2823">
                <a:moveTo>
                  <a:pt x="13801" y="0"/>
                </a:moveTo>
                <a:cubicBezTo>
                  <a:pt x="13801" y="1411"/>
                  <a:pt x="736" y="1411"/>
                  <a:pt x="736" y="2823"/>
                </a:cubicBezTo>
                <a:lnTo>
                  <a:pt x="0" y="2823"/>
                </a:lnTo>
                <a:cubicBezTo>
                  <a:pt x="0" y="1411"/>
                  <a:pt x="13065" y="1411"/>
                  <a:pt x="13065" y="0"/>
                </a:cubicBezTo>
                <a:lnTo>
                  <a:pt x="13801" y="0"/>
                </a:lnTo>
                <a:close/>
              </a:path>
            </a:pathLst>
          </a:custGeom>
          <a:solidFill>
            <a:srgbClr val="DD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07" name="Freeform 96">
            <a:extLst>
              <a:ext uri="{FF2B5EF4-FFF2-40B4-BE49-F238E27FC236}">
                <a16:creationId xmlns:a16="http://schemas.microsoft.com/office/drawing/2014/main" id="{3CDEB2E7-7DC5-4811-A0AD-212831188881}"/>
              </a:ext>
            </a:extLst>
          </p:cNvPr>
          <p:cNvSpPr>
            <a:spLocks/>
          </p:cNvSpPr>
          <p:nvPr/>
        </p:nvSpPr>
        <p:spPr bwMode="auto">
          <a:xfrm>
            <a:off x="7092784" y="3131781"/>
            <a:ext cx="3333750" cy="971550"/>
          </a:xfrm>
          <a:custGeom>
            <a:avLst/>
            <a:gdLst>
              <a:gd name="T0" fmla="*/ 9676 w 9676"/>
              <a:gd name="T1" fmla="*/ 0 h 2823"/>
              <a:gd name="T2" fmla="*/ 602 w 9676"/>
              <a:gd name="T3" fmla="*/ 2823 h 2823"/>
              <a:gd name="T4" fmla="*/ 0 w 9676"/>
              <a:gd name="T5" fmla="*/ 2823 h 2823"/>
              <a:gd name="T6" fmla="*/ 9074 w 9676"/>
              <a:gd name="T7" fmla="*/ 0 h 2823"/>
              <a:gd name="T8" fmla="*/ 9676 w 9676"/>
              <a:gd name="T9" fmla="*/ 0 h 2823"/>
            </a:gdLst>
            <a:ahLst/>
            <a:cxnLst>
              <a:cxn ang="0">
                <a:pos x="T0" y="T1"/>
              </a:cxn>
              <a:cxn ang="0">
                <a:pos x="T2" y="T3"/>
              </a:cxn>
              <a:cxn ang="0">
                <a:pos x="T4" y="T5"/>
              </a:cxn>
              <a:cxn ang="0">
                <a:pos x="T6" y="T7"/>
              </a:cxn>
              <a:cxn ang="0">
                <a:pos x="T8" y="T9"/>
              </a:cxn>
            </a:cxnLst>
            <a:rect l="0" t="0" r="r" b="b"/>
            <a:pathLst>
              <a:path w="9676" h="2823">
                <a:moveTo>
                  <a:pt x="9676" y="0"/>
                </a:moveTo>
                <a:cubicBezTo>
                  <a:pt x="9676" y="1411"/>
                  <a:pt x="602" y="1411"/>
                  <a:pt x="602" y="2823"/>
                </a:cubicBezTo>
                <a:lnTo>
                  <a:pt x="0" y="2823"/>
                </a:lnTo>
                <a:cubicBezTo>
                  <a:pt x="0" y="1411"/>
                  <a:pt x="9074" y="1411"/>
                  <a:pt x="9074" y="0"/>
                </a:cubicBezTo>
                <a:lnTo>
                  <a:pt x="9676" y="0"/>
                </a:lnTo>
                <a:close/>
              </a:path>
            </a:pathLst>
          </a:custGeom>
          <a:solidFill>
            <a:srgbClr val="FFDA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08" name="Freeform 97">
            <a:extLst>
              <a:ext uri="{FF2B5EF4-FFF2-40B4-BE49-F238E27FC236}">
                <a16:creationId xmlns:a16="http://schemas.microsoft.com/office/drawing/2014/main" id="{7DDA60E6-0892-4C78-A78D-1C731F3C22E3}"/>
              </a:ext>
            </a:extLst>
          </p:cNvPr>
          <p:cNvSpPr>
            <a:spLocks/>
          </p:cNvSpPr>
          <p:nvPr/>
        </p:nvSpPr>
        <p:spPr bwMode="auto">
          <a:xfrm>
            <a:off x="8621547" y="3131781"/>
            <a:ext cx="1973263" cy="971550"/>
          </a:xfrm>
          <a:custGeom>
            <a:avLst/>
            <a:gdLst>
              <a:gd name="T0" fmla="*/ 5730 w 5730"/>
              <a:gd name="T1" fmla="*/ 0 h 2823"/>
              <a:gd name="T2" fmla="*/ 490 w 5730"/>
              <a:gd name="T3" fmla="*/ 2823 h 2823"/>
              <a:gd name="T4" fmla="*/ 0 w 5730"/>
              <a:gd name="T5" fmla="*/ 2823 h 2823"/>
              <a:gd name="T6" fmla="*/ 5239 w 5730"/>
              <a:gd name="T7" fmla="*/ 0 h 2823"/>
              <a:gd name="T8" fmla="*/ 5730 w 5730"/>
              <a:gd name="T9" fmla="*/ 0 h 2823"/>
            </a:gdLst>
            <a:ahLst/>
            <a:cxnLst>
              <a:cxn ang="0">
                <a:pos x="T0" y="T1"/>
              </a:cxn>
              <a:cxn ang="0">
                <a:pos x="T2" y="T3"/>
              </a:cxn>
              <a:cxn ang="0">
                <a:pos x="T4" y="T5"/>
              </a:cxn>
              <a:cxn ang="0">
                <a:pos x="T6" y="T7"/>
              </a:cxn>
              <a:cxn ang="0">
                <a:pos x="T8" y="T9"/>
              </a:cxn>
            </a:cxnLst>
            <a:rect l="0" t="0" r="r" b="b"/>
            <a:pathLst>
              <a:path w="5730" h="2823">
                <a:moveTo>
                  <a:pt x="5730" y="0"/>
                </a:moveTo>
                <a:cubicBezTo>
                  <a:pt x="5730" y="1411"/>
                  <a:pt x="490" y="1411"/>
                  <a:pt x="490" y="2823"/>
                </a:cubicBezTo>
                <a:lnTo>
                  <a:pt x="0" y="2823"/>
                </a:lnTo>
                <a:cubicBezTo>
                  <a:pt x="0" y="1411"/>
                  <a:pt x="5239" y="1411"/>
                  <a:pt x="5239" y="0"/>
                </a:cubicBezTo>
                <a:lnTo>
                  <a:pt x="5730" y="0"/>
                </a:lnTo>
                <a:close/>
              </a:path>
            </a:pathLst>
          </a:custGeom>
          <a:solidFill>
            <a:srgbClr val="FC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09" name="Freeform 98">
            <a:extLst>
              <a:ext uri="{FF2B5EF4-FFF2-40B4-BE49-F238E27FC236}">
                <a16:creationId xmlns:a16="http://schemas.microsoft.com/office/drawing/2014/main" id="{DAF7E12C-A1D6-42CA-9846-CF57676CD70D}"/>
              </a:ext>
            </a:extLst>
          </p:cNvPr>
          <p:cNvSpPr>
            <a:spLocks/>
          </p:cNvSpPr>
          <p:nvPr/>
        </p:nvSpPr>
        <p:spPr bwMode="auto">
          <a:xfrm>
            <a:off x="10104272" y="3131781"/>
            <a:ext cx="636588" cy="971550"/>
          </a:xfrm>
          <a:custGeom>
            <a:avLst/>
            <a:gdLst>
              <a:gd name="T0" fmla="*/ 1850 w 1850"/>
              <a:gd name="T1" fmla="*/ 0 h 2823"/>
              <a:gd name="T2" fmla="*/ 423 w 1850"/>
              <a:gd name="T3" fmla="*/ 2823 h 2823"/>
              <a:gd name="T4" fmla="*/ 0 w 1850"/>
              <a:gd name="T5" fmla="*/ 2823 h 2823"/>
              <a:gd name="T6" fmla="*/ 1427 w 1850"/>
              <a:gd name="T7" fmla="*/ 0 h 2823"/>
              <a:gd name="T8" fmla="*/ 1850 w 1850"/>
              <a:gd name="T9" fmla="*/ 0 h 2823"/>
            </a:gdLst>
            <a:ahLst/>
            <a:cxnLst>
              <a:cxn ang="0">
                <a:pos x="T0" y="T1"/>
              </a:cxn>
              <a:cxn ang="0">
                <a:pos x="T2" y="T3"/>
              </a:cxn>
              <a:cxn ang="0">
                <a:pos x="T4" y="T5"/>
              </a:cxn>
              <a:cxn ang="0">
                <a:pos x="T6" y="T7"/>
              </a:cxn>
              <a:cxn ang="0">
                <a:pos x="T8" y="T9"/>
              </a:cxn>
            </a:cxnLst>
            <a:rect l="0" t="0" r="r" b="b"/>
            <a:pathLst>
              <a:path w="1850" h="2823">
                <a:moveTo>
                  <a:pt x="1850" y="0"/>
                </a:moveTo>
                <a:cubicBezTo>
                  <a:pt x="1850" y="1411"/>
                  <a:pt x="423" y="1411"/>
                  <a:pt x="423" y="2823"/>
                </a:cubicBezTo>
                <a:lnTo>
                  <a:pt x="0" y="2823"/>
                </a:lnTo>
                <a:cubicBezTo>
                  <a:pt x="0" y="1411"/>
                  <a:pt x="1427" y="1411"/>
                  <a:pt x="1427" y="0"/>
                </a:cubicBezTo>
                <a:lnTo>
                  <a:pt x="1850" y="0"/>
                </a:lnTo>
                <a:close/>
              </a:path>
            </a:pathLst>
          </a:custGeom>
          <a:solidFill>
            <a:srgbClr val="FC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10" name="Freeform 99">
            <a:extLst>
              <a:ext uri="{FF2B5EF4-FFF2-40B4-BE49-F238E27FC236}">
                <a16:creationId xmlns:a16="http://schemas.microsoft.com/office/drawing/2014/main" id="{4AF07394-327D-48B0-AA38-FE7C443B864F}"/>
              </a:ext>
            </a:extLst>
          </p:cNvPr>
          <p:cNvSpPr>
            <a:spLocks/>
          </p:cNvSpPr>
          <p:nvPr/>
        </p:nvSpPr>
        <p:spPr bwMode="auto">
          <a:xfrm>
            <a:off x="10740859" y="3131781"/>
            <a:ext cx="1082675" cy="971550"/>
          </a:xfrm>
          <a:custGeom>
            <a:avLst/>
            <a:gdLst>
              <a:gd name="T0" fmla="*/ 580 w 3144"/>
              <a:gd name="T1" fmla="*/ 0 h 2823"/>
              <a:gd name="T2" fmla="*/ 3144 w 3144"/>
              <a:gd name="T3" fmla="*/ 2823 h 2823"/>
              <a:gd name="T4" fmla="*/ 2564 w 3144"/>
              <a:gd name="T5" fmla="*/ 2823 h 2823"/>
              <a:gd name="T6" fmla="*/ 0 w 3144"/>
              <a:gd name="T7" fmla="*/ 0 h 2823"/>
              <a:gd name="T8" fmla="*/ 580 w 3144"/>
              <a:gd name="T9" fmla="*/ 0 h 2823"/>
            </a:gdLst>
            <a:ahLst/>
            <a:cxnLst>
              <a:cxn ang="0">
                <a:pos x="T0" y="T1"/>
              </a:cxn>
              <a:cxn ang="0">
                <a:pos x="T2" y="T3"/>
              </a:cxn>
              <a:cxn ang="0">
                <a:pos x="T4" y="T5"/>
              </a:cxn>
              <a:cxn ang="0">
                <a:pos x="T6" y="T7"/>
              </a:cxn>
              <a:cxn ang="0">
                <a:pos x="T8" y="T9"/>
              </a:cxn>
            </a:cxnLst>
            <a:rect l="0" t="0" r="r" b="b"/>
            <a:pathLst>
              <a:path w="3144" h="2823">
                <a:moveTo>
                  <a:pt x="580" y="0"/>
                </a:moveTo>
                <a:cubicBezTo>
                  <a:pt x="580" y="1411"/>
                  <a:pt x="3144" y="1411"/>
                  <a:pt x="3144" y="2823"/>
                </a:cubicBezTo>
                <a:lnTo>
                  <a:pt x="2564" y="2823"/>
                </a:lnTo>
                <a:cubicBezTo>
                  <a:pt x="2564" y="1411"/>
                  <a:pt x="0" y="1411"/>
                  <a:pt x="0" y="0"/>
                </a:cubicBezTo>
                <a:lnTo>
                  <a:pt x="580" y="0"/>
                </a:lnTo>
                <a:close/>
              </a:path>
            </a:pathLst>
          </a:custGeom>
          <a:solidFill>
            <a:srgbClr val="FFC7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11" name="Freeform 100">
            <a:extLst>
              <a:ext uri="{FF2B5EF4-FFF2-40B4-BE49-F238E27FC236}">
                <a16:creationId xmlns:a16="http://schemas.microsoft.com/office/drawing/2014/main" id="{CA620177-DA5B-4A69-B2FF-72D7D3FC0151}"/>
              </a:ext>
            </a:extLst>
          </p:cNvPr>
          <p:cNvSpPr>
            <a:spLocks/>
          </p:cNvSpPr>
          <p:nvPr/>
        </p:nvSpPr>
        <p:spPr bwMode="auto">
          <a:xfrm>
            <a:off x="5718009" y="3131781"/>
            <a:ext cx="5360988" cy="971550"/>
          </a:xfrm>
          <a:custGeom>
            <a:avLst/>
            <a:gdLst>
              <a:gd name="T0" fmla="*/ 15562 w 15562"/>
              <a:gd name="T1" fmla="*/ 0 h 2823"/>
              <a:gd name="T2" fmla="*/ 401 w 15562"/>
              <a:gd name="T3" fmla="*/ 2823 h 2823"/>
              <a:gd name="T4" fmla="*/ 0 w 15562"/>
              <a:gd name="T5" fmla="*/ 2823 h 2823"/>
              <a:gd name="T6" fmla="*/ 15161 w 15562"/>
              <a:gd name="T7" fmla="*/ 0 h 2823"/>
              <a:gd name="T8" fmla="*/ 15562 w 15562"/>
              <a:gd name="T9" fmla="*/ 0 h 2823"/>
            </a:gdLst>
            <a:ahLst/>
            <a:cxnLst>
              <a:cxn ang="0">
                <a:pos x="T0" y="T1"/>
              </a:cxn>
              <a:cxn ang="0">
                <a:pos x="T2" y="T3"/>
              </a:cxn>
              <a:cxn ang="0">
                <a:pos x="T4" y="T5"/>
              </a:cxn>
              <a:cxn ang="0">
                <a:pos x="T6" y="T7"/>
              </a:cxn>
              <a:cxn ang="0">
                <a:pos x="T8" y="T9"/>
              </a:cxn>
            </a:cxnLst>
            <a:rect l="0" t="0" r="r" b="b"/>
            <a:pathLst>
              <a:path w="15562" h="2823">
                <a:moveTo>
                  <a:pt x="15562" y="0"/>
                </a:moveTo>
                <a:cubicBezTo>
                  <a:pt x="15562" y="1411"/>
                  <a:pt x="401" y="1411"/>
                  <a:pt x="401" y="2823"/>
                </a:cubicBezTo>
                <a:lnTo>
                  <a:pt x="0" y="2823"/>
                </a:lnTo>
                <a:cubicBezTo>
                  <a:pt x="0" y="1411"/>
                  <a:pt x="15161" y="1411"/>
                  <a:pt x="15161" y="0"/>
                </a:cubicBezTo>
                <a:lnTo>
                  <a:pt x="15562" y="0"/>
                </a:lnTo>
                <a:close/>
              </a:path>
            </a:pathLst>
          </a:custGeom>
          <a:solidFill>
            <a:srgbClr val="D1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12" name="Freeform 101">
            <a:extLst>
              <a:ext uri="{FF2B5EF4-FFF2-40B4-BE49-F238E27FC236}">
                <a16:creationId xmlns:a16="http://schemas.microsoft.com/office/drawing/2014/main" id="{F9991CCF-81C3-4395-91B5-993D93F21709}"/>
              </a:ext>
            </a:extLst>
          </p:cNvPr>
          <p:cNvSpPr>
            <a:spLocks/>
          </p:cNvSpPr>
          <p:nvPr/>
        </p:nvSpPr>
        <p:spPr bwMode="auto">
          <a:xfrm>
            <a:off x="7300747" y="3131781"/>
            <a:ext cx="4038600" cy="971550"/>
          </a:xfrm>
          <a:custGeom>
            <a:avLst/>
            <a:gdLst>
              <a:gd name="T0" fmla="*/ 11727 w 11727"/>
              <a:gd name="T1" fmla="*/ 0 h 2823"/>
              <a:gd name="T2" fmla="*/ 758 w 11727"/>
              <a:gd name="T3" fmla="*/ 2823 h 2823"/>
              <a:gd name="T4" fmla="*/ 0 w 11727"/>
              <a:gd name="T5" fmla="*/ 2823 h 2823"/>
              <a:gd name="T6" fmla="*/ 10969 w 11727"/>
              <a:gd name="T7" fmla="*/ 0 h 2823"/>
              <a:gd name="T8" fmla="*/ 11727 w 11727"/>
              <a:gd name="T9" fmla="*/ 0 h 2823"/>
            </a:gdLst>
            <a:ahLst/>
            <a:cxnLst>
              <a:cxn ang="0">
                <a:pos x="T0" y="T1"/>
              </a:cxn>
              <a:cxn ang="0">
                <a:pos x="T2" y="T3"/>
              </a:cxn>
              <a:cxn ang="0">
                <a:pos x="T4" y="T5"/>
              </a:cxn>
              <a:cxn ang="0">
                <a:pos x="T6" y="T7"/>
              </a:cxn>
              <a:cxn ang="0">
                <a:pos x="T8" y="T9"/>
              </a:cxn>
            </a:cxnLst>
            <a:rect l="0" t="0" r="r" b="b"/>
            <a:pathLst>
              <a:path w="11727" h="2823">
                <a:moveTo>
                  <a:pt x="11727" y="0"/>
                </a:moveTo>
                <a:cubicBezTo>
                  <a:pt x="11727" y="1411"/>
                  <a:pt x="758" y="1411"/>
                  <a:pt x="758" y="2823"/>
                </a:cubicBezTo>
                <a:lnTo>
                  <a:pt x="0" y="2823"/>
                </a:lnTo>
                <a:cubicBezTo>
                  <a:pt x="0" y="1411"/>
                  <a:pt x="10969" y="1411"/>
                  <a:pt x="10969" y="0"/>
                </a:cubicBezTo>
                <a:lnTo>
                  <a:pt x="11727" y="0"/>
                </a:lnTo>
                <a:close/>
              </a:path>
            </a:pathLst>
          </a:custGeom>
          <a:solidFill>
            <a:srgbClr val="94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13" name="Freeform 102">
            <a:extLst>
              <a:ext uri="{FF2B5EF4-FFF2-40B4-BE49-F238E27FC236}">
                <a16:creationId xmlns:a16="http://schemas.microsoft.com/office/drawing/2014/main" id="{D8EB26B7-2656-467D-AE39-0D549431EC0A}"/>
              </a:ext>
            </a:extLst>
          </p:cNvPr>
          <p:cNvSpPr>
            <a:spLocks/>
          </p:cNvSpPr>
          <p:nvPr/>
        </p:nvSpPr>
        <p:spPr bwMode="auto">
          <a:xfrm>
            <a:off x="8789822" y="3131781"/>
            <a:ext cx="2811463" cy="971550"/>
          </a:xfrm>
          <a:custGeom>
            <a:avLst/>
            <a:gdLst>
              <a:gd name="T0" fmla="*/ 8160 w 8160"/>
              <a:gd name="T1" fmla="*/ 0 h 2823"/>
              <a:gd name="T2" fmla="*/ 758 w 8160"/>
              <a:gd name="T3" fmla="*/ 2823 h 2823"/>
              <a:gd name="T4" fmla="*/ 0 w 8160"/>
              <a:gd name="T5" fmla="*/ 2823 h 2823"/>
              <a:gd name="T6" fmla="*/ 7402 w 8160"/>
              <a:gd name="T7" fmla="*/ 0 h 2823"/>
              <a:gd name="T8" fmla="*/ 8160 w 8160"/>
              <a:gd name="T9" fmla="*/ 0 h 2823"/>
            </a:gdLst>
            <a:ahLst/>
            <a:cxnLst>
              <a:cxn ang="0">
                <a:pos x="T0" y="T1"/>
              </a:cxn>
              <a:cxn ang="0">
                <a:pos x="T2" y="T3"/>
              </a:cxn>
              <a:cxn ang="0">
                <a:pos x="T4" y="T5"/>
              </a:cxn>
              <a:cxn ang="0">
                <a:pos x="T6" y="T7"/>
              </a:cxn>
              <a:cxn ang="0">
                <a:pos x="T8" y="T9"/>
              </a:cxn>
            </a:cxnLst>
            <a:rect l="0" t="0" r="r" b="b"/>
            <a:pathLst>
              <a:path w="8160" h="2823">
                <a:moveTo>
                  <a:pt x="8160" y="0"/>
                </a:moveTo>
                <a:cubicBezTo>
                  <a:pt x="8160" y="1411"/>
                  <a:pt x="758" y="1411"/>
                  <a:pt x="758" y="2823"/>
                </a:cubicBezTo>
                <a:lnTo>
                  <a:pt x="0" y="2823"/>
                </a:lnTo>
                <a:cubicBezTo>
                  <a:pt x="0" y="1411"/>
                  <a:pt x="7402" y="1411"/>
                  <a:pt x="7402" y="0"/>
                </a:cubicBezTo>
                <a:lnTo>
                  <a:pt x="8160" y="0"/>
                </a:lnTo>
                <a:close/>
              </a:path>
            </a:pathLst>
          </a:custGeom>
          <a:solidFill>
            <a:srgbClr val="D3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14" name="Freeform 103">
            <a:extLst>
              <a:ext uri="{FF2B5EF4-FFF2-40B4-BE49-F238E27FC236}">
                <a16:creationId xmlns:a16="http://schemas.microsoft.com/office/drawing/2014/main" id="{93906224-FA65-4BCD-8DFD-B43BF110E57E}"/>
              </a:ext>
            </a:extLst>
          </p:cNvPr>
          <p:cNvSpPr>
            <a:spLocks/>
          </p:cNvSpPr>
          <p:nvPr/>
        </p:nvSpPr>
        <p:spPr bwMode="auto">
          <a:xfrm>
            <a:off x="10248734" y="3131781"/>
            <a:ext cx="1574800" cy="971550"/>
          </a:xfrm>
          <a:custGeom>
            <a:avLst/>
            <a:gdLst>
              <a:gd name="T0" fmla="*/ 4571 w 4571"/>
              <a:gd name="T1" fmla="*/ 0 h 2823"/>
              <a:gd name="T2" fmla="*/ 647 w 4571"/>
              <a:gd name="T3" fmla="*/ 2823 h 2823"/>
              <a:gd name="T4" fmla="*/ 0 w 4571"/>
              <a:gd name="T5" fmla="*/ 2823 h 2823"/>
              <a:gd name="T6" fmla="*/ 3924 w 4571"/>
              <a:gd name="T7" fmla="*/ 0 h 2823"/>
              <a:gd name="T8" fmla="*/ 4571 w 4571"/>
              <a:gd name="T9" fmla="*/ 0 h 2823"/>
            </a:gdLst>
            <a:ahLst/>
            <a:cxnLst>
              <a:cxn ang="0">
                <a:pos x="T0" y="T1"/>
              </a:cxn>
              <a:cxn ang="0">
                <a:pos x="T2" y="T3"/>
              </a:cxn>
              <a:cxn ang="0">
                <a:pos x="T4" y="T5"/>
              </a:cxn>
              <a:cxn ang="0">
                <a:pos x="T6" y="T7"/>
              </a:cxn>
              <a:cxn ang="0">
                <a:pos x="T8" y="T9"/>
              </a:cxn>
            </a:cxnLst>
            <a:rect l="0" t="0" r="r" b="b"/>
            <a:pathLst>
              <a:path w="4571" h="2823">
                <a:moveTo>
                  <a:pt x="4571" y="0"/>
                </a:moveTo>
                <a:cubicBezTo>
                  <a:pt x="4571" y="1411"/>
                  <a:pt x="647" y="1411"/>
                  <a:pt x="647" y="2823"/>
                </a:cubicBezTo>
                <a:lnTo>
                  <a:pt x="0" y="2823"/>
                </a:lnTo>
                <a:cubicBezTo>
                  <a:pt x="0" y="1411"/>
                  <a:pt x="3924" y="1411"/>
                  <a:pt x="3924" y="0"/>
                </a:cubicBezTo>
                <a:lnTo>
                  <a:pt x="4571" y="0"/>
                </a:lnTo>
                <a:close/>
              </a:path>
            </a:pathLst>
          </a:custGeom>
          <a:solidFill>
            <a:srgbClr val="43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15" name="Rectangle 104">
            <a:extLst>
              <a:ext uri="{FF2B5EF4-FFF2-40B4-BE49-F238E27FC236}">
                <a16:creationId xmlns:a16="http://schemas.microsoft.com/office/drawing/2014/main" id="{145CEB15-875D-4301-B991-32EDB522858A}"/>
              </a:ext>
            </a:extLst>
          </p:cNvPr>
          <p:cNvSpPr>
            <a:spLocks noChangeArrowheads="1"/>
          </p:cNvSpPr>
          <p:nvPr/>
        </p:nvSpPr>
        <p:spPr bwMode="auto">
          <a:xfrm>
            <a:off x="11823534" y="3131781"/>
            <a:ext cx="153988" cy="971550"/>
          </a:xfrm>
          <a:prstGeom prst="rect">
            <a:avLst/>
          </a:prstGeom>
          <a:solidFill>
            <a:srgbClr val="FFA0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16" name="Rectangle 105">
            <a:extLst>
              <a:ext uri="{FF2B5EF4-FFF2-40B4-BE49-F238E27FC236}">
                <a16:creationId xmlns:a16="http://schemas.microsoft.com/office/drawing/2014/main" id="{44AC7F19-DAC5-47A8-8463-B13514100C3E}"/>
              </a:ext>
            </a:extLst>
          </p:cNvPr>
          <p:cNvSpPr>
            <a:spLocks noChangeArrowheads="1"/>
          </p:cNvSpPr>
          <p:nvPr/>
        </p:nvSpPr>
        <p:spPr bwMode="auto">
          <a:xfrm>
            <a:off x="4297197" y="4589106"/>
            <a:ext cx="344488" cy="971550"/>
          </a:xfrm>
          <a:prstGeom prst="rect">
            <a:avLst/>
          </a:prstGeom>
          <a:solidFill>
            <a:srgbClr val="64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17" name="Freeform 106">
            <a:extLst>
              <a:ext uri="{FF2B5EF4-FFF2-40B4-BE49-F238E27FC236}">
                <a16:creationId xmlns:a16="http://schemas.microsoft.com/office/drawing/2014/main" id="{7E22D19F-7886-4B82-96FB-A268C56B3CD5}"/>
              </a:ext>
            </a:extLst>
          </p:cNvPr>
          <p:cNvSpPr>
            <a:spLocks/>
          </p:cNvSpPr>
          <p:nvPr/>
        </p:nvSpPr>
        <p:spPr bwMode="auto">
          <a:xfrm>
            <a:off x="4641684" y="4589106"/>
            <a:ext cx="1566863" cy="971550"/>
          </a:xfrm>
          <a:custGeom>
            <a:avLst/>
            <a:gdLst>
              <a:gd name="T0" fmla="*/ 825 w 4548"/>
              <a:gd name="T1" fmla="*/ 0 h 2822"/>
              <a:gd name="T2" fmla="*/ 4548 w 4548"/>
              <a:gd name="T3" fmla="*/ 2822 h 2822"/>
              <a:gd name="T4" fmla="*/ 3723 w 4548"/>
              <a:gd name="T5" fmla="*/ 2822 h 2822"/>
              <a:gd name="T6" fmla="*/ 0 w 4548"/>
              <a:gd name="T7" fmla="*/ 0 h 2822"/>
              <a:gd name="T8" fmla="*/ 825 w 4548"/>
              <a:gd name="T9" fmla="*/ 0 h 2822"/>
            </a:gdLst>
            <a:ahLst/>
            <a:cxnLst>
              <a:cxn ang="0">
                <a:pos x="T0" y="T1"/>
              </a:cxn>
              <a:cxn ang="0">
                <a:pos x="T2" y="T3"/>
              </a:cxn>
              <a:cxn ang="0">
                <a:pos x="T4" y="T5"/>
              </a:cxn>
              <a:cxn ang="0">
                <a:pos x="T6" y="T7"/>
              </a:cxn>
              <a:cxn ang="0">
                <a:pos x="T8" y="T9"/>
              </a:cxn>
            </a:cxnLst>
            <a:rect l="0" t="0" r="r" b="b"/>
            <a:pathLst>
              <a:path w="4548" h="2822">
                <a:moveTo>
                  <a:pt x="825" y="0"/>
                </a:moveTo>
                <a:cubicBezTo>
                  <a:pt x="825" y="1411"/>
                  <a:pt x="4548" y="1411"/>
                  <a:pt x="4548" y="2822"/>
                </a:cubicBezTo>
                <a:lnTo>
                  <a:pt x="3723" y="2822"/>
                </a:lnTo>
                <a:cubicBezTo>
                  <a:pt x="3723" y="1411"/>
                  <a:pt x="0" y="1411"/>
                  <a:pt x="0" y="0"/>
                </a:cubicBezTo>
                <a:lnTo>
                  <a:pt x="825" y="0"/>
                </a:lnTo>
                <a:close/>
              </a:path>
            </a:pathLst>
          </a:custGeom>
          <a:solidFill>
            <a:srgbClr val="FF88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18" name="Freeform 107">
            <a:extLst>
              <a:ext uri="{FF2B5EF4-FFF2-40B4-BE49-F238E27FC236}">
                <a16:creationId xmlns:a16="http://schemas.microsoft.com/office/drawing/2014/main" id="{5899F709-A94C-4A4B-81B1-9F7EC19E4BD0}"/>
              </a:ext>
            </a:extLst>
          </p:cNvPr>
          <p:cNvSpPr>
            <a:spLocks/>
          </p:cNvSpPr>
          <p:nvPr/>
        </p:nvSpPr>
        <p:spPr bwMode="auto">
          <a:xfrm>
            <a:off x="4927434" y="4589106"/>
            <a:ext cx="2817813" cy="971550"/>
          </a:xfrm>
          <a:custGeom>
            <a:avLst/>
            <a:gdLst>
              <a:gd name="T0" fmla="*/ 958 w 8182"/>
              <a:gd name="T1" fmla="*/ 0 h 2822"/>
              <a:gd name="T2" fmla="*/ 8182 w 8182"/>
              <a:gd name="T3" fmla="*/ 2822 h 2822"/>
              <a:gd name="T4" fmla="*/ 7223 w 8182"/>
              <a:gd name="T5" fmla="*/ 2822 h 2822"/>
              <a:gd name="T6" fmla="*/ 0 w 8182"/>
              <a:gd name="T7" fmla="*/ 0 h 2822"/>
              <a:gd name="T8" fmla="*/ 958 w 8182"/>
              <a:gd name="T9" fmla="*/ 0 h 2822"/>
            </a:gdLst>
            <a:ahLst/>
            <a:cxnLst>
              <a:cxn ang="0">
                <a:pos x="T0" y="T1"/>
              </a:cxn>
              <a:cxn ang="0">
                <a:pos x="T2" y="T3"/>
              </a:cxn>
              <a:cxn ang="0">
                <a:pos x="T4" y="T5"/>
              </a:cxn>
              <a:cxn ang="0">
                <a:pos x="T6" y="T7"/>
              </a:cxn>
              <a:cxn ang="0">
                <a:pos x="T8" y="T9"/>
              </a:cxn>
            </a:cxnLst>
            <a:rect l="0" t="0" r="r" b="b"/>
            <a:pathLst>
              <a:path w="8182" h="2822">
                <a:moveTo>
                  <a:pt x="958" y="0"/>
                </a:moveTo>
                <a:cubicBezTo>
                  <a:pt x="958" y="1411"/>
                  <a:pt x="8182" y="1411"/>
                  <a:pt x="8182" y="2822"/>
                </a:cubicBezTo>
                <a:lnTo>
                  <a:pt x="7223" y="2822"/>
                </a:lnTo>
                <a:cubicBezTo>
                  <a:pt x="7223" y="1411"/>
                  <a:pt x="0" y="1411"/>
                  <a:pt x="0" y="0"/>
                </a:cubicBezTo>
                <a:lnTo>
                  <a:pt x="958" y="0"/>
                </a:lnTo>
                <a:close/>
              </a:path>
            </a:pathLst>
          </a:custGeom>
          <a:solidFill>
            <a:srgbClr val="CF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19" name="Freeform 108">
            <a:extLst>
              <a:ext uri="{FF2B5EF4-FFF2-40B4-BE49-F238E27FC236}">
                <a16:creationId xmlns:a16="http://schemas.microsoft.com/office/drawing/2014/main" id="{CB63DC94-4533-4539-A3AA-BB786FE6EDBB}"/>
              </a:ext>
            </a:extLst>
          </p:cNvPr>
          <p:cNvSpPr>
            <a:spLocks/>
          </p:cNvSpPr>
          <p:nvPr/>
        </p:nvSpPr>
        <p:spPr bwMode="auto">
          <a:xfrm>
            <a:off x="5256047" y="4589106"/>
            <a:ext cx="3856038" cy="971550"/>
          </a:xfrm>
          <a:custGeom>
            <a:avLst/>
            <a:gdLst>
              <a:gd name="T0" fmla="*/ 781 w 11193"/>
              <a:gd name="T1" fmla="*/ 0 h 2822"/>
              <a:gd name="T2" fmla="*/ 11193 w 11193"/>
              <a:gd name="T3" fmla="*/ 2822 h 2822"/>
              <a:gd name="T4" fmla="*/ 10412 w 11193"/>
              <a:gd name="T5" fmla="*/ 2822 h 2822"/>
              <a:gd name="T6" fmla="*/ 0 w 11193"/>
              <a:gd name="T7" fmla="*/ 0 h 2822"/>
              <a:gd name="T8" fmla="*/ 781 w 11193"/>
              <a:gd name="T9" fmla="*/ 0 h 2822"/>
            </a:gdLst>
            <a:ahLst/>
            <a:cxnLst>
              <a:cxn ang="0">
                <a:pos x="T0" y="T1"/>
              </a:cxn>
              <a:cxn ang="0">
                <a:pos x="T2" y="T3"/>
              </a:cxn>
              <a:cxn ang="0">
                <a:pos x="T4" y="T5"/>
              </a:cxn>
              <a:cxn ang="0">
                <a:pos x="T6" y="T7"/>
              </a:cxn>
              <a:cxn ang="0">
                <a:pos x="T8" y="T9"/>
              </a:cxn>
            </a:cxnLst>
            <a:rect l="0" t="0" r="r" b="b"/>
            <a:pathLst>
              <a:path w="11193" h="2822">
                <a:moveTo>
                  <a:pt x="781" y="0"/>
                </a:moveTo>
                <a:cubicBezTo>
                  <a:pt x="781" y="1411"/>
                  <a:pt x="11193" y="1411"/>
                  <a:pt x="11193" y="2822"/>
                </a:cubicBezTo>
                <a:lnTo>
                  <a:pt x="10412" y="2822"/>
                </a:lnTo>
                <a:cubicBezTo>
                  <a:pt x="10412" y="1411"/>
                  <a:pt x="0" y="1411"/>
                  <a:pt x="0" y="0"/>
                </a:cubicBezTo>
                <a:lnTo>
                  <a:pt x="781" y="0"/>
                </a:lnTo>
                <a:close/>
              </a:path>
            </a:pathLst>
          </a:custGeom>
          <a:solidFill>
            <a:srgbClr val="98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20" name="Freeform 109">
            <a:extLst>
              <a:ext uri="{FF2B5EF4-FFF2-40B4-BE49-F238E27FC236}">
                <a16:creationId xmlns:a16="http://schemas.microsoft.com/office/drawing/2014/main" id="{CE5C09E9-860E-4F00-93BF-C0167F0F7CD7}"/>
              </a:ext>
            </a:extLst>
          </p:cNvPr>
          <p:cNvSpPr>
            <a:spLocks/>
          </p:cNvSpPr>
          <p:nvPr/>
        </p:nvSpPr>
        <p:spPr bwMode="auto">
          <a:xfrm>
            <a:off x="5525922" y="4589106"/>
            <a:ext cx="5207000" cy="971550"/>
          </a:xfrm>
          <a:custGeom>
            <a:avLst/>
            <a:gdLst>
              <a:gd name="T0" fmla="*/ 958 w 15116"/>
              <a:gd name="T1" fmla="*/ 0 h 2822"/>
              <a:gd name="T2" fmla="*/ 15116 w 15116"/>
              <a:gd name="T3" fmla="*/ 2822 h 2822"/>
              <a:gd name="T4" fmla="*/ 14157 w 15116"/>
              <a:gd name="T5" fmla="*/ 2822 h 2822"/>
              <a:gd name="T6" fmla="*/ 0 w 15116"/>
              <a:gd name="T7" fmla="*/ 0 h 2822"/>
              <a:gd name="T8" fmla="*/ 958 w 15116"/>
              <a:gd name="T9" fmla="*/ 0 h 2822"/>
            </a:gdLst>
            <a:ahLst/>
            <a:cxnLst>
              <a:cxn ang="0">
                <a:pos x="T0" y="T1"/>
              </a:cxn>
              <a:cxn ang="0">
                <a:pos x="T2" y="T3"/>
              </a:cxn>
              <a:cxn ang="0">
                <a:pos x="T4" y="T5"/>
              </a:cxn>
              <a:cxn ang="0">
                <a:pos x="T6" y="T7"/>
              </a:cxn>
              <a:cxn ang="0">
                <a:pos x="T8" y="T9"/>
              </a:cxn>
            </a:cxnLst>
            <a:rect l="0" t="0" r="r" b="b"/>
            <a:pathLst>
              <a:path w="15116" h="2822">
                <a:moveTo>
                  <a:pt x="958" y="0"/>
                </a:moveTo>
                <a:cubicBezTo>
                  <a:pt x="958" y="1411"/>
                  <a:pt x="15116" y="1411"/>
                  <a:pt x="15116" y="2822"/>
                </a:cubicBezTo>
                <a:lnTo>
                  <a:pt x="14157" y="2822"/>
                </a:lnTo>
                <a:cubicBezTo>
                  <a:pt x="14157" y="1411"/>
                  <a:pt x="0" y="1411"/>
                  <a:pt x="0" y="0"/>
                </a:cubicBezTo>
                <a:lnTo>
                  <a:pt x="958" y="0"/>
                </a:lnTo>
                <a:close/>
              </a:path>
            </a:pathLst>
          </a:custGeom>
          <a:solidFill>
            <a:srgbClr val="76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21" name="Freeform 110">
            <a:extLst>
              <a:ext uri="{FF2B5EF4-FFF2-40B4-BE49-F238E27FC236}">
                <a16:creationId xmlns:a16="http://schemas.microsoft.com/office/drawing/2014/main" id="{75D12869-87DE-425D-9D53-969382F3ED21}"/>
              </a:ext>
            </a:extLst>
          </p:cNvPr>
          <p:cNvSpPr>
            <a:spLocks/>
          </p:cNvSpPr>
          <p:nvPr/>
        </p:nvSpPr>
        <p:spPr bwMode="auto">
          <a:xfrm>
            <a:off x="4641684" y="4589106"/>
            <a:ext cx="1566863" cy="971550"/>
          </a:xfrm>
          <a:custGeom>
            <a:avLst/>
            <a:gdLst>
              <a:gd name="T0" fmla="*/ 4548 w 4548"/>
              <a:gd name="T1" fmla="*/ 0 h 2822"/>
              <a:gd name="T2" fmla="*/ 1025 w 4548"/>
              <a:gd name="T3" fmla="*/ 2822 h 2822"/>
              <a:gd name="T4" fmla="*/ 0 w 4548"/>
              <a:gd name="T5" fmla="*/ 2822 h 2822"/>
              <a:gd name="T6" fmla="*/ 3522 w 4548"/>
              <a:gd name="T7" fmla="*/ 0 h 2822"/>
              <a:gd name="T8" fmla="*/ 4548 w 4548"/>
              <a:gd name="T9" fmla="*/ 0 h 2822"/>
            </a:gdLst>
            <a:ahLst/>
            <a:cxnLst>
              <a:cxn ang="0">
                <a:pos x="T0" y="T1"/>
              </a:cxn>
              <a:cxn ang="0">
                <a:pos x="T2" y="T3"/>
              </a:cxn>
              <a:cxn ang="0">
                <a:pos x="T4" y="T5"/>
              </a:cxn>
              <a:cxn ang="0">
                <a:pos x="T6" y="T7"/>
              </a:cxn>
              <a:cxn ang="0">
                <a:pos x="T8" y="T9"/>
              </a:cxn>
            </a:cxnLst>
            <a:rect l="0" t="0" r="r" b="b"/>
            <a:pathLst>
              <a:path w="4548" h="2822">
                <a:moveTo>
                  <a:pt x="4548" y="0"/>
                </a:moveTo>
                <a:cubicBezTo>
                  <a:pt x="4548" y="1411"/>
                  <a:pt x="1025" y="1411"/>
                  <a:pt x="1025" y="2822"/>
                </a:cubicBezTo>
                <a:lnTo>
                  <a:pt x="0" y="2822"/>
                </a:lnTo>
                <a:cubicBezTo>
                  <a:pt x="0" y="1411"/>
                  <a:pt x="3522" y="1411"/>
                  <a:pt x="3522" y="0"/>
                </a:cubicBezTo>
                <a:lnTo>
                  <a:pt x="4548" y="0"/>
                </a:lnTo>
                <a:close/>
              </a:path>
            </a:pathLst>
          </a:custGeom>
          <a:solidFill>
            <a:srgbClr val="EE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22" name="Rectangle 111">
            <a:extLst>
              <a:ext uri="{FF2B5EF4-FFF2-40B4-BE49-F238E27FC236}">
                <a16:creationId xmlns:a16="http://schemas.microsoft.com/office/drawing/2014/main" id="{682DBE34-5773-45BC-805A-9D3D55B83351}"/>
              </a:ext>
            </a:extLst>
          </p:cNvPr>
          <p:cNvSpPr>
            <a:spLocks noChangeArrowheads="1"/>
          </p:cNvSpPr>
          <p:nvPr/>
        </p:nvSpPr>
        <p:spPr bwMode="auto">
          <a:xfrm>
            <a:off x="6208547" y="4589106"/>
            <a:ext cx="369888" cy="971550"/>
          </a:xfrm>
          <a:prstGeom prst="rect">
            <a:avLst/>
          </a:prstGeom>
          <a:solidFill>
            <a:srgbClr val="EE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23" name="Freeform 112">
            <a:extLst>
              <a:ext uri="{FF2B5EF4-FFF2-40B4-BE49-F238E27FC236}">
                <a16:creationId xmlns:a16="http://schemas.microsoft.com/office/drawing/2014/main" id="{10D32653-1953-4EA7-BE67-97F81D4AE4A1}"/>
              </a:ext>
            </a:extLst>
          </p:cNvPr>
          <p:cNvSpPr>
            <a:spLocks/>
          </p:cNvSpPr>
          <p:nvPr/>
        </p:nvSpPr>
        <p:spPr bwMode="auto">
          <a:xfrm>
            <a:off x="6578434" y="4589106"/>
            <a:ext cx="1474788" cy="971550"/>
          </a:xfrm>
          <a:custGeom>
            <a:avLst/>
            <a:gdLst>
              <a:gd name="T0" fmla="*/ 892 w 4281"/>
              <a:gd name="T1" fmla="*/ 0 h 2822"/>
              <a:gd name="T2" fmla="*/ 4281 w 4281"/>
              <a:gd name="T3" fmla="*/ 2822 h 2822"/>
              <a:gd name="T4" fmla="*/ 3389 w 4281"/>
              <a:gd name="T5" fmla="*/ 2822 h 2822"/>
              <a:gd name="T6" fmla="*/ 0 w 4281"/>
              <a:gd name="T7" fmla="*/ 0 h 2822"/>
              <a:gd name="T8" fmla="*/ 892 w 4281"/>
              <a:gd name="T9" fmla="*/ 0 h 2822"/>
            </a:gdLst>
            <a:ahLst/>
            <a:cxnLst>
              <a:cxn ang="0">
                <a:pos x="T0" y="T1"/>
              </a:cxn>
              <a:cxn ang="0">
                <a:pos x="T2" y="T3"/>
              </a:cxn>
              <a:cxn ang="0">
                <a:pos x="T4" y="T5"/>
              </a:cxn>
              <a:cxn ang="0">
                <a:pos x="T6" y="T7"/>
              </a:cxn>
              <a:cxn ang="0">
                <a:pos x="T8" y="T9"/>
              </a:cxn>
            </a:cxnLst>
            <a:rect l="0" t="0" r="r" b="b"/>
            <a:pathLst>
              <a:path w="4281" h="2822">
                <a:moveTo>
                  <a:pt x="892" y="0"/>
                </a:moveTo>
                <a:cubicBezTo>
                  <a:pt x="892" y="1411"/>
                  <a:pt x="4281" y="1411"/>
                  <a:pt x="4281" y="2822"/>
                </a:cubicBezTo>
                <a:lnTo>
                  <a:pt x="3389" y="2822"/>
                </a:lnTo>
                <a:cubicBezTo>
                  <a:pt x="3389" y="1411"/>
                  <a:pt x="0" y="1411"/>
                  <a:pt x="0" y="0"/>
                </a:cubicBezTo>
                <a:lnTo>
                  <a:pt x="892" y="0"/>
                </a:lnTo>
                <a:close/>
              </a:path>
            </a:pathLst>
          </a:custGeom>
          <a:solidFill>
            <a:srgbClr val="9F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24" name="Freeform 113">
            <a:extLst>
              <a:ext uri="{FF2B5EF4-FFF2-40B4-BE49-F238E27FC236}">
                <a16:creationId xmlns:a16="http://schemas.microsoft.com/office/drawing/2014/main" id="{60972ADC-8B4E-406A-B361-7FD089CB4CD3}"/>
              </a:ext>
            </a:extLst>
          </p:cNvPr>
          <p:cNvSpPr>
            <a:spLocks/>
          </p:cNvSpPr>
          <p:nvPr/>
        </p:nvSpPr>
        <p:spPr bwMode="auto">
          <a:xfrm>
            <a:off x="6884822" y="4589106"/>
            <a:ext cx="2589213" cy="971550"/>
          </a:xfrm>
          <a:custGeom>
            <a:avLst/>
            <a:gdLst>
              <a:gd name="T0" fmla="*/ 1048 w 7514"/>
              <a:gd name="T1" fmla="*/ 0 h 2822"/>
              <a:gd name="T2" fmla="*/ 7514 w 7514"/>
              <a:gd name="T3" fmla="*/ 2822 h 2822"/>
              <a:gd name="T4" fmla="*/ 6466 w 7514"/>
              <a:gd name="T5" fmla="*/ 2822 h 2822"/>
              <a:gd name="T6" fmla="*/ 0 w 7514"/>
              <a:gd name="T7" fmla="*/ 0 h 2822"/>
              <a:gd name="T8" fmla="*/ 1048 w 7514"/>
              <a:gd name="T9" fmla="*/ 0 h 2822"/>
            </a:gdLst>
            <a:ahLst/>
            <a:cxnLst>
              <a:cxn ang="0">
                <a:pos x="T0" y="T1"/>
              </a:cxn>
              <a:cxn ang="0">
                <a:pos x="T2" y="T3"/>
              </a:cxn>
              <a:cxn ang="0">
                <a:pos x="T4" y="T5"/>
              </a:cxn>
              <a:cxn ang="0">
                <a:pos x="T6" y="T7"/>
              </a:cxn>
              <a:cxn ang="0">
                <a:pos x="T8" y="T9"/>
              </a:cxn>
            </a:cxnLst>
            <a:rect l="0" t="0" r="r" b="b"/>
            <a:pathLst>
              <a:path w="7514" h="2822">
                <a:moveTo>
                  <a:pt x="1048" y="0"/>
                </a:moveTo>
                <a:cubicBezTo>
                  <a:pt x="1048" y="1411"/>
                  <a:pt x="7514" y="1411"/>
                  <a:pt x="7514" y="2822"/>
                </a:cubicBezTo>
                <a:lnTo>
                  <a:pt x="6466" y="2822"/>
                </a:lnTo>
                <a:cubicBezTo>
                  <a:pt x="6466" y="1411"/>
                  <a:pt x="0" y="1411"/>
                  <a:pt x="0" y="0"/>
                </a:cubicBezTo>
                <a:lnTo>
                  <a:pt x="1048" y="0"/>
                </a:lnTo>
                <a:close/>
              </a:path>
            </a:pathLst>
          </a:custGeom>
          <a:solidFill>
            <a:srgbClr val="EA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25" name="Freeform 114">
            <a:extLst>
              <a:ext uri="{FF2B5EF4-FFF2-40B4-BE49-F238E27FC236}">
                <a16:creationId xmlns:a16="http://schemas.microsoft.com/office/drawing/2014/main" id="{5B5DDD2F-8AC6-44A7-A997-2620FF1F4C02}"/>
              </a:ext>
            </a:extLst>
          </p:cNvPr>
          <p:cNvSpPr>
            <a:spLocks/>
          </p:cNvSpPr>
          <p:nvPr/>
        </p:nvSpPr>
        <p:spPr bwMode="auto">
          <a:xfrm>
            <a:off x="7246772" y="4589106"/>
            <a:ext cx="3802063" cy="971550"/>
          </a:xfrm>
          <a:custGeom>
            <a:avLst/>
            <a:gdLst>
              <a:gd name="T0" fmla="*/ 914 w 11036"/>
              <a:gd name="T1" fmla="*/ 0 h 2822"/>
              <a:gd name="T2" fmla="*/ 11036 w 11036"/>
              <a:gd name="T3" fmla="*/ 2822 h 2822"/>
              <a:gd name="T4" fmla="*/ 10122 w 11036"/>
              <a:gd name="T5" fmla="*/ 2822 h 2822"/>
              <a:gd name="T6" fmla="*/ 0 w 11036"/>
              <a:gd name="T7" fmla="*/ 0 h 2822"/>
              <a:gd name="T8" fmla="*/ 914 w 11036"/>
              <a:gd name="T9" fmla="*/ 0 h 2822"/>
            </a:gdLst>
            <a:ahLst/>
            <a:cxnLst>
              <a:cxn ang="0">
                <a:pos x="T0" y="T1"/>
              </a:cxn>
              <a:cxn ang="0">
                <a:pos x="T2" y="T3"/>
              </a:cxn>
              <a:cxn ang="0">
                <a:pos x="T4" y="T5"/>
              </a:cxn>
              <a:cxn ang="0">
                <a:pos x="T6" y="T7"/>
              </a:cxn>
              <a:cxn ang="0">
                <a:pos x="T8" y="T9"/>
              </a:cxn>
            </a:cxnLst>
            <a:rect l="0" t="0" r="r" b="b"/>
            <a:pathLst>
              <a:path w="11036" h="2822">
                <a:moveTo>
                  <a:pt x="914" y="0"/>
                </a:moveTo>
                <a:cubicBezTo>
                  <a:pt x="914" y="1411"/>
                  <a:pt x="11036" y="1411"/>
                  <a:pt x="11036" y="2822"/>
                </a:cubicBezTo>
                <a:lnTo>
                  <a:pt x="10122" y="2822"/>
                </a:lnTo>
                <a:cubicBezTo>
                  <a:pt x="10122" y="1411"/>
                  <a:pt x="0" y="1411"/>
                  <a:pt x="0" y="0"/>
                </a:cubicBezTo>
                <a:lnTo>
                  <a:pt x="914" y="0"/>
                </a:lnTo>
                <a:close/>
              </a:path>
            </a:pathLst>
          </a:custGeom>
          <a:solidFill>
            <a:srgbClr val="FC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26" name="Freeform 115">
            <a:extLst>
              <a:ext uri="{FF2B5EF4-FFF2-40B4-BE49-F238E27FC236}">
                <a16:creationId xmlns:a16="http://schemas.microsoft.com/office/drawing/2014/main" id="{C3A656A8-DFF0-479D-B2B9-7375C4D435E6}"/>
              </a:ext>
            </a:extLst>
          </p:cNvPr>
          <p:cNvSpPr>
            <a:spLocks/>
          </p:cNvSpPr>
          <p:nvPr/>
        </p:nvSpPr>
        <p:spPr bwMode="auto">
          <a:xfrm>
            <a:off x="4995697" y="4589106"/>
            <a:ext cx="2887663" cy="971550"/>
          </a:xfrm>
          <a:custGeom>
            <a:avLst/>
            <a:gdLst>
              <a:gd name="T0" fmla="*/ 8383 w 8383"/>
              <a:gd name="T1" fmla="*/ 0 h 2822"/>
              <a:gd name="T2" fmla="*/ 937 w 8383"/>
              <a:gd name="T3" fmla="*/ 2822 h 2822"/>
              <a:gd name="T4" fmla="*/ 0 w 8383"/>
              <a:gd name="T5" fmla="*/ 2822 h 2822"/>
              <a:gd name="T6" fmla="*/ 7447 w 8383"/>
              <a:gd name="T7" fmla="*/ 0 h 2822"/>
              <a:gd name="T8" fmla="*/ 8383 w 8383"/>
              <a:gd name="T9" fmla="*/ 0 h 2822"/>
            </a:gdLst>
            <a:ahLst/>
            <a:cxnLst>
              <a:cxn ang="0">
                <a:pos x="T0" y="T1"/>
              </a:cxn>
              <a:cxn ang="0">
                <a:pos x="T2" y="T3"/>
              </a:cxn>
              <a:cxn ang="0">
                <a:pos x="T4" y="T5"/>
              </a:cxn>
              <a:cxn ang="0">
                <a:pos x="T6" y="T7"/>
              </a:cxn>
              <a:cxn ang="0">
                <a:pos x="T8" y="T9"/>
              </a:cxn>
            </a:cxnLst>
            <a:rect l="0" t="0" r="r" b="b"/>
            <a:pathLst>
              <a:path w="8383" h="2822">
                <a:moveTo>
                  <a:pt x="8383" y="0"/>
                </a:moveTo>
                <a:cubicBezTo>
                  <a:pt x="8383" y="1411"/>
                  <a:pt x="937" y="1411"/>
                  <a:pt x="937" y="2822"/>
                </a:cubicBezTo>
                <a:lnTo>
                  <a:pt x="0" y="2822"/>
                </a:lnTo>
                <a:cubicBezTo>
                  <a:pt x="0" y="1411"/>
                  <a:pt x="7447" y="1411"/>
                  <a:pt x="7447" y="0"/>
                </a:cubicBezTo>
                <a:lnTo>
                  <a:pt x="8383" y="0"/>
                </a:lnTo>
                <a:close/>
              </a:path>
            </a:pathLst>
          </a:custGeom>
          <a:solidFill>
            <a:srgbClr val="D0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27" name="Freeform 116">
            <a:extLst>
              <a:ext uri="{FF2B5EF4-FFF2-40B4-BE49-F238E27FC236}">
                <a16:creationId xmlns:a16="http://schemas.microsoft.com/office/drawing/2014/main" id="{58B52CEB-C5C9-4D09-8AA0-F1E931411C78}"/>
              </a:ext>
            </a:extLst>
          </p:cNvPr>
          <p:cNvSpPr>
            <a:spLocks/>
          </p:cNvSpPr>
          <p:nvPr/>
        </p:nvSpPr>
        <p:spPr bwMode="auto">
          <a:xfrm>
            <a:off x="6578434" y="4589106"/>
            <a:ext cx="1674813" cy="971550"/>
          </a:xfrm>
          <a:custGeom>
            <a:avLst/>
            <a:gdLst>
              <a:gd name="T0" fmla="*/ 4861 w 4861"/>
              <a:gd name="T1" fmla="*/ 0 h 2822"/>
              <a:gd name="T2" fmla="*/ 1070 w 4861"/>
              <a:gd name="T3" fmla="*/ 2822 h 2822"/>
              <a:gd name="T4" fmla="*/ 0 w 4861"/>
              <a:gd name="T5" fmla="*/ 2822 h 2822"/>
              <a:gd name="T6" fmla="*/ 3790 w 4861"/>
              <a:gd name="T7" fmla="*/ 0 h 2822"/>
              <a:gd name="T8" fmla="*/ 4861 w 4861"/>
              <a:gd name="T9" fmla="*/ 0 h 2822"/>
            </a:gdLst>
            <a:ahLst/>
            <a:cxnLst>
              <a:cxn ang="0">
                <a:pos x="T0" y="T1"/>
              </a:cxn>
              <a:cxn ang="0">
                <a:pos x="T2" y="T3"/>
              </a:cxn>
              <a:cxn ang="0">
                <a:pos x="T4" y="T5"/>
              </a:cxn>
              <a:cxn ang="0">
                <a:pos x="T6" y="T7"/>
              </a:cxn>
              <a:cxn ang="0">
                <a:pos x="T8" y="T9"/>
              </a:cxn>
            </a:cxnLst>
            <a:rect l="0" t="0" r="r" b="b"/>
            <a:pathLst>
              <a:path w="4861" h="2822">
                <a:moveTo>
                  <a:pt x="4861" y="0"/>
                </a:moveTo>
                <a:cubicBezTo>
                  <a:pt x="4861" y="1411"/>
                  <a:pt x="1070" y="1411"/>
                  <a:pt x="1070" y="2822"/>
                </a:cubicBezTo>
                <a:lnTo>
                  <a:pt x="0" y="2822"/>
                </a:lnTo>
                <a:cubicBezTo>
                  <a:pt x="0" y="1411"/>
                  <a:pt x="3790" y="1411"/>
                  <a:pt x="3790" y="0"/>
                </a:cubicBezTo>
                <a:lnTo>
                  <a:pt x="4861" y="0"/>
                </a:lnTo>
                <a:close/>
              </a:path>
            </a:pathLst>
          </a:custGeom>
          <a:solidFill>
            <a:srgbClr val="FC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28" name="Freeform 117">
            <a:extLst>
              <a:ext uri="{FF2B5EF4-FFF2-40B4-BE49-F238E27FC236}">
                <a16:creationId xmlns:a16="http://schemas.microsoft.com/office/drawing/2014/main" id="{D66A61D2-5975-4B37-B2F7-9C2667BDE77F}"/>
              </a:ext>
            </a:extLst>
          </p:cNvPr>
          <p:cNvSpPr>
            <a:spLocks/>
          </p:cNvSpPr>
          <p:nvPr/>
        </p:nvSpPr>
        <p:spPr bwMode="auto">
          <a:xfrm>
            <a:off x="8053222" y="4589106"/>
            <a:ext cx="460375" cy="971550"/>
          </a:xfrm>
          <a:custGeom>
            <a:avLst/>
            <a:gdLst>
              <a:gd name="T0" fmla="*/ 1338 w 1338"/>
              <a:gd name="T1" fmla="*/ 0 h 2822"/>
              <a:gd name="T2" fmla="*/ 758 w 1338"/>
              <a:gd name="T3" fmla="*/ 2822 h 2822"/>
              <a:gd name="T4" fmla="*/ 0 w 1338"/>
              <a:gd name="T5" fmla="*/ 2822 h 2822"/>
              <a:gd name="T6" fmla="*/ 580 w 1338"/>
              <a:gd name="T7" fmla="*/ 0 h 2822"/>
              <a:gd name="T8" fmla="*/ 1338 w 1338"/>
              <a:gd name="T9" fmla="*/ 0 h 2822"/>
            </a:gdLst>
            <a:ahLst/>
            <a:cxnLst>
              <a:cxn ang="0">
                <a:pos x="T0" y="T1"/>
              </a:cxn>
              <a:cxn ang="0">
                <a:pos x="T2" y="T3"/>
              </a:cxn>
              <a:cxn ang="0">
                <a:pos x="T4" y="T5"/>
              </a:cxn>
              <a:cxn ang="0">
                <a:pos x="T6" y="T7"/>
              </a:cxn>
              <a:cxn ang="0">
                <a:pos x="T8" y="T9"/>
              </a:cxn>
            </a:cxnLst>
            <a:rect l="0" t="0" r="r" b="b"/>
            <a:pathLst>
              <a:path w="1338" h="2822">
                <a:moveTo>
                  <a:pt x="1338" y="0"/>
                </a:moveTo>
                <a:cubicBezTo>
                  <a:pt x="1338" y="1411"/>
                  <a:pt x="758" y="1411"/>
                  <a:pt x="758" y="2822"/>
                </a:cubicBezTo>
                <a:lnTo>
                  <a:pt x="0" y="2822"/>
                </a:lnTo>
                <a:cubicBezTo>
                  <a:pt x="0" y="1411"/>
                  <a:pt x="580" y="1411"/>
                  <a:pt x="580" y="0"/>
                </a:cubicBezTo>
                <a:lnTo>
                  <a:pt x="1338" y="0"/>
                </a:lnTo>
                <a:close/>
              </a:path>
            </a:pathLst>
          </a:custGeom>
          <a:solidFill>
            <a:srgbClr val="D8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29" name="Freeform 118">
            <a:extLst>
              <a:ext uri="{FF2B5EF4-FFF2-40B4-BE49-F238E27FC236}">
                <a16:creationId xmlns:a16="http://schemas.microsoft.com/office/drawing/2014/main" id="{141CE0D4-EF35-498D-B704-2AA430C2CD1E}"/>
              </a:ext>
            </a:extLst>
          </p:cNvPr>
          <p:cNvSpPr>
            <a:spLocks/>
          </p:cNvSpPr>
          <p:nvPr/>
        </p:nvSpPr>
        <p:spPr bwMode="auto">
          <a:xfrm>
            <a:off x="8513597" y="4589106"/>
            <a:ext cx="1220788" cy="971550"/>
          </a:xfrm>
          <a:custGeom>
            <a:avLst/>
            <a:gdLst>
              <a:gd name="T0" fmla="*/ 758 w 3545"/>
              <a:gd name="T1" fmla="*/ 0 h 2822"/>
              <a:gd name="T2" fmla="*/ 3545 w 3545"/>
              <a:gd name="T3" fmla="*/ 2822 h 2822"/>
              <a:gd name="T4" fmla="*/ 2787 w 3545"/>
              <a:gd name="T5" fmla="*/ 2822 h 2822"/>
              <a:gd name="T6" fmla="*/ 0 w 3545"/>
              <a:gd name="T7" fmla="*/ 0 h 2822"/>
              <a:gd name="T8" fmla="*/ 758 w 3545"/>
              <a:gd name="T9" fmla="*/ 0 h 2822"/>
            </a:gdLst>
            <a:ahLst/>
            <a:cxnLst>
              <a:cxn ang="0">
                <a:pos x="T0" y="T1"/>
              </a:cxn>
              <a:cxn ang="0">
                <a:pos x="T2" y="T3"/>
              </a:cxn>
              <a:cxn ang="0">
                <a:pos x="T4" y="T5"/>
              </a:cxn>
              <a:cxn ang="0">
                <a:pos x="T6" y="T7"/>
              </a:cxn>
              <a:cxn ang="0">
                <a:pos x="T8" y="T9"/>
              </a:cxn>
            </a:cxnLst>
            <a:rect l="0" t="0" r="r" b="b"/>
            <a:pathLst>
              <a:path w="3545" h="2822">
                <a:moveTo>
                  <a:pt x="758" y="0"/>
                </a:moveTo>
                <a:cubicBezTo>
                  <a:pt x="758" y="1411"/>
                  <a:pt x="3545" y="1411"/>
                  <a:pt x="3545" y="2822"/>
                </a:cubicBezTo>
                <a:lnTo>
                  <a:pt x="2787" y="2822"/>
                </a:lnTo>
                <a:cubicBezTo>
                  <a:pt x="2787" y="1411"/>
                  <a:pt x="0" y="1411"/>
                  <a:pt x="0" y="0"/>
                </a:cubicBezTo>
                <a:lnTo>
                  <a:pt x="758" y="0"/>
                </a:lnTo>
                <a:close/>
              </a:path>
            </a:pathLst>
          </a:custGeom>
          <a:solidFill>
            <a:srgbClr val="FFC4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30" name="Freeform 119">
            <a:extLst>
              <a:ext uri="{FF2B5EF4-FFF2-40B4-BE49-F238E27FC236}">
                <a16:creationId xmlns:a16="http://schemas.microsoft.com/office/drawing/2014/main" id="{925823EA-FCB7-4B61-998C-82BBA0457CB7}"/>
              </a:ext>
            </a:extLst>
          </p:cNvPr>
          <p:cNvSpPr>
            <a:spLocks/>
          </p:cNvSpPr>
          <p:nvPr/>
        </p:nvSpPr>
        <p:spPr bwMode="auto">
          <a:xfrm>
            <a:off x="8775534" y="4589106"/>
            <a:ext cx="2549525" cy="971550"/>
          </a:xfrm>
          <a:custGeom>
            <a:avLst/>
            <a:gdLst>
              <a:gd name="T0" fmla="*/ 802 w 7402"/>
              <a:gd name="T1" fmla="*/ 0 h 2822"/>
              <a:gd name="T2" fmla="*/ 7402 w 7402"/>
              <a:gd name="T3" fmla="*/ 2822 h 2822"/>
              <a:gd name="T4" fmla="*/ 6599 w 7402"/>
              <a:gd name="T5" fmla="*/ 2822 h 2822"/>
              <a:gd name="T6" fmla="*/ 0 w 7402"/>
              <a:gd name="T7" fmla="*/ 0 h 2822"/>
              <a:gd name="T8" fmla="*/ 802 w 7402"/>
              <a:gd name="T9" fmla="*/ 0 h 2822"/>
            </a:gdLst>
            <a:ahLst/>
            <a:cxnLst>
              <a:cxn ang="0">
                <a:pos x="T0" y="T1"/>
              </a:cxn>
              <a:cxn ang="0">
                <a:pos x="T2" y="T3"/>
              </a:cxn>
              <a:cxn ang="0">
                <a:pos x="T4" y="T5"/>
              </a:cxn>
              <a:cxn ang="0">
                <a:pos x="T6" y="T7"/>
              </a:cxn>
              <a:cxn ang="0">
                <a:pos x="T8" y="T9"/>
              </a:cxn>
            </a:cxnLst>
            <a:rect l="0" t="0" r="r" b="b"/>
            <a:pathLst>
              <a:path w="7402" h="2822">
                <a:moveTo>
                  <a:pt x="802" y="0"/>
                </a:moveTo>
                <a:cubicBezTo>
                  <a:pt x="802" y="1411"/>
                  <a:pt x="7402" y="1411"/>
                  <a:pt x="7402" y="2822"/>
                </a:cubicBezTo>
                <a:lnTo>
                  <a:pt x="6599" y="2822"/>
                </a:lnTo>
                <a:cubicBezTo>
                  <a:pt x="6599" y="1411"/>
                  <a:pt x="0" y="1411"/>
                  <a:pt x="0" y="0"/>
                </a:cubicBezTo>
                <a:lnTo>
                  <a:pt x="802" y="0"/>
                </a:lnTo>
                <a:close/>
              </a:path>
            </a:pathLst>
          </a:custGeom>
          <a:solidFill>
            <a:srgbClr val="F3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31" name="Freeform 120">
            <a:extLst>
              <a:ext uri="{FF2B5EF4-FFF2-40B4-BE49-F238E27FC236}">
                <a16:creationId xmlns:a16="http://schemas.microsoft.com/office/drawing/2014/main" id="{AC8429B2-CEC1-4CB9-8903-870357A82295}"/>
              </a:ext>
            </a:extLst>
          </p:cNvPr>
          <p:cNvSpPr>
            <a:spLocks/>
          </p:cNvSpPr>
          <p:nvPr/>
        </p:nvSpPr>
        <p:spPr bwMode="auto">
          <a:xfrm>
            <a:off x="5317959" y="4589106"/>
            <a:ext cx="4002088" cy="971550"/>
          </a:xfrm>
          <a:custGeom>
            <a:avLst/>
            <a:gdLst>
              <a:gd name="T0" fmla="*/ 11616 w 11616"/>
              <a:gd name="T1" fmla="*/ 0 h 2822"/>
              <a:gd name="T2" fmla="*/ 780 w 11616"/>
              <a:gd name="T3" fmla="*/ 2822 h 2822"/>
              <a:gd name="T4" fmla="*/ 0 w 11616"/>
              <a:gd name="T5" fmla="*/ 2822 h 2822"/>
              <a:gd name="T6" fmla="*/ 10835 w 11616"/>
              <a:gd name="T7" fmla="*/ 0 h 2822"/>
              <a:gd name="T8" fmla="*/ 11616 w 11616"/>
              <a:gd name="T9" fmla="*/ 0 h 2822"/>
            </a:gdLst>
            <a:ahLst/>
            <a:cxnLst>
              <a:cxn ang="0">
                <a:pos x="T0" y="T1"/>
              </a:cxn>
              <a:cxn ang="0">
                <a:pos x="T2" y="T3"/>
              </a:cxn>
              <a:cxn ang="0">
                <a:pos x="T4" y="T5"/>
              </a:cxn>
              <a:cxn ang="0">
                <a:pos x="T6" y="T7"/>
              </a:cxn>
              <a:cxn ang="0">
                <a:pos x="T8" y="T9"/>
              </a:cxn>
            </a:cxnLst>
            <a:rect l="0" t="0" r="r" b="b"/>
            <a:pathLst>
              <a:path w="11616" h="2822">
                <a:moveTo>
                  <a:pt x="11616" y="0"/>
                </a:moveTo>
                <a:cubicBezTo>
                  <a:pt x="11616" y="1411"/>
                  <a:pt x="780" y="1411"/>
                  <a:pt x="780" y="2822"/>
                </a:cubicBezTo>
                <a:lnTo>
                  <a:pt x="0" y="2822"/>
                </a:lnTo>
                <a:cubicBezTo>
                  <a:pt x="0" y="1411"/>
                  <a:pt x="10835" y="1411"/>
                  <a:pt x="10835" y="0"/>
                </a:cubicBezTo>
                <a:lnTo>
                  <a:pt x="11616" y="0"/>
                </a:lnTo>
                <a:close/>
              </a:path>
            </a:pathLst>
          </a:custGeom>
          <a:solidFill>
            <a:srgbClr val="C0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32" name="Freeform 121">
            <a:extLst>
              <a:ext uri="{FF2B5EF4-FFF2-40B4-BE49-F238E27FC236}">
                <a16:creationId xmlns:a16="http://schemas.microsoft.com/office/drawing/2014/main" id="{575C3D2B-BDE4-4308-B8C9-BA807700FE3D}"/>
              </a:ext>
            </a:extLst>
          </p:cNvPr>
          <p:cNvSpPr>
            <a:spLocks/>
          </p:cNvSpPr>
          <p:nvPr/>
        </p:nvSpPr>
        <p:spPr bwMode="auto">
          <a:xfrm>
            <a:off x="6946734" y="4589106"/>
            <a:ext cx="2635250" cy="971550"/>
          </a:xfrm>
          <a:custGeom>
            <a:avLst/>
            <a:gdLst>
              <a:gd name="T0" fmla="*/ 7648 w 7648"/>
              <a:gd name="T1" fmla="*/ 0 h 2822"/>
              <a:gd name="T2" fmla="*/ 758 w 7648"/>
              <a:gd name="T3" fmla="*/ 2822 h 2822"/>
              <a:gd name="T4" fmla="*/ 0 w 7648"/>
              <a:gd name="T5" fmla="*/ 2822 h 2822"/>
              <a:gd name="T6" fmla="*/ 6890 w 7648"/>
              <a:gd name="T7" fmla="*/ 0 h 2822"/>
              <a:gd name="T8" fmla="*/ 7648 w 7648"/>
              <a:gd name="T9" fmla="*/ 0 h 2822"/>
            </a:gdLst>
            <a:ahLst/>
            <a:cxnLst>
              <a:cxn ang="0">
                <a:pos x="T0" y="T1"/>
              </a:cxn>
              <a:cxn ang="0">
                <a:pos x="T2" y="T3"/>
              </a:cxn>
              <a:cxn ang="0">
                <a:pos x="T4" y="T5"/>
              </a:cxn>
              <a:cxn ang="0">
                <a:pos x="T6" y="T7"/>
              </a:cxn>
              <a:cxn ang="0">
                <a:pos x="T8" y="T9"/>
              </a:cxn>
            </a:cxnLst>
            <a:rect l="0" t="0" r="r" b="b"/>
            <a:pathLst>
              <a:path w="7648" h="2822">
                <a:moveTo>
                  <a:pt x="7648" y="0"/>
                </a:moveTo>
                <a:cubicBezTo>
                  <a:pt x="7648" y="1411"/>
                  <a:pt x="758" y="1411"/>
                  <a:pt x="758" y="2822"/>
                </a:cubicBezTo>
                <a:lnTo>
                  <a:pt x="0" y="2822"/>
                </a:lnTo>
                <a:cubicBezTo>
                  <a:pt x="0" y="1411"/>
                  <a:pt x="6890" y="1411"/>
                  <a:pt x="6890" y="0"/>
                </a:cubicBezTo>
                <a:lnTo>
                  <a:pt x="7648" y="0"/>
                </a:lnTo>
                <a:close/>
              </a:path>
            </a:pathLst>
          </a:custGeom>
          <a:solidFill>
            <a:srgbClr val="FFE4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33" name="Freeform 122">
            <a:extLst>
              <a:ext uri="{FF2B5EF4-FFF2-40B4-BE49-F238E27FC236}">
                <a16:creationId xmlns:a16="http://schemas.microsoft.com/office/drawing/2014/main" id="{86D76C74-9C6D-4E4C-8E06-E710681A133D}"/>
              </a:ext>
            </a:extLst>
          </p:cNvPr>
          <p:cNvSpPr>
            <a:spLocks/>
          </p:cNvSpPr>
          <p:nvPr/>
        </p:nvSpPr>
        <p:spPr bwMode="auto">
          <a:xfrm>
            <a:off x="8313572" y="4589106"/>
            <a:ext cx="1544638" cy="971550"/>
          </a:xfrm>
          <a:custGeom>
            <a:avLst/>
            <a:gdLst>
              <a:gd name="T0" fmla="*/ 4481 w 4481"/>
              <a:gd name="T1" fmla="*/ 0 h 2822"/>
              <a:gd name="T2" fmla="*/ 803 w 4481"/>
              <a:gd name="T3" fmla="*/ 2822 h 2822"/>
              <a:gd name="T4" fmla="*/ 0 w 4481"/>
              <a:gd name="T5" fmla="*/ 2822 h 2822"/>
              <a:gd name="T6" fmla="*/ 3679 w 4481"/>
              <a:gd name="T7" fmla="*/ 0 h 2822"/>
              <a:gd name="T8" fmla="*/ 4481 w 4481"/>
              <a:gd name="T9" fmla="*/ 0 h 2822"/>
            </a:gdLst>
            <a:ahLst/>
            <a:cxnLst>
              <a:cxn ang="0">
                <a:pos x="T0" y="T1"/>
              </a:cxn>
              <a:cxn ang="0">
                <a:pos x="T2" y="T3"/>
              </a:cxn>
              <a:cxn ang="0">
                <a:pos x="T4" y="T5"/>
              </a:cxn>
              <a:cxn ang="0">
                <a:pos x="T6" y="T7"/>
              </a:cxn>
              <a:cxn ang="0">
                <a:pos x="T8" y="T9"/>
              </a:cxn>
            </a:cxnLst>
            <a:rect l="0" t="0" r="r" b="b"/>
            <a:pathLst>
              <a:path w="4481" h="2822">
                <a:moveTo>
                  <a:pt x="4481" y="0"/>
                </a:moveTo>
                <a:cubicBezTo>
                  <a:pt x="4481" y="1411"/>
                  <a:pt x="803" y="1411"/>
                  <a:pt x="803" y="2822"/>
                </a:cubicBezTo>
                <a:lnTo>
                  <a:pt x="0" y="2822"/>
                </a:lnTo>
                <a:cubicBezTo>
                  <a:pt x="0" y="1411"/>
                  <a:pt x="3679" y="1411"/>
                  <a:pt x="3679" y="0"/>
                </a:cubicBezTo>
                <a:lnTo>
                  <a:pt x="4481" y="0"/>
                </a:lnTo>
                <a:close/>
              </a:path>
            </a:pathLst>
          </a:custGeom>
          <a:solidFill>
            <a:srgbClr val="A2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34" name="Freeform 123">
            <a:extLst>
              <a:ext uri="{FF2B5EF4-FFF2-40B4-BE49-F238E27FC236}">
                <a16:creationId xmlns:a16="http://schemas.microsoft.com/office/drawing/2014/main" id="{85947986-75F6-43DF-B715-055CB54E0CF8}"/>
              </a:ext>
            </a:extLst>
          </p:cNvPr>
          <p:cNvSpPr>
            <a:spLocks/>
          </p:cNvSpPr>
          <p:nvPr/>
        </p:nvSpPr>
        <p:spPr bwMode="auto">
          <a:xfrm>
            <a:off x="9734384" y="4589106"/>
            <a:ext cx="422275" cy="971550"/>
          </a:xfrm>
          <a:custGeom>
            <a:avLst/>
            <a:gdLst>
              <a:gd name="T0" fmla="*/ 1226 w 1226"/>
              <a:gd name="T1" fmla="*/ 0 h 2822"/>
              <a:gd name="T2" fmla="*/ 869 w 1226"/>
              <a:gd name="T3" fmla="*/ 2822 h 2822"/>
              <a:gd name="T4" fmla="*/ 0 w 1226"/>
              <a:gd name="T5" fmla="*/ 2822 h 2822"/>
              <a:gd name="T6" fmla="*/ 356 w 1226"/>
              <a:gd name="T7" fmla="*/ 0 h 2822"/>
              <a:gd name="T8" fmla="*/ 1226 w 1226"/>
              <a:gd name="T9" fmla="*/ 0 h 2822"/>
            </a:gdLst>
            <a:ahLst/>
            <a:cxnLst>
              <a:cxn ang="0">
                <a:pos x="T0" y="T1"/>
              </a:cxn>
              <a:cxn ang="0">
                <a:pos x="T2" y="T3"/>
              </a:cxn>
              <a:cxn ang="0">
                <a:pos x="T4" y="T5"/>
              </a:cxn>
              <a:cxn ang="0">
                <a:pos x="T6" y="T7"/>
              </a:cxn>
              <a:cxn ang="0">
                <a:pos x="T8" y="T9"/>
              </a:cxn>
            </a:cxnLst>
            <a:rect l="0" t="0" r="r" b="b"/>
            <a:pathLst>
              <a:path w="1226" h="2822">
                <a:moveTo>
                  <a:pt x="1226" y="0"/>
                </a:moveTo>
                <a:cubicBezTo>
                  <a:pt x="1226" y="1411"/>
                  <a:pt x="869" y="1411"/>
                  <a:pt x="869" y="2822"/>
                </a:cubicBezTo>
                <a:lnTo>
                  <a:pt x="0" y="2822"/>
                </a:lnTo>
                <a:cubicBezTo>
                  <a:pt x="0" y="1411"/>
                  <a:pt x="356" y="1411"/>
                  <a:pt x="356" y="0"/>
                </a:cubicBezTo>
                <a:lnTo>
                  <a:pt x="1226" y="0"/>
                </a:lnTo>
                <a:close/>
              </a:path>
            </a:pathLst>
          </a:custGeom>
          <a:solidFill>
            <a:srgbClr val="FFF9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35" name="Freeform 124">
            <a:extLst>
              <a:ext uri="{FF2B5EF4-FFF2-40B4-BE49-F238E27FC236}">
                <a16:creationId xmlns:a16="http://schemas.microsoft.com/office/drawing/2014/main" id="{7C43D0EC-071B-4A40-B689-3BFC59442AD9}"/>
              </a:ext>
            </a:extLst>
          </p:cNvPr>
          <p:cNvSpPr>
            <a:spLocks/>
          </p:cNvSpPr>
          <p:nvPr/>
        </p:nvSpPr>
        <p:spPr bwMode="auto">
          <a:xfrm>
            <a:off x="10156659" y="4589106"/>
            <a:ext cx="1482725" cy="971550"/>
          </a:xfrm>
          <a:custGeom>
            <a:avLst/>
            <a:gdLst>
              <a:gd name="T0" fmla="*/ 914 w 4303"/>
              <a:gd name="T1" fmla="*/ 0 h 2822"/>
              <a:gd name="T2" fmla="*/ 4303 w 4303"/>
              <a:gd name="T3" fmla="*/ 2822 h 2822"/>
              <a:gd name="T4" fmla="*/ 3389 w 4303"/>
              <a:gd name="T5" fmla="*/ 2822 h 2822"/>
              <a:gd name="T6" fmla="*/ 0 w 4303"/>
              <a:gd name="T7" fmla="*/ 0 h 2822"/>
              <a:gd name="T8" fmla="*/ 914 w 4303"/>
              <a:gd name="T9" fmla="*/ 0 h 2822"/>
            </a:gdLst>
            <a:ahLst/>
            <a:cxnLst>
              <a:cxn ang="0">
                <a:pos x="T0" y="T1"/>
              </a:cxn>
              <a:cxn ang="0">
                <a:pos x="T2" y="T3"/>
              </a:cxn>
              <a:cxn ang="0">
                <a:pos x="T4" y="T5"/>
              </a:cxn>
              <a:cxn ang="0">
                <a:pos x="T6" y="T7"/>
              </a:cxn>
              <a:cxn ang="0">
                <a:pos x="T8" y="T9"/>
              </a:cxn>
            </a:cxnLst>
            <a:rect l="0" t="0" r="r" b="b"/>
            <a:pathLst>
              <a:path w="4303" h="2822">
                <a:moveTo>
                  <a:pt x="914" y="0"/>
                </a:moveTo>
                <a:cubicBezTo>
                  <a:pt x="914" y="1411"/>
                  <a:pt x="4303" y="1411"/>
                  <a:pt x="4303" y="2822"/>
                </a:cubicBezTo>
                <a:lnTo>
                  <a:pt x="3389" y="2822"/>
                </a:lnTo>
                <a:cubicBezTo>
                  <a:pt x="3389" y="1411"/>
                  <a:pt x="0" y="1411"/>
                  <a:pt x="0" y="0"/>
                </a:cubicBezTo>
                <a:lnTo>
                  <a:pt x="914" y="0"/>
                </a:lnTo>
                <a:close/>
              </a:path>
            </a:pathLst>
          </a:custGeom>
          <a:solidFill>
            <a:srgbClr val="F9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36" name="Freeform 125">
            <a:extLst>
              <a:ext uri="{FF2B5EF4-FFF2-40B4-BE49-F238E27FC236}">
                <a16:creationId xmlns:a16="http://schemas.microsoft.com/office/drawing/2014/main" id="{4B66A4E4-D643-4F4C-9651-A5274A351D6E}"/>
              </a:ext>
            </a:extLst>
          </p:cNvPr>
          <p:cNvSpPr>
            <a:spLocks/>
          </p:cNvSpPr>
          <p:nvPr/>
        </p:nvSpPr>
        <p:spPr bwMode="auto">
          <a:xfrm>
            <a:off x="5587834" y="4589106"/>
            <a:ext cx="5222875" cy="971550"/>
          </a:xfrm>
          <a:custGeom>
            <a:avLst/>
            <a:gdLst>
              <a:gd name="T0" fmla="*/ 15161 w 15161"/>
              <a:gd name="T1" fmla="*/ 0 h 2822"/>
              <a:gd name="T2" fmla="*/ 981 w 15161"/>
              <a:gd name="T3" fmla="*/ 2822 h 2822"/>
              <a:gd name="T4" fmla="*/ 0 w 15161"/>
              <a:gd name="T5" fmla="*/ 2822 h 2822"/>
              <a:gd name="T6" fmla="*/ 14180 w 15161"/>
              <a:gd name="T7" fmla="*/ 0 h 2822"/>
              <a:gd name="T8" fmla="*/ 15161 w 15161"/>
              <a:gd name="T9" fmla="*/ 0 h 2822"/>
            </a:gdLst>
            <a:ahLst/>
            <a:cxnLst>
              <a:cxn ang="0">
                <a:pos x="T0" y="T1"/>
              </a:cxn>
              <a:cxn ang="0">
                <a:pos x="T2" y="T3"/>
              </a:cxn>
              <a:cxn ang="0">
                <a:pos x="T4" y="T5"/>
              </a:cxn>
              <a:cxn ang="0">
                <a:pos x="T6" y="T7"/>
              </a:cxn>
              <a:cxn ang="0">
                <a:pos x="T8" y="T9"/>
              </a:cxn>
            </a:cxnLst>
            <a:rect l="0" t="0" r="r" b="b"/>
            <a:pathLst>
              <a:path w="15161" h="2822">
                <a:moveTo>
                  <a:pt x="15161" y="0"/>
                </a:moveTo>
                <a:cubicBezTo>
                  <a:pt x="15161" y="1411"/>
                  <a:pt x="981" y="1411"/>
                  <a:pt x="981" y="2822"/>
                </a:cubicBezTo>
                <a:lnTo>
                  <a:pt x="0" y="2822"/>
                </a:lnTo>
                <a:cubicBezTo>
                  <a:pt x="0" y="1411"/>
                  <a:pt x="14180" y="1411"/>
                  <a:pt x="14180" y="0"/>
                </a:cubicBezTo>
                <a:lnTo>
                  <a:pt x="15161" y="0"/>
                </a:lnTo>
                <a:close/>
              </a:path>
            </a:pathLst>
          </a:custGeom>
          <a:solidFill>
            <a:srgbClr val="FFD5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37" name="Freeform 126">
            <a:extLst>
              <a:ext uri="{FF2B5EF4-FFF2-40B4-BE49-F238E27FC236}">
                <a16:creationId xmlns:a16="http://schemas.microsoft.com/office/drawing/2014/main" id="{C13DD3D5-F7BB-4478-9E4E-33BEDC25A40B}"/>
              </a:ext>
            </a:extLst>
          </p:cNvPr>
          <p:cNvSpPr>
            <a:spLocks/>
          </p:cNvSpPr>
          <p:nvPr/>
        </p:nvSpPr>
        <p:spPr bwMode="auto">
          <a:xfrm>
            <a:off x="7207084" y="4589106"/>
            <a:ext cx="3810000" cy="971550"/>
          </a:xfrm>
          <a:custGeom>
            <a:avLst/>
            <a:gdLst>
              <a:gd name="T0" fmla="*/ 11059 w 11059"/>
              <a:gd name="T1" fmla="*/ 0 h 2822"/>
              <a:gd name="T2" fmla="*/ 602 w 11059"/>
              <a:gd name="T3" fmla="*/ 2822 h 2822"/>
              <a:gd name="T4" fmla="*/ 0 w 11059"/>
              <a:gd name="T5" fmla="*/ 2822 h 2822"/>
              <a:gd name="T6" fmla="*/ 10457 w 11059"/>
              <a:gd name="T7" fmla="*/ 0 h 2822"/>
              <a:gd name="T8" fmla="*/ 11059 w 11059"/>
              <a:gd name="T9" fmla="*/ 0 h 2822"/>
            </a:gdLst>
            <a:ahLst/>
            <a:cxnLst>
              <a:cxn ang="0">
                <a:pos x="T0" y="T1"/>
              </a:cxn>
              <a:cxn ang="0">
                <a:pos x="T2" y="T3"/>
              </a:cxn>
              <a:cxn ang="0">
                <a:pos x="T4" y="T5"/>
              </a:cxn>
              <a:cxn ang="0">
                <a:pos x="T6" y="T7"/>
              </a:cxn>
              <a:cxn ang="0">
                <a:pos x="T8" y="T9"/>
              </a:cxn>
            </a:cxnLst>
            <a:rect l="0" t="0" r="r" b="b"/>
            <a:pathLst>
              <a:path w="11059" h="2822">
                <a:moveTo>
                  <a:pt x="11059" y="0"/>
                </a:moveTo>
                <a:cubicBezTo>
                  <a:pt x="11059" y="1411"/>
                  <a:pt x="602" y="1411"/>
                  <a:pt x="602" y="2822"/>
                </a:cubicBezTo>
                <a:lnTo>
                  <a:pt x="0" y="2822"/>
                </a:lnTo>
                <a:cubicBezTo>
                  <a:pt x="0" y="1411"/>
                  <a:pt x="10457" y="1411"/>
                  <a:pt x="10457" y="0"/>
                </a:cubicBezTo>
                <a:lnTo>
                  <a:pt x="11059" y="0"/>
                </a:lnTo>
                <a:close/>
              </a:path>
            </a:pathLst>
          </a:custGeom>
          <a:solidFill>
            <a:srgbClr val="FFE3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38" name="Freeform 127">
            <a:extLst>
              <a:ext uri="{FF2B5EF4-FFF2-40B4-BE49-F238E27FC236}">
                <a16:creationId xmlns:a16="http://schemas.microsoft.com/office/drawing/2014/main" id="{F2395496-1CC9-4F20-85B6-695FDED080A4}"/>
              </a:ext>
            </a:extLst>
          </p:cNvPr>
          <p:cNvSpPr>
            <a:spLocks/>
          </p:cNvSpPr>
          <p:nvPr/>
        </p:nvSpPr>
        <p:spPr bwMode="auto">
          <a:xfrm>
            <a:off x="8589797" y="4589106"/>
            <a:ext cx="2681288" cy="971550"/>
          </a:xfrm>
          <a:custGeom>
            <a:avLst/>
            <a:gdLst>
              <a:gd name="T0" fmla="*/ 7781 w 7781"/>
              <a:gd name="T1" fmla="*/ 0 h 2822"/>
              <a:gd name="T2" fmla="*/ 735 w 7781"/>
              <a:gd name="T3" fmla="*/ 2822 h 2822"/>
              <a:gd name="T4" fmla="*/ 0 w 7781"/>
              <a:gd name="T5" fmla="*/ 2822 h 2822"/>
              <a:gd name="T6" fmla="*/ 7045 w 7781"/>
              <a:gd name="T7" fmla="*/ 0 h 2822"/>
              <a:gd name="T8" fmla="*/ 7781 w 7781"/>
              <a:gd name="T9" fmla="*/ 0 h 2822"/>
            </a:gdLst>
            <a:ahLst/>
            <a:cxnLst>
              <a:cxn ang="0">
                <a:pos x="T0" y="T1"/>
              </a:cxn>
              <a:cxn ang="0">
                <a:pos x="T2" y="T3"/>
              </a:cxn>
              <a:cxn ang="0">
                <a:pos x="T4" y="T5"/>
              </a:cxn>
              <a:cxn ang="0">
                <a:pos x="T6" y="T7"/>
              </a:cxn>
              <a:cxn ang="0">
                <a:pos x="T8" y="T9"/>
              </a:cxn>
            </a:cxnLst>
            <a:rect l="0" t="0" r="r" b="b"/>
            <a:pathLst>
              <a:path w="7781" h="2822">
                <a:moveTo>
                  <a:pt x="7781" y="0"/>
                </a:moveTo>
                <a:cubicBezTo>
                  <a:pt x="7781" y="1411"/>
                  <a:pt x="735" y="1411"/>
                  <a:pt x="735" y="2822"/>
                </a:cubicBezTo>
                <a:lnTo>
                  <a:pt x="0" y="2822"/>
                </a:lnTo>
                <a:cubicBezTo>
                  <a:pt x="0" y="1411"/>
                  <a:pt x="7045" y="1411"/>
                  <a:pt x="7045" y="0"/>
                </a:cubicBezTo>
                <a:lnTo>
                  <a:pt x="7781" y="0"/>
                </a:lnTo>
                <a:close/>
              </a:path>
            </a:pathLst>
          </a:custGeom>
          <a:solidFill>
            <a:srgbClr val="8DFF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39" name="Freeform 128">
            <a:extLst>
              <a:ext uri="{FF2B5EF4-FFF2-40B4-BE49-F238E27FC236}">
                <a16:creationId xmlns:a16="http://schemas.microsoft.com/office/drawing/2014/main" id="{2FB8E0E8-3D33-44B6-80B5-CEA0D14F3A7A}"/>
              </a:ext>
            </a:extLst>
          </p:cNvPr>
          <p:cNvSpPr>
            <a:spLocks/>
          </p:cNvSpPr>
          <p:nvPr/>
        </p:nvSpPr>
        <p:spPr bwMode="auto">
          <a:xfrm>
            <a:off x="10034422" y="4589106"/>
            <a:ext cx="1604963" cy="971550"/>
          </a:xfrm>
          <a:custGeom>
            <a:avLst/>
            <a:gdLst>
              <a:gd name="T0" fmla="*/ 4660 w 4660"/>
              <a:gd name="T1" fmla="*/ 0 h 2822"/>
              <a:gd name="T2" fmla="*/ 1070 w 4660"/>
              <a:gd name="T3" fmla="*/ 2822 h 2822"/>
              <a:gd name="T4" fmla="*/ 0 w 4660"/>
              <a:gd name="T5" fmla="*/ 2822 h 2822"/>
              <a:gd name="T6" fmla="*/ 3590 w 4660"/>
              <a:gd name="T7" fmla="*/ 0 h 2822"/>
              <a:gd name="T8" fmla="*/ 4660 w 4660"/>
              <a:gd name="T9" fmla="*/ 0 h 2822"/>
            </a:gdLst>
            <a:ahLst/>
            <a:cxnLst>
              <a:cxn ang="0">
                <a:pos x="T0" y="T1"/>
              </a:cxn>
              <a:cxn ang="0">
                <a:pos x="T2" y="T3"/>
              </a:cxn>
              <a:cxn ang="0">
                <a:pos x="T4" y="T5"/>
              </a:cxn>
              <a:cxn ang="0">
                <a:pos x="T6" y="T7"/>
              </a:cxn>
              <a:cxn ang="0">
                <a:pos x="T8" y="T9"/>
              </a:cxn>
            </a:cxnLst>
            <a:rect l="0" t="0" r="r" b="b"/>
            <a:pathLst>
              <a:path w="4660" h="2822">
                <a:moveTo>
                  <a:pt x="4660" y="0"/>
                </a:moveTo>
                <a:cubicBezTo>
                  <a:pt x="4660" y="1411"/>
                  <a:pt x="1070" y="1411"/>
                  <a:pt x="1070" y="2822"/>
                </a:cubicBezTo>
                <a:lnTo>
                  <a:pt x="0" y="2822"/>
                </a:lnTo>
                <a:cubicBezTo>
                  <a:pt x="0" y="1411"/>
                  <a:pt x="3590" y="1411"/>
                  <a:pt x="3590" y="0"/>
                </a:cubicBezTo>
                <a:lnTo>
                  <a:pt x="4660" y="0"/>
                </a:lnTo>
                <a:close/>
              </a:path>
            </a:pathLst>
          </a:custGeom>
          <a:solidFill>
            <a:srgbClr val="FF78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40" name="Rectangle 129">
            <a:extLst>
              <a:ext uri="{FF2B5EF4-FFF2-40B4-BE49-F238E27FC236}">
                <a16:creationId xmlns:a16="http://schemas.microsoft.com/office/drawing/2014/main" id="{2176A807-F91A-4FCB-809F-8D6AB6DC998F}"/>
              </a:ext>
            </a:extLst>
          </p:cNvPr>
          <p:cNvSpPr>
            <a:spLocks noChangeArrowheads="1"/>
          </p:cNvSpPr>
          <p:nvPr/>
        </p:nvSpPr>
        <p:spPr bwMode="auto">
          <a:xfrm>
            <a:off x="11639384" y="4589106"/>
            <a:ext cx="338138" cy="971550"/>
          </a:xfrm>
          <a:prstGeom prst="rect">
            <a:avLst/>
          </a:prstGeom>
          <a:solidFill>
            <a:srgbClr val="FFB600"/>
          </a:solidFill>
          <a:ln w="6"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a:ea typeface="+mn-ea"/>
              <a:cs typeface="+mn-cs"/>
            </a:endParaRPr>
          </a:p>
        </p:txBody>
      </p:sp>
      <p:sp>
        <p:nvSpPr>
          <p:cNvPr id="141" name="Rectangle 140">
            <a:extLst>
              <a:ext uri="{FF2B5EF4-FFF2-40B4-BE49-F238E27FC236}">
                <a16:creationId xmlns:a16="http://schemas.microsoft.com/office/drawing/2014/main" id="{AFBB1A7D-5129-4E30-91A2-5C6ED5CDF3BA}"/>
              </a:ext>
            </a:extLst>
          </p:cNvPr>
          <p:cNvSpPr/>
          <p:nvPr/>
        </p:nvSpPr>
        <p:spPr>
          <a:xfrm>
            <a:off x="4309178" y="933863"/>
            <a:ext cx="7668344" cy="25481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a:ea typeface="+mn-ea"/>
                <a:cs typeface="+mn-cs"/>
              </a:rPr>
              <a:t>Recovery times are neutral during the evening and morning shifts (mornings are slightly worse), night times are the best.</a:t>
            </a:r>
          </a:p>
        </p:txBody>
      </p:sp>
      <p:sp>
        <p:nvSpPr>
          <p:cNvPr id="142" name="Rectangle 141">
            <a:extLst>
              <a:ext uri="{FF2B5EF4-FFF2-40B4-BE49-F238E27FC236}">
                <a16:creationId xmlns:a16="http://schemas.microsoft.com/office/drawing/2014/main" id="{3DE8C147-9DE8-490C-8932-8AAF88AA747F}"/>
              </a:ext>
            </a:extLst>
          </p:cNvPr>
          <p:cNvSpPr/>
          <p:nvPr/>
        </p:nvSpPr>
        <p:spPr>
          <a:xfrm>
            <a:off x="4447456" y="2391188"/>
            <a:ext cx="4856716" cy="254818"/>
          </a:xfrm>
          <a:prstGeom prst="rect">
            <a:avLst/>
          </a:prstGeom>
          <a:solidFill>
            <a:srgbClr val="FFFFFF">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a:ea typeface="+mn-ea"/>
                <a:cs typeface="+mn-cs"/>
              </a:rPr>
              <a:t>Recovery times are worst on Fridays, and best on Saturdays &amp; Wednesdays.</a:t>
            </a:r>
          </a:p>
        </p:txBody>
      </p:sp>
      <p:sp>
        <p:nvSpPr>
          <p:cNvPr id="143" name="Rectangle 142">
            <a:extLst>
              <a:ext uri="{FF2B5EF4-FFF2-40B4-BE49-F238E27FC236}">
                <a16:creationId xmlns:a16="http://schemas.microsoft.com/office/drawing/2014/main" id="{60F5B7B8-848D-44BA-BB29-8DADC33BE1F2}"/>
              </a:ext>
            </a:extLst>
          </p:cNvPr>
          <p:cNvSpPr/>
          <p:nvPr/>
        </p:nvSpPr>
        <p:spPr>
          <a:xfrm>
            <a:off x="4447456" y="2032822"/>
            <a:ext cx="3113641" cy="254818"/>
          </a:xfrm>
          <a:prstGeom prst="rect">
            <a:avLst/>
          </a:prstGeom>
          <a:solidFill>
            <a:srgbClr val="FFFFFF">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a:ea typeface="+mn-ea"/>
                <a:cs typeface="+mn-cs"/>
              </a:rPr>
              <a:t>Specifically, Friday mornings are particularly bad. </a:t>
            </a:r>
          </a:p>
        </p:txBody>
      </p:sp>
      <p:sp>
        <p:nvSpPr>
          <p:cNvPr id="144" name="Rectangle 143">
            <a:extLst>
              <a:ext uri="{FF2B5EF4-FFF2-40B4-BE49-F238E27FC236}">
                <a16:creationId xmlns:a16="http://schemas.microsoft.com/office/drawing/2014/main" id="{ECD5E87F-58DA-4EB1-89C6-71EE75C32588}"/>
              </a:ext>
            </a:extLst>
          </p:cNvPr>
          <p:cNvSpPr/>
          <p:nvPr/>
        </p:nvSpPr>
        <p:spPr>
          <a:xfrm>
            <a:off x="8438625" y="2032822"/>
            <a:ext cx="1709931" cy="254818"/>
          </a:xfrm>
          <a:prstGeom prst="rect">
            <a:avLst/>
          </a:prstGeom>
          <a:solidFill>
            <a:srgbClr val="FFFFFF">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a:ea typeface="+mn-ea"/>
                <a:cs typeface="+mn-cs"/>
              </a:rPr>
              <a:t>So are Thursday mornings.</a:t>
            </a:r>
          </a:p>
        </p:txBody>
      </p:sp>
      <p:sp>
        <p:nvSpPr>
          <p:cNvPr id="145" name="Rectangle 144">
            <a:extLst>
              <a:ext uri="{FF2B5EF4-FFF2-40B4-BE49-F238E27FC236}">
                <a16:creationId xmlns:a16="http://schemas.microsoft.com/office/drawing/2014/main" id="{85FB8D41-A9E7-4F16-8236-BCA851D530A1}"/>
              </a:ext>
            </a:extLst>
          </p:cNvPr>
          <p:cNvSpPr/>
          <p:nvPr/>
        </p:nvSpPr>
        <p:spPr>
          <a:xfrm>
            <a:off x="4447457" y="3848513"/>
            <a:ext cx="5102778" cy="254818"/>
          </a:xfrm>
          <a:prstGeom prst="rect">
            <a:avLst/>
          </a:prstGeom>
          <a:solidFill>
            <a:srgbClr val="FFFFFF">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a:ea typeface="+mn-ea"/>
                <a:cs typeface="+mn-cs"/>
              </a:rPr>
              <a:t>The FAH product category has the best recovery time, while ZDH is much worse.</a:t>
            </a:r>
          </a:p>
        </p:txBody>
      </p:sp>
      <p:sp>
        <p:nvSpPr>
          <p:cNvPr id="146" name="Rectangle 145">
            <a:extLst>
              <a:ext uri="{FF2B5EF4-FFF2-40B4-BE49-F238E27FC236}">
                <a16:creationId xmlns:a16="http://schemas.microsoft.com/office/drawing/2014/main" id="{CFFF4C66-1B91-419B-AC73-840837219A69}"/>
              </a:ext>
            </a:extLst>
          </p:cNvPr>
          <p:cNvSpPr/>
          <p:nvPr/>
        </p:nvSpPr>
        <p:spPr>
          <a:xfrm>
            <a:off x="6745556" y="3490147"/>
            <a:ext cx="3051893" cy="254818"/>
          </a:xfrm>
          <a:prstGeom prst="rect">
            <a:avLst/>
          </a:prstGeom>
          <a:solidFill>
            <a:srgbClr val="FFFFFF">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a:ea typeface="+mn-ea"/>
                <a:cs typeface="+mn-cs"/>
              </a:rPr>
              <a:t>However, RPP on Sundays is unusually slow.</a:t>
            </a:r>
          </a:p>
        </p:txBody>
      </p:sp>
      <p:sp>
        <p:nvSpPr>
          <p:cNvPr id="147" name="Rectangle 146">
            <a:extLst>
              <a:ext uri="{FF2B5EF4-FFF2-40B4-BE49-F238E27FC236}">
                <a16:creationId xmlns:a16="http://schemas.microsoft.com/office/drawing/2014/main" id="{31A18911-BEA6-4A58-9B31-8A7947C48021}"/>
              </a:ext>
            </a:extLst>
          </p:cNvPr>
          <p:cNvSpPr/>
          <p:nvPr/>
        </p:nvSpPr>
        <p:spPr>
          <a:xfrm>
            <a:off x="4447456" y="5289475"/>
            <a:ext cx="7191927" cy="254818"/>
          </a:xfrm>
          <a:prstGeom prst="rect">
            <a:avLst/>
          </a:prstGeom>
          <a:solidFill>
            <a:srgbClr val="FFFFFF">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a:ea typeface="+mn-ea"/>
                <a:cs typeface="+mn-cs"/>
              </a:rPr>
              <a:t>Part shipped products tend to perform worse than full-shipments. Specifically the &lt;20% and 40-60% part-shipments.</a:t>
            </a:r>
          </a:p>
        </p:txBody>
      </p:sp>
      <p:sp>
        <p:nvSpPr>
          <p:cNvPr id="148" name="Rectangle 147">
            <a:extLst>
              <a:ext uri="{FF2B5EF4-FFF2-40B4-BE49-F238E27FC236}">
                <a16:creationId xmlns:a16="http://schemas.microsoft.com/office/drawing/2014/main" id="{342AE7E5-A3A6-4173-8D92-A95F28DCD7D4}"/>
              </a:ext>
            </a:extLst>
          </p:cNvPr>
          <p:cNvSpPr/>
          <p:nvPr/>
        </p:nvSpPr>
        <p:spPr>
          <a:xfrm>
            <a:off x="9529250" y="4947472"/>
            <a:ext cx="2448272" cy="254818"/>
          </a:xfrm>
          <a:prstGeom prst="rect">
            <a:avLst/>
          </a:prstGeom>
          <a:solidFill>
            <a:srgbClr val="FFFFFF">
              <a:alpha val="50196"/>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a:ea typeface="+mn-ea"/>
                <a:cs typeface="+mn-cs"/>
              </a:rPr>
              <a:t>This is especially problematic for ZDH</a:t>
            </a:r>
          </a:p>
        </p:txBody>
      </p:sp>
      <p:sp>
        <p:nvSpPr>
          <p:cNvPr id="38" name="Rectangle 27">
            <a:extLst>
              <a:ext uri="{FF2B5EF4-FFF2-40B4-BE49-F238E27FC236}">
                <a16:creationId xmlns:a16="http://schemas.microsoft.com/office/drawing/2014/main" id="{C3F156B2-FC71-42D8-9E22-A4A296F6A84F}"/>
              </a:ext>
            </a:extLst>
          </p:cNvPr>
          <p:cNvSpPr>
            <a:spLocks noChangeArrowheads="1"/>
          </p:cNvSpPr>
          <p:nvPr/>
        </p:nvSpPr>
        <p:spPr bwMode="auto">
          <a:xfrm>
            <a:off x="4357017" y="4406445"/>
            <a:ext cx="116057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Product category</a:t>
            </a:r>
            <a:endParaRPr kumimoji="0" lang="en-US" sz="24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49" name="Rectangle 38">
            <a:extLst>
              <a:ext uri="{FF2B5EF4-FFF2-40B4-BE49-F238E27FC236}">
                <a16:creationId xmlns:a16="http://schemas.microsoft.com/office/drawing/2014/main" id="{04E64CDA-197E-49C5-85D5-6E1943D18D1A}"/>
              </a:ext>
            </a:extLst>
          </p:cNvPr>
          <p:cNvSpPr>
            <a:spLocks noChangeArrowheads="1"/>
          </p:cNvSpPr>
          <p:nvPr/>
        </p:nvSpPr>
        <p:spPr bwMode="auto">
          <a:xfrm>
            <a:off x="4357017" y="5847624"/>
            <a:ext cx="92974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Part shipment</a:t>
            </a:r>
            <a:endParaRPr kumimoji="0" lang="en-US" sz="24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23" name="Rectangle 12">
            <a:extLst>
              <a:ext uri="{FF2B5EF4-FFF2-40B4-BE49-F238E27FC236}">
                <a16:creationId xmlns:a16="http://schemas.microsoft.com/office/drawing/2014/main" id="{8520272D-FE6F-4BBF-A8ED-1A6442D50C1A}"/>
              </a:ext>
            </a:extLst>
          </p:cNvPr>
          <p:cNvSpPr>
            <a:spLocks noChangeArrowheads="1"/>
          </p:cNvSpPr>
          <p:nvPr/>
        </p:nvSpPr>
        <p:spPr bwMode="auto">
          <a:xfrm>
            <a:off x="4357017" y="2941046"/>
            <a:ext cx="6107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Weekday</a:t>
            </a:r>
            <a:endParaRPr kumimoji="0" lang="en-US" sz="24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14" name="Rectangle 5">
            <a:extLst>
              <a:ext uri="{FF2B5EF4-FFF2-40B4-BE49-F238E27FC236}">
                <a16:creationId xmlns:a16="http://schemas.microsoft.com/office/drawing/2014/main" id="{88360D7C-0EF5-49C8-A50A-9E863964A17B}"/>
              </a:ext>
            </a:extLst>
          </p:cNvPr>
          <p:cNvSpPr>
            <a:spLocks noChangeArrowheads="1"/>
          </p:cNvSpPr>
          <p:nvPr/>
        </p:nvSpPr>
        <p:spPr bwMode="auto">
          <a:xfrm>
            <a:off x="4357017" y="1491795"/>
            <a:ext cx="31258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a:ea typeface="+mn-ea"/>
                <a:cs typeface="Segoe UI" panose="020B0502040204020203" pitchFamily="34" charset="0"/>
              </a:rPr>
              <a:t>Shift</a:t>
            </a:r>
            <a:endParaRPr kumimoji="0" lang="en-US" sz="2400" b="0" i="0" u="none" strike="noStrike" kern="1200" cap="none" spc="0" normalizeH="0" baseline="0" noProof="0" dirty="0">
              <a:ln>
                <a:noFill/>
              </a:ln>
              <a:solidFill>
                <a:prstClr val="black"/>
              </a:solidFill>
              <a:effectLst/>
              <a:uLnTx/>
              <a:uFillTx/>
              <a:latin typeface="Arial"/>
              <a:ea typeface="+mn-ea"/>
              <a:cs typeface="Segoe UI" panose="020B0502040204020203" pitchFamily="34" charset="0"/>
            </a:endParaRPr>
          </a:p>
        </p:txBody>
      </p:sp>
      <p:sp>
        <p:nvSpPr>
          <p:cNvPr id="150" name="Rectangle 149">
            <a:extLst>
              <a:ext uri="{FF2B5EF4-FFF2-40B4-BE49-F238E27FC236}">
                <a16:creationId xmlns:a16="http://schemas.microsoft.com/office/drawing/2014/main" id="{02E1F944-9D51-4186-972E-321DCBFB7B6A}"/>
              </a:ext>
            </a:extLst>
          </p:cNvPr>
          <p:cNvSpPr/>
          <p:nvPr/>
        </p:nvSpPr>
        <p:spPr>
          <a:xfrm>
            <a:off x="4309178" y="609600"/>
            <a:ext cx="7668344" cy="25481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Arial"/>
                <a:ea typeface="+mn-ea"/>
                <a:cs typeface="+mn-cs"/>
              </a:rPr>
              <a:t>This slide is best viewed in slideshow mode. The animations tell a story that isn’t obvious on the static version.</a:t>
            </a:r>
          </a:p>
        </p:txBody>
      </p:sp>
    </p:spTree>
    <p:extLst>
      <p:ext uri="{BB962C8B-B14F-4D97-AF65-F5344CB8AC3E}">
        <p14:creationId xmlns:p14="http://schemas.microsoft.com/office/powerpoint/2010/main" val="309901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62"/>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63"/>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64"/>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67"/>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68"/>
                                        </p:tgtEl>
                                        <p:attrNameLst>
                                          <p:attrName>style.visibility</p:attrName>
                                        </p:attrNameLst>
                                      </p:cBhvr>
                                      <p:to>
                                        <p:strVal val="hidden"/>
                                      </p:to>
                                    </p:set>
                                  </p:childTnLst>
                                </p:cTn>
                              </p:par>
                              <p:par>
                                <p:cTn id="97" presetID="1" presetClass="exit" presetSubtype="0" fill="hold" grpId="0" nodeType="withEffect">
                                  <p:stCondLst>
                                    <p:cond delay="0"/>
                                  </p:stCondLst>
                                  <p:childTnLst>
                                    <p:set>
                                      <p:cBhvr>
                                        <p:cTn id="98" dur="1" fill="hold">
                                          <p:stCondLst>
                                            <p:cond delay="0"/>
                                          </p:stCondLst>
                                        </p:cTn>
                                        <p:tgtEl>
                                          <p:spTgt spid="69"/>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70"/>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71"/>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72"/>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73"/>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74"/>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75"/>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76"/>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77"/>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78"/>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79"/>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80"/>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81"/>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82"/>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83"/>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84"/>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85"/>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86"/>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87"/>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88"/>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89"/>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90"/>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91"/>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92"/>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93"/>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94"/>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95"/>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96"/>
                                        </p:tgtEl>
                                        <p:attrNameLst>
                                          <p:attrName>style.visibility</p:attrName>
                                        </p:attrNameLst>
                                      </p:cBhvr>
                                      <p:to>
                                        <p:strVal val="hidden"/>
                                      </p:to>
                                    </p:set>
                                  </p:childTnLst>
                                </p:cTn>
                              </p:par>
                              <p:par>
                                <p:cTn id="153" presetID="1" presetClass="exit" presetSubtype="0" fill="hold" grpId="0" nodeType="withEffect">
                                  <p:stCondLst>
                                    <p:cond delay="0"/>
                                  </p:stCondLst>
                                  <p:childTnLst>
                                    <p:set>
                                      <p:cBhvr>
                                        <p:cTn id="154" dur="1" fill="hold">
                                          <p:stCondLst>
                                            <p:cond delay="0"/>
                                          </p:stCondLst>
                                        </p:cTn>
                                        <p:tgtEl>
                                          <p:spTgt spid="97"/>
                                        </p:tgtEl>
                                        <p:attrNameLst>
                                          <p:attrName>style.visibility</p:attrName>
                                        </p:attrNameLst>
                                      </p:cBhvr>
                                      <p:to>
                                        <p:strVal val="hidden"/>
                                      </p:to>
                                    </p:set>
                                  </p:childTnLst>
                                </p:cTn>
                              </p:par>
                              <p:par>
                                <p:cTn id="155" presetID="1" presetClass="exit" presetSubtype="0" fill="hold" grpId="0" nodeType="withEffect">
                                  <p:stCondLst>
                                    <p:cond delay="0"/>
                                  </p:stCondLst>
                                  <p:childTnLst>
                                    <p:set>
                                      <p:cBhvr>
                                        <p:cTn id="156" dur="1" fill="hold">
                                          <p:stCondLst>
                                            <p:cond delay="0"/>
                                          </p:stCondLst>
                                        </p:cTn>
                                        <p:tgtEl>
                                          <p:spTgt spid="98"/>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99"/>
                                        </p:tgtEl>
                                        <p:attrNameLst>
                                          <p:attrName>style.visibility</p:attrName>
                                        </p:attrNameLst>
                                      </p:cBhvr>
                                      <p:to>
                                        <p:strVal val="hidden"/>
                                      </p:to>
                                    </p:set>
                                  </p:childTnLst>
                                </p:cTn>
                              </p:par>
                              <p:par>
                                <p:cTn id="159" presetID="1" presetClass="exit" presetSubtype="0" fill="hold" grpId="0" nodeType="withEffect">
                                  <p:stCondLst>
                                    <p:cond delay="0"/>
                                  </p:stCondLst>
                                  <p:childTnLst>
                                    <p:set>
                                      <p:cBhvr>
                                        <p:cTn id="160" dur="1" fill="hold">
                                          <p:stCondLst>
                                            <p:cond delay="0"/>
                                          </p:stCondLst>
                                        </p:cTn>
                                        <p:tgtEl>
                                          <p:spTgt spid="100"/>
                                        </p:tgtEl>
                                        <p:attrNameLst>
                                          <p:attrName>style.visibility</p:attrName>
                                        </p:attrNameLst>
                                      </p:cBhvr>
                                      <p:to>
                                        <p:strVal val="hidden"/>
                                      </p:to>
                                    </p:set>
                                  </p:childTnLst>
                                </p:cTn>
                              </p:par>
                              <p:par>
                                <p:cTn id="161" presetID="1" presetClass="exit" presetSubtype="0" fill="hold" grpId="0" nodeType="withEffect">
                                  <p:stCondLst>
                                    <p:cond delay="0"/>
                                  </p:stCondLst>
                                  <p:childTnLst>
                                    <p:set>
                                      <p:cBhvr>
                                        <p:cTn id="162" dur="1" fill="hold">
                                          <p:stCondLst>
                                            <p:cond delay="0"/>
                                          </p:stCondLst>
                                        </p:cTn>
                                        <p:tgtEl>
                                          <p:spTgt spid="101"/>
                                        </p:tgtEl>
                                        <p:attrNameLst>
                                          <p:attrName>style.visibility</p:attrName>
                                        </p:attrNameLst>
                                      </p:cBhvr>
                                      <p:to>
                                        <p:strVal val="hidden"/>
                                      </p:to>
                                    </p:set>
                                  </p:childTnLst>
                                </p:cTn>
                              </p:par>
                              <p:par>
                                <p:cTn id="163" presetID="1" presetClass="exit" presetSubtype="0" fill="hold" grpId="0" nodeType="withEffect">
                                  <p:stCondLst>
                                    <p:cond delay="0"/>
                                  </p:stCondLst>
                                  <p:childTnLst>
                                    <p:set>
                                      <p:cBhvr>
                                        <p:cTn id="164" dur="1" fill="hold">
                                          <p:stCondLst>
                                            <p:cond delay="0"/>
                                          </p:stCondLst>
                                        </p:cTn>
                                        <p:tgtEl>
                                          <p:spTgt spid="102"/>
                                        </p:tgtEl>
                                        <p:attrNameLst>
                                          <p:attrName>style.visibility</p:attrName>
                                        </p:attrNameLst>
                                      </p:cBhvr>
                                      <p:to>
                                        <p:strVal val="hidden"/>
                                      </p:to>
                                    </p:set>
                                  </p:childTnLst>
                                </p:cTn>
                              </p:par>
                              <p:par>
                                <p:cTn id="165" presetID="1" presetClass="exit" presetSubtype="0" fill="hold" grpId="0" nodeType="withEffect">
                                  <p:stCondLst>
                                    <p:cond delay="0"/>
                                  </p:stCondLst>
                                  <p:childTnLst>
                                    <p:set>
                                      <p:cBhvr>
                                        <p:cTn id="166" dur="1" fill="hold">
                                          <p:stCondLst>
                                            <p:cond delay="0"/>
                                          </p:stCondLst>
                                        </p:cTn>
                                        <p:tgtEl>
                                          <p:spTgt spid="103"/>
                                        </p:tgtEl>
                                        <p:attrNameLst>
                                          <p:attrName>style.visibility</p:attrName>
                                        </p:attrNameLst>
                                      </p:cBhvr>
                                      <p:to>
                                        <p:strVal val="hidden"/>
                                      </p:to>
                                    </p:set>
                                  </p:childTnLst>
                                </p:cTn>
                              </p:par>
                              <p:par>
                                <p:cTn id="167" presetID="1" presetClass="exit" presetSubtype="0" fill="hold" grpId="0" nodeType="withEffect">
                                  <p:stCondLst>
                                    <p:cond delay="0"/>
                                  </p:stCondLst>
                                  <p:childTnLst>
                                    <p:set>
                                      <p:cBhvr>
                                        <p:cTn id="168" dur="1" fill="hold">
                                          <p:stCondLst>
                                            <p:cond delay="0"/>
                                          </p:stCondLst>
                                        </p:cTn>
                                        <p:tgtEl>
                                          <p:spTgt spid="104"/>
                                        </p:tgtEl>
                                        <p:attrNameLst>
                                          <p:attrName>style.visibility</p:attrName>
                                        </p:attrNameLst>
                                      </p:cBhvr>
                                      <p:to>
                                        <p:strVal val="hidden"/>
                                      </p:to>
                                    </p:set>
                                  </p:childTnLst>
                                </p:cTn>
                              </p:par>
                              <p:par>
                                <p:cTn id="169" presetID="1" presetClass="exit" presetSubtype="0" fill="hold" grpId="0" nodeType="withEffect">
                                  <p:stCondLst>
                                    <p:cond delay="0"/>
                                  </p:stCondLst>
                                  <p:childTnLst>
                                    <p:set>
                                      <p:cBhvr>
                                        <p:cTn id="170" dur="1" fill="hold">
                                          <p:stCondLst>
                                            <p:cond delay="0"/>
                                          </p:stCondLst>
                                        </p:cTn>
                                        <p:tgtEl>
                                          <p:spTgt spid="105"/>
                                        </p:tgtEl>
                                        <p:attrNameLst>
                                          <p:attrName>style.visibility</p:attrName>
                                        </p:attrNameLst>
                                      </p:cBhvr>
                                      <p:to>
                                        <p:strVal val="hidden"/>
                                      </p:to>
                                    </p:set>
                                  </p:childTnLst>
                                </p:cTn>
                              </p:par>
                              <p:par>
                                <p:cTn id="171" presetID="1" presetClass="exit" presetSubtype="0" fill="hold" grpId="0" nodeType="withEffect">
                                  <p:stCondLst>
                                    <p:cond delay="0"/>
                                  </p:stCondLst>
                                  <p:childTnLst>
                                    <p:set>
                                      <p:cBhvr>
                                        <p:cTn id="172" dur="1" fill="hold">
                                          <p:stCondLst>
                                            <p:cond delay="0"/>
                                          </p:stCondLst>
                                        </p:cTn>
                                        <p:tgtEl>
                                          <p:spTgt spid="106"/>
                                        </p:tgtEl>
                                        <p:attrNameLst>
                                          <p:attrName>style.visibility</p:attrName>
                                        </p:attrNameLst>
                                      </p:cBhvr>
                                      <p:to>
                                        <p:strVal val="hidden"/>
                                      </p:to>
                                    </p:set>
                                  </p:childTnLst>
                                </p:cTn>
                              </p:par>
                              <p:par>
                                <p:cTn id="173" presetID="1" presetClass="exit" presetSubtype="0" fill="hold" grpId="0" nodeType="withEffect">
                                  <p:stCondLst>
                                    <p:cond delay="0"/>
                                  </p:stCondLst>
                                  <p:childTnLst>
                                    <p:set>
                                      <p:cBhvr>
                                        <p:cTn id="174" dur="1" fill="hold">
                                          <p:stCondLst>
                                            <p:cond delay="0"/>
                                          </p:stCondLst>
                                        </p:cTn>
                                        <p:tgtEl>
                                          <p:spTgt spid="107"/>
                                        </p:tgtEl>
                                        <p:attrNameLst>
                                          <p:attrName>style.visibility</p:attrName>
                                        </p:attrNameLst>
                                      </p:cBhvr>
                                      <p:to>
                                        <p:strVal val="hidden"/>
                                      </p:to>
                                    </p:set>
                                  </p:childTnLst>
                                </p:cTn>
                              </p:par>
                              <p:par>
                                <p:cTn id="175" presetID="1" presetClass="exit" presetSubtype="0" fill="hold" grpId="0" nodeType="withEffect">
                                  <p:stCondLst>
                                    <p:cond delay="0"/>
                                  </p:stCondLst>
                                  <p:childTnLst>
                                    <p:set>
                                      <p:cBhvr>
                                        <p:cTn id="176" dur="1" fill="hold">
                                          <p:stCondLst>
                                            <p:cond delay="0"/>
                                          </p:stCondLst>
                                        </p:cTn>
                                        <p:tgtEl>
                                          <p:spTgt spid="108"/>
                                        </p:tgtEl>
                                        <p:attrNameLst>
                                          <p:attrName>style.visibility</p:attrName>
                                        </p:attrNameLst>
                                      </p:cBhvr>
                                      <p:to>
                                        <p:strVal val="hidden"/>
                                      </p:to>
                                    </p:set>
                                  </p:childTnLst>
                                </p:cTn>
                              </p:par>
                              <p:par>
                                <p:cTn id="177" presetID="1" presetClass="exit" presetSubtype="0" fill="hold" grpId="0" nodeType="withEffect">
                                  <p:stCondLst>
                                    <p:cond delay="0"/>
                                  </p:stCondLst>
                                  <p:childTnLst>
                                    <p:set>
                                      <p:cBhvr>
                                        <p:cTn id="178" dur="1" fill="hold">
                                          <p:stCondLst>
                                            <p:cond delay="0"/>
                                          </p:stCondLst>
                                        </p:cTn>
                                        <p:tgtEl>
                                          <p:spTgt spid="109"/>
                                        </p:tgtEl>
                                        <p:attrNameLst>
                                          <p:attrName>style.visibility</p:attrName>
                                        </p:attrNameLst>
                                      </p:cBhvr>
                                      <p:to>
                                        <p:strVal val="hidden"/>
                                      </p:to>
                                    </p:set>
                                  </p:childTnLst>
                                </p:cTn>
                              </p:par>
                              <p:par>
                                <p:cTn id="179" presetID="1" presetClass="exit" presetSubtype="0" fill="hold" grpId="0" nodeType="withEffect">
                                  <p:stCondLst>
                                    <p:cond delay="0"/>
                                  </p:stCondLst>
                                  <p:childTnLst>
                                    <p:set>
                                      <p:cBhvr>
                                        <p:cTn id="180" dur="1" fill="hold">
                                          <p:stCondLst>
                                            <p:cond delay="0"/>
                                          </p:stCondLst>
                                        </p:cTn>
                                        <p:tgtEl>
                                          <p:spTgt spid="110"/>
                                        </p:tgtEl>
                                        <p:attrNameLst>
                                          <p:attrName>style.visibility</p:attrName>
                                        </p:attrNameLst>
                                      </p:cBhvr>
                                      <p:to>
                                        <p:strVal val="hidden"/>
                                      </p:to>
                                    </p:set>
                                  </p:childTnLst>
                                </p:cTn>
                              </p:par>
                              <p:par>
                                <p:cTn id="181" presetID="1" presetClass="exit" presetSubtype="0" fill="hold" grpId="0" nodeType="withEffect">
                                  <p:stCondLst>
                                    <p:cond delay="0"/>
                                  </p:stCondLst>
                                  <p:childTnLst>
                                    <p:set>
                                      <p:cBhvr>
                                        <p:cTn id="182" dur="1" fill="hold">
                                          <p:stCondLst>
                                            <p:cond delay="0"/>
                                          </p:stCondLst>
                                        </p:cTn>
                                        <p:tgtEl>
                                          <p:spTgt spid="111"/>
                                        </p:tgtEl>
                                        <p:attrNameLst>
                                          <p:attrName>style.visibility</p:attrName>
                                        </p:attrNameLst>
                                      </p:cBhvr>
                                      <p:to>
                                        <p:strVal val="hidden"/>
                                      </p:to>
                                    </p:set>
                                  </p:childTnLst>
                                </p:cTn>
                              </p:par>
                              <p:par>
                                <p:cTn id="183" presetID="1" presetClass="exit" presetSubtype="0" fill="hold" grpId="0" nodeType="withEffect">
                                  <p:stCondLst>
                                    <p:cond delay="0"/>
                                  </p:stCondLst>
                                  <p:childTnLst>
                                    <p:set>
                                      <p:cBhvr>
                                        <p:cTn id="184" dur="1" fill="hold">
                                          <p:stCondLst>
                                            <p:cond delay="0"/>
                                          </p:stCondLst>
                                        </p:cTn>
                                        <p:tgtEl>
                                          <p:spTgt spid="112"/>
                                        </p:tgtEl>
                                        <p:attrNameLst>
                                          <p:attrName>style.visibility</p:attrName>
                                        </p:attrNameLst>
                                      </p:cBhvr>
                                      <p:to>
                                        <p:strVal val="hidden"/>
                                      </p:to>
                                    </p:set>
                                  </p:childTnLst>
                                </p:cTn>
                              </p:par>
                              <p:par>
                                <p:cTn id="185" presetID="1" presetClass="exit" presetSubtype="0" fill="hold" grpId="0" nodeType="withEffect">
                                  <p:stCondLst>
                                    <p:cond delay="0"/>
                                  </p:stCondLst>
                                  <p:childTnLst>
                                    <p:set>
                                      <p:cBhvr>
                                        <p:cTn id="186" dur="1" fill="hold">
                                          <p:stCondLst>
                                            <p:cond delay="0"/>
                                          </p:stCondLst>
                                        </p:cTn>
                                        <p:tgtEl>
                                          <p:spTgt spid="113"/>
                                        </p:tgtEl>
                                        <p:attrNameLst>
                                          <p:attrName>style.visibility</p:attrName>
                                        </p:attrNameLst>
                                      </p:cBhvr>
                                      <p:to>
                                        <p:strVal val="hidden"/>
                                      </p:to>
                                    </p:set>
                                  </p:childTnLst>
                                </p:cTn>
                              </p:par>
                              <p:par>
                                <p:cTn id="187" presetID="1" presetClass="exit" presetSubtype="0" fill="hold" grpId="0" nodeType="withEffect">
                                  <p:stCondLst>
                                    <p:cond delay="0"/>
                                  </p:stCondLst>
                                  <p:childTnLst>
                                    <p:set>
                                      <p:cBhvr>
                                        <p:cTn id="188" dur="1" fill="hold">
                                          <p:stCondLst>
                                            <p:cond delay="0"/>
                                          </p:stCondLst>
                                        </p:cTn>
                                        <p:tgtEl>
                                          <p:spTgt spid="114"/>
                                        </p:tgtEl>
                                        <p:attrNameLst>
                                          <p:attrName>style.visibility</p:attrName>
                                        </p:attrNameLst>
                                      </p:cBhvr>
                                      <p:to>
                                        <p:strVal val="hidden"/>
                                      </p:to>
                                    </p:set>
                                  </p:childTnLst>
                                </p:cTn>
                              </p:par>
                              <p:par>
                                <p:cTn id="189" presetID="1" presetClass="exit" presetSubtype="0" fill="hold" grpId="0" nodeType="withEffect">
                                  <p:stCondLst>
                                    <p:cond delay="0"/>
                                  </p:stCondLst>
                                  <p:childTnLst>
                                    <p:set>
                                      <p:cBhvr>
                                        <p:cTn id="190" dur="1" fill="hold">
                                          <p:stCondLst>
                                            <p:cond delay="0"/>
                                          </p:stCondLst>
                                        </p:cTn>
                                        <p:tgtEl>
                                          <p:spTgt spid="115"/>
                                        </p:tgtEl>
                                        <p:attrNameLst>
                                          <p:attrName>style.visibility</p:attrName>
                                        </p:attrNameLst>
                                      </p:cBhvr>
                                      <p:to>
                                        <p:strVal val="hidden"/>
                                      </p:to>
                                    </p:set>
                                  </p:childTnLst>
                                </p:cTn>
                              </p:par>
                              <p:par>
                                <p:cTn id="191" presetID="1" presetClass="exit" presetSubtype="0" fill="hold" grpId="0" nodeType="withEffect">
                                  <p:stCondLst>
                                    <p:cond delay="0"/>
                                  </p:stCondLst>
                                  <p:childTnLst>
                                    <p:set>
                                      <p:cBhvr>
                                        <p:cTn id="192" dur="1" fill="hold">
                                          <p:stCondLst>
                                            <p:cond delay="0"/>
                                          </p:stCondLst>
                                        </p:cTn>
                                        <p:tgtEl>
                                          <p:spTgt spid="116"/>
                                        </p:tgtEl>
                                        <p:attrNameLst>
                                          <p:attrName>style.visibility</p:attrName>
                                        </p:attrNameLst>
                                      </p:cBhvr>
                                      <p:to>
                                        <p:strVal val="hidden"/>
                                      </p:to>
                                    </p:set>
                                  </p:childTnLst>
                                </p:cTn>
                              </p:par>
                              <p:par>
                                <p:cTn id="193" presetID="1" presetClass="exit" presetSubtype="0" fill="hold" grpId="0" nodeType="withEffect">
                                  <p:stCondLst>
                                    <p:cond delay="0"/>
                                  </p:stCondLst>
                                  <p:childTnLst>
                                    <p:set>
                                      <p:cBhvr>
                                        <p:cTn id="194" dur="1" fill="hold">
                                          <p:stCondLst>
                                            <p:cond delay="0"/>
                                          </p:stCondLst>
                                        </p:cTn>
                                        <p:tgtEl>
                                          <p:spTgt spid="117"/>
                                        </p:tgtEl>
                                        <p:attrNameLst>
                                          <p:attrName>style.visibility</p:attrName>
                                        </p:attrNameLst>
                                      </p:cBhvr>
                                      <p:to>
                                        <p:strVal val="hidden"/>
                                      </p:to>
                                    </p:set>
                                  </p:childTnLst>
                                </p:cTn>
                              </p:par>
                              <p:par>
                                <p:cTn id="195" presetID="1" presetClass="exit" presetSubtype="0" fill="hold" grpId="0" nodeType="withEffect">
                                  <p:stCondLst>
                                    <p:cond delay="0"/>
                                  </p:stCondLst>
                                  <p:childTnLst>
                                    <p:set>
                                      <p:cBhvr>
                                        <p:cTn id="196" dur="1" fill="hold">
                                          <p:stCondLst>
                                            <p:cond delay="0"/>
                                          </p:stCondLst>
                                        </p:cTn>
                                        <p:tgtEl>
                                          <p:spTgt spid="118"/>
                                        </p:tgtEl>
                                        <p:attrNameLst>
                                          <p:attrName>style.visibility</p:attrName>
                                        </p:attrNameLst>
                                      </p:cBhvr>
                                      <p:to>
                                        <p:strVal val="hidden"/>
                                      </p:to>
                                    </p:set>
                                  </p:childTnLst>
                                </p:cTn>
                              </p:par>
                              <p:par>
                                <p:cTn id="197" presetID="1" presetClass="exit" presetSubtype="0" fill="hold" grpId="0" nodeType="withEffect">
                                  <p:stCondLst>
                                    <p:cond delay="0"/>
                                  </p:stCondLst>
                                  <p:childTnLst>
                                    <p:set>
                                      <p:cBhvr>
                                        <p:cTn id="198" dur="1" fill="hold">
                                          <p:stCondLst>
                                            <p:cond delay="0"/>
                                          </p:stCondLst>
                                        </p:cTn>
                                        <p:tgtEl>
                                          <p:spTgt spid="119"/>
                                        </p:tgtEl>
                                        <p:attrNameLst>
                                          <p:attrName>style.visibility</p:attrName>
                                        </p:attrNameLst>
                                      </p:cBhvr>
                                      <p:to>
                                        <p:strVal val="hidden"/>
                                      </p:to>
                                    </p:set>
                                  </p:childTnLst>
                                </p:cTn>
                              </p:par>
                              <p:par>
                                <p:cTn id="199" presetID="1" presetClass="exit" presetSubtype="0" fill="hold" grpId="0" nodeType="withEffect">
                                  <p:stCondLst>
                                    <p:cond delay="0"/>
                                  </p:stCondLst>
                                  <p:childTnLst>
                                    <p:set>
                                      <p:cBhvr>
                                        <p:cTn id="200" dur="1" fill="hold">
                                          <p:stCondLst>
                                            <p:cond delay="0"/>
                                          </p:stCondLst>
                                        </p:cTn>
                                        <p:tgtEl>
                                          <p:spTgt spid="120"/>
                                        </p:tgtEl>
                                        <p:attrNameLst>
                                          <p:attrName>style.visibility</p:attrName>
                                        </p:attrNameLst>
                                      </p:cBhvr>
                                      <p:to>
                                        <p:strVal val="hidden"/>
                                      </p:to>
                                    </p:set>
                                  </p:childTnLst>
                                </p:cTn>
                              </p:par>
                              <p:par>
                                <p:cTn id="201" presetID="1" presetClass="exit" presetSubtype="0" fill="hold" grpId="0" nodeType="withEffect">
                                  <p:stCondLst>
                                    <p:cond delay="0"/>
                                  </p:stCondLst>
                                  <p:childTnLst>
                                    <p:set>
                                      <p:cBhvr>
                                        <p:cTn id="202" dur="1" fill="hold">
                                          <p:stCondLst>
                                            <p:cond delay="0"/>
                                          </p:stCondLst>
                                        </p:cTn>
                                        <p:tgtEl>
                                          <p:spTgt spid="121"/>
                                        </p:tgtEl>
                                        <p:attrNameLst>
                                          <p:attrName>style.visibility</p:attrName>
                                        </p:attrNameLst>
                                      </p:cBhvr>
                                      <p:to>
                                        <p:strVal val="hidden"/>
                                      </p:to>
                                    </p:set>
                                  </p:childTnLst>
                                </p:cTn>
                              </p:par>
                              <p:par>
                                <p:cTn id="203" presetID="1" presetClass="exit" presetSubtype="0" fill="hold" grpId="0" nodeType="withEffect">
                                  <p:stCondLst>
                                    <p:cond delay="0"/>
                                  </p:stCondLst>
                                  <p:childTnLst>
                                    <p:set>
                                      <p:cBhvr>
                                        <p:cTn id="204" dur="1" fill="hold">
                                          <p:stCondLst>
                                            <p:cond delay="0"/>
                                          </p:stCondLst>
                                        </p:cTn>
                                        <p:tgtEl>
                                          <p:spTgt spid="122"/>
                                        </p:tgtEl>
                                        <p:attrNameLst>
                                          <p:attrName>style.visibility</p:attrName>
                                        </p:attrNameLst>
                                      </p:cBhvr>
                                      <p:to>
                                        <p:strVal val="hidden"/>
                                      </p:to>
                                    </p:set>
                                  </p:childTnLst>
                                </p:cTn>
                              </p:par>
                              <p:par>
                                <p:cTn id="205" presetID="1" presetClass="exit" presetSubtype="0" fill="hold" grpId="0" nodeType="withEffect">
                                  <p:stCondLst>
                                    <p:cond delay="0"/>
                                  </p:stCondLst>
                                  <p:childTnLst>
                                    <p:set>
                                      <p:cBhvr>
                                        <p:cTn id="206" dur="1" fill="hold">
                                          <p:stCondLst>
                                            <p:cond delay="0"/>
                                          </p:stCondLst>
                                        </p:cTn>
                                        <p:tgtEl>
                                          <p:spTgt spid="123"/>
                                        </p:tgtEl>
                                        <p:attrNameLst>
                                          <p:attrName>style.visibility</p:attrName>
                                        </p:attrNameLst>
                                      </p:cBhvr>
                                      <p:to>
                                        <p:strVal val="hidden"/>
                                      </p:to>
                                    </p:set>
                                  </p:childTnLst>
                                </p:cTn>
                              </p:par>
                              <p:par>
                                <p:cTn id="207" presetID="1" presetClass="exit" presetSubtype="0" fill="hold" grpId="0" nodeType="withEffect">
                                  <p:stCondLst>
                                    <p:cond delay="0"/>
                                  </p:stCondLst>
                                  <p:childTnLst>
                                    <p:set>
                                      <p:cBhvr>
                                        <p:cTn id="208" dur="1" fill="hold">
                                          <p:stCondLst>
                                            <p:cond delay="0"/>
                                          </p:stCondLst>
                                        </p:cTn>
                                        <p:tgtEl>
                                          <p:spTgt spid="124"/>
                                        </p:tgtEl>
                                        <p:attrNameLst>
                                          <p:attrName>style.visibility</p:attrName>
                                        </p:attrNameLst>
                                      </p:cBhvr>
                                      <p:to>
                                        <p:strVal val="hidden"/>
                                      </p:to>
                                    </p:set>
                                  </p:childTnLst>
                                </p:cTn>
                              </p:par>
                              <p:par>
                                <p:cTn id="209" presetID="1" presetClass="exit" presetSubtype="0" fill="hold" grpId="0" nodeType="withEffect">
                                  <p:stCondLst>
                                    <p:cond delay="0"/>
                                  </p:stCondLst>
                                  <p:childTnLst>
                                    <p:set>
                                      <p:cBhvr>
                                        <p:cTn id="210" dur="1" fill="hold">
                                          <p:stCondLst>
                                            <p:cond delay="0"/>
                                          </p:stCondLst>
                                        </p:cTn>
                                        <p:tgtEl>
                                          <p:spTgt spid="125"/>
                                        </p:tgtEl>
                                        <p:attrNameLst>
                                          <p:attrName>style.visibility</p:attrName>
                                        </p:attrNameLst>
                                      </p:cBhvr>
                                      <p:to>
                                        <p:strVal val="hidden"/>
                                      </p:to>
                                    </p:set>
                                  </p:childTnLst>
                                </p:cTn>
                              </p:par>
                              <p:par>
                                <p:cTn id="211" presetID="1" presetClass="exit" presetSubtype="0" fill="hold" grpId="0" nodeType="withEffect">
                                  <p:stCondLst>
                                    <p:cond delay="0"/>
                                  </p:stCondLst>
                                  <p:childTnLst>
                                    <p:set>
                                      <p:cBhvr>
                                        <p:cTn id="212" dur="1" fill="hold">
                                          <p:stCondLst>
                                            <p:cond delay="0"/>
                                          </p:stCondLst>
                                        </p:cTn>
                                        <p:tgtEl>
                                          <p:spTgt spid="126"/>
                                        </p:tgtEl>
                                        <p:attrNameLst>
                                          <p:attrName>style.visibility</p:attrName>
                                        </p:attrNameLst>
                                      </p:cBhvr>
                                      <p:to>
                                        <p:strVal val="hidden"/>
                                      </p:to>
                                    </p:set>
                                  </p:childTnLst>
                                </p:cTn>
                              </p:par>
                              <p:par>
                                <p:cTn id="213" presetID="1" presetClass="exit" presetSubtype="0" fill="hold" grpId="0" nodeType="withEffect">
                                  <p:stCondLst>
                                    <p:cond delay="0"/>
                                  </p:stCondLst>
                                  <p:childTnLst>
                                    <p:set>
                                      <p:cBhvr>
                                        <p:cTn id="214" dur="1" fill="hold">
                                          <p:stCondLst>
                                            <p:cond delay="0"/>
                                          </p:stCondLst>
                                        </p:cTn>
                                        <p:tgtEl>
                                          <p:spTgt spid="127"/>
                                        </p:tgtEl>
                                        <p:attrNameLst>
                                          <p:attrName>style.visibility</p:attrName>
                                        </p:attrNameLst>
                                      </p:cBhvr>
                                      <p:to>
                                        <p:strVal val="hidden"/>
                                      </p:to>
                                    </p:set>
                                  </p:childTnLst>
                                </p:cTn>
                              </p:par>
                              <p:par>
                                <p:cTn id="215" presetID="1" presetClass="exit" presetSubtype="0" fill="hold" grpId="0" nodeType="withEffect">
                                  <p:stCondLst>
                                    <p:cond delay="0"/>
                                  </p:stCondLst>
                                  <p:childTnLst>
                                    <p:set>
                                      <p:cBhvr>
                                        <p:cTn id="216" dur="1" fill="hold">
                                          <p:stCondLst>
                                            <p:cond delay="0"/>
                                          </p:stCondLst>
                                        </p:cTn>
                                        <p:tgtEl>
                                          <p:spTgt spid="128"/>
                                        </p:tgtEl>
                                        <p:attrNameLst>
                                          <p:attrName>style.visibility</p:attrName>
                                        </p:attrNameLst>
                                      </p:cBhvr>
                                      <p:to>
                                        <p:strVal val="hidden"/>
                                      </p:to>
                                    </p:set>
                                  </p:childTnLst>
                                </p:cTn>
                              </p:par>
                              <p:par>
                                <p:cTn id="217" presetID="1" presetClass="exit" presetSubtype="0" fill="hold" grpId="0" nodeType="withEffect">
                                  <p:stCondLst>
                                    <p:cond delay="0"/>
                                  </p:stCondLst>
                                  <p:childTnLst>
                                    <p:set>
                                      <p:cBhvr>
                                        <p:cTn id="218" dur="1" fill="hold">
                                          <p:stCondLst>
                                            <p:cond delay="0"/>
                                          </p:stCondLst>
                                        </p:cTn>
                                        <p:tgtEl>
                                          <p:spTgt spid="129"/>
                                        </p:tgtEl>
                                        <p:attrNameLst>
                                          <p:attrName>style.visibility</p:attrName>
                                        </p:attrNameLst>
                                      </p:cBhvr>
                                      <p:to>
                                        <p:strVal val="hidden"/>
                                      </p:to>
                                    </p:set>
                                  </p:childTnLst>
                                </p:cTn>
                              </p:par>
                              <p:par>
                                <p:cTn id="219" presetID="1" presetClass="exit" presetSubtype="0" fill="hold" grpId="0" nodeType="withEffect">
                                  <p:stCondLst>
                                    <p:cond delay="0"/>
                                  </p:stCondLst>
                                  <p:childTnLst>
                                    <p:set>
                                      <p:cBhvr>
                                        <p:cTn id="220" dur="1" fill="hold">
                                          <p:stCondLst>
                                            <p:cond delay="0"/>
                                          </p:stCondLst>
                                        </p:cTn>
                                        <p:tgtEl>
                                          <p:spTgt spid="130"/>
                                        </p:tgtEl>
                                        <p:attrNameLst>
                                          <p:attrName>style.visibility</p:attrName>
                                        </p:attrNameLst>
                                      </p:cBhvr>
                                      <p:to>
                                        <p:strVal val="hidden"/>
                                      </p:to>
                                    </p:set>
                                  </p:childTnLst>
                                </p:cTn>
                              </p:par>
                              <p:par>
                                <p:cTn id="221" presetID="1" presetClass="exit" presetSubtype="0" fill="hold" grpId="0" nodeType="withEffect">
                                  <p:stCondLst>
                                    <p:cond delay="0"/>
                                  </p:stCondLst>
                                  <p:childTnLst>
                                    <p:set>
                                      <p:cBhvr>
                                        <p:cTn id="222" dur="1" fill="hold">
                                          <p:stCondLst>
                                            <p:cond delay="0"/>
                                          </p:stCondLst>
                                        </p:cTn>
                                        <p:tgtEl>
                                          <p:spTgt spid="131"/>
                                        </p:tgtEl>
                                        <p:attrNameLst>
                                          <p:attrName>style.visibility</p:attrName>
                                        </p:attrNameLst>
                                      </p:cBhvr>
                                      <p:to>
                                        <p:strVal val="hidden"/>
                                      </p:to>
                                    </p:set>
                                  </p:childTnLst>
                                </p:cTn>
                              </p:par>
                              <p:par>
                                <p:cTn id="223" presetID="1" presetClass="exit" presetSubtype="0" fill="hold" grpId="0" nodeType="withEffect">
                                  <p:stCondLst>
                                    <p:cond delay="0"/>
                                  </p:stCondLst>
                                  <p:childTnLst>
                                    <p:set>
                                      <p:cBhvr>
                                        <p:cTn id="224" dur="1" fill="hold">
                                          <p:stCondLst>
                                            <p:cond delay="0"/>
                                          </p:stCondLst>
                                        </p:cTn>
                                        <p:tgtEl>
                                          <p:spTgt spid="132"/>
                                        </p:tgtEl>
                                        <p:attrNameLst>
                                          <p:attrName>style.visibility</p:attrName>
                                        </p:attrNameLst>
                                      </p:cBhvr>
                                      <p:to>
                                        <p:strVal val="hidden"/>
                                      </p:to>
                                    </p:set>
                                  </p:childTnLst>
                                </p:cTn>
                              </p:par>
                              <p:par>
                                <p:cTn id="225" presetID="1" presetClass="exit" presetSubtype="0" fill="hold" grpId="0" nodeType="withEffect">
                                  <p:stCondLst>
                                    <p:cond delay="0"/>
                                  </p:stCondLst>
                                  <p:childTnLst>
                                    <p:set>
                                      <p:cBhvr>
                                        <p:cTn id="226" dur="1" fill="hold">
                                          <p:stCondLst>
                                            <p:cond delay="0"/>
                                          </p:stCondLst>
                                        </p:cTn>
                                        <p:tgtEl>
                                          <p:spTgt spid="133"/>
                                        </p:tgtEl>
                                        <p:attrNameLst>
                                          <p:attrName>style.visibility</p:attrName>
                                        </p:attrNameLst>
                                      </p:cBhvr>
                                      <p:to>
                                        <p:strVal val="hidden"/>
                                      </p:to>
                                    </p:set>
                                  </p:childTnLst>
                                </p:cTn>
                              </p:par>
                              <p:par>
                                <p:cTn id="227" presetID="1" presetClass="exit" presetSubtype="0" fill="hold" grpId="0" nodeType="withEffect">
                                  <p:stCondLst>
                                    <p:cond delay="0"/>
                                  </p:stCondLst>
                                  <p:childTnLst>
                                    <p:set>
                                      <p:cBhvr>
                                        <p:cTn id="228" dur="1" fill="hold">
                                          <p:stCondLst>
                                            <p:cond delay="0"/>
                                          </p:stCondLst>
                                        </p:cTn>
                                        <p:tgtEl>
                                          <p:spTgt spid="134"/>
                                        </p:tgtEl>
                                        <p:attrNameLst>
                                          <p:attrName>style.visibility</p:attrName>
                                        </p:attrNameLst>
                                      </p:cBhvr>
                                      <p:to>
                                        <p:strVal val="hidden"/>
                                      </p:to>
                                    </p:set>
                                  </p:childTnLst>
                                </p:cTn>
                              </p:par>
                              <p:par>
                                <p:cTn id="229" presetID="1" presetClass="exit" presetSubtype="0" fill="hold" grpId="0" nodeType="withEffect">
                                  <p:stCondLst>
                                    <p:cond delay="0"/>
                                  </p:stCondLst>
                                  <p:childTnLst>
                                    <p:set>
                                      <p:cBhvr>
                                        <p:cTn id="230" dur="1" fill="hold">
                                          <p:stCondLst>
                                            <p:cond delay="0"/>
                                          </p:stCondLst>
                                        </p:cTn>
                                        <p:tgtEl>
                                          <p:spTgt spid="135"/>
                                        </p:tgtEl>
                                        <p:attrNameLst>
                                          <p:attrName>style.visibility</p:attrName>
                                        </p:attrNameLst>
                                      </p:cBhvr>
                                      <p:to>
                                        <p:strVal val="hidden"/>
                                      </p:to>
                                    </p:set>
                                  </p:childTnLst>
                                </p:cTn>
                              </p:par>
                              <p:par>
                                <p:cTn id="231" presetID="1" presetClass="exit" presetSubtype="0" fill="hold" grpId="0" nodeType="withEffect">
                                  <p:stCondLst>
                                    <p:cond delay="0"/>
                                  </p:stCondLst>
                                  <p:childTnLst>
                                    <p:set>
                                      <p:cBhvr>
                                        <p:cTn id="232" dur="1" fill="hold">
                                          <p:stCondLst>
                                            <p:cond delay="0"/>
                                          </p:stCondLst>
                                        </p:cTn>
                                        <p:tgtEl>
                                          <p:spTgt spid="136"/>
                                        </p:tgtEl>
                                        <p:attrNameLst>
                                          <p:attrName>style.visibility</p:attrName>
                                        </p:attrNameLst>
                                      </p:cBhvr>
                                      <p:to>
                                        <p:strVal val="hidden"/>
                                      </p:to>
                                    </p:set>
                                  </p:childTnLst>
                                </p:cTn>
                              </p:par>
                              <p:par>
                                <p:cTn id="233" presetID="1" presetClass="exit" presetSubtype="0" fill="hold" grpId="0" nodeType="withEffect">
                                  <p:stCondLst>
                                    <p:cond delay="0"/>
                                  </p:stCondLst>
                                  <p:childTnLst>
                                    <p:set>
                                      <p:cBhvr>
                                        <p:cTn id="234" dur="1" fill="hold">
                                          <p:stCondLst>
                                            <p:cond delay="0"/>
                                          </p:stCondLst>
                                        </p:cTn>
                                        <p:tgtEl>
                                          <p:spTgt spid="137"/>
                                        </p:tgtEl>
                                        <p:attrNameLst>
                                          <p:attrName>style.visibility</p:attrName>
                                        </p:attrNameLst>
                                      </p:cBhvr>
                                      <p:to>
                                        <p:strVal val="hidden"/>
                                      </p:to>
                                    </p:set>
                                  </p:childTnLst>
                                </p:cTn>
                              </p:par>
                              <p:par>
                                <p:cTn id="235" presetID="1" presetClass="exit" presetSubtype="0" fill="hold" grpId="0" nodeType="withEffect">
                                  <p:stCondLst>
                                    <p:cond delay="0"/>
                                  </p:stCondLst>
                                  <p:childTnLst>
                                    <p:set>
                                      <p:cBhvr>
                                        <p:cTn id="236" dur="1" fill="hold">
                                          <p:stCondLst>
                                            <p:cond delay="0"/>
                                          </p:stCondLst>
                                        </p:cTn>
                                        <p:tgtEl>
                                          <p:spTgt spid="138"/>
                                        </p:tgtEl>
                                        <p:attrNameLst>
                                          <p:attrName>style.visibility</p:attrName>
                                        </p:attrNameLst>
                                      </p:cBhvr>
                                      <p:to>
                                        <p:strVal val="hidden"/>
                                      </p:to>
                                    </p:set>
                                  </p:childTnLst>
                                </p:cTn>
                              </p:par>
                              <p:par>
                                <p:cTn id="237" presetID="1" presetClass="exit" presetSubtype="0" fill="hold" grpId="0" nodeType="withEffect">
                                  <p:stCondLst>
                                    <p:cond delay="0"/>
                                  </p:stCondLst>
                                  <p:childTnLst>
                                    <p:set>
                                      <p:cBhvr>
                                        <p:cTn id="238" dur="1" fill="hold">
                                          <p:stCondLst>
                                            <p:cond delay="0"/>
                                          </p:stCondLst>
                                        </p:cTn>
                                        <p:tgtEl>
                                          <p:spTgt spid="139"/>
                                        </p:tgtEl>
                                        <p:attrNameLst>
                                          <p:attrName>style.visibility</p:attrName>
                                        </p:attrNameLst>
                                      </p:cBhvr>
                                      <p:to>
                                        <p:strVal val="hidden"/>
                                      </p:to>
                                    </p:set>
                                  </p:childTnLst>
                                </p:cTn>
                              </p:par>
                              <p:par>
                                <p:cTn id="239" presetID="1" presetClass="exit" presetSubtype="0" fill="hold" grpId="0" nodeType="withEffect">
                                  <p:stCondLst>
                                    <p:cond delay="0"/>
                                  </p:stCondLst>
                                  <p:childTnLst>
                                    <p:set>
                                      <p:cBhvr>
                                        <p:cTn id="240" dur="1" fill="hold">
                                          <p:stCondLst>
                                            <p:cond delay="0"/>
                                          </p:stCondLst>
                                        </p:cTn>
                                        <p:tgtEl>
                                          <p:spTgt spid="140"/>
                                        </p:tgtEl>
                                        <p:attrNameLst>
                                          <p:attrName>style.visibility</p:attrName>
                                        </p:attrNameLst>
                                      </p:cBhvr>
                                      <p:to>
                                        <p:strVal val="hidden"/>
                                      </p:to>
                                    </p:set>
                                  </p:childTnLst>
                                </p:cTn>
                              </p:par>
                              <p:par>
                                <p:cTn id="241" presetID="1" presetClass="entr" presetSubtype="0" fill="hold" grpId="0" nodeType="withEffect">
                                  <p:stCondLst>
                                    <p:cond delay="0"/>
                                  </p:stCondLst>
                                  <p:childTnLst>
                                    <p:set>
                                      <p:cBhvr>
                                        <p:cTn id="242" dur="1" fill="hold">
                                          <p:stCondLst>
                                            <p:cond delay="0"/>
                                          </p:stCondLst>
                                        </p:cTn>
                                        <p:tgtEl>
                                          <p:spTgt spid="141"/>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grpId="1" nodeType="clickEffect">
                                  <p:stCondLst>
                                    <p:cond delay="0"/>
                                  </p:stCondLst>
                                  <p:childTnLst>
                                    <p:set>
                                      <p:cBhvr>
                                        <p:cTn id="246" dur="1" fill="hold">
                                          <p:stCondLst>
                                            <p:cond delay="0"/>
                                          </p:stCondLst>
                                        </p:cTn>
                                        <p:tgtEl>
                                          <p:spTgt spid="23"/>
                                        </p:tgtEl>
                                        <p:attrNameLst>
                                          <p:attrName>style.visibility</p:attrName>
                                        </p:attrNameLst>
                                      </p:cBhvr>
                                      <p:to>
                                        <p:strVal val="visible"/>
                                      </p:to>
                                    </p:set>
                                  </p:childTnLst>
                                </p:cTn>
                              </p:par>
                              <p:par>
                                <p:cTn id="247" presetID="1" presetClass="entr" presetSubtype="0" fill="hold" grpId="1" nodeType="withEffect">
                                  <p:stCondLst>
                                    <p:cond delay="0"/>
                                  </p:stCondLst>
                                  <p:childTnLst>
                                    <p:set>
                                      <p:cBhvr>
                                        <p:cTn id="248" dur="1" fill="hold">
                                          <p:stCondLst>
                                            <p:cond delay="0"/>
                                          </p:stCondLst>
                                        </p:cTn>
                                        <p:tgtEl>
                                          <p:spTgt spid="24"/>
                                        </p:tgtEl>
                                        <p:attrNameLst>
                                          <p:attrName>style.visibility</p:attrName>
                                        </p:attrNameLst>
                                      </p:cBhvr>
                                      <p:to>
                                        <p:strVal val="visible"/>
                                      </p:to>
                                    </p:set>
                                  </p:childTnLst>
                                </p:cTn>
                              </p:par>
                              <p:par>
                                <p:cTn id="249" presetID="1" presetClass="entr" presetSubtype="0" fill="hold" grpId="1" nodeType="withEffect">
                                  <p:stCondLst>
                                    <p:cond delay="0"/>
                                  </p:stCondLst>
                                  <p:childTnLst>
                                    <p:set>
                                      <p:cBhvr>
                                        <p:cTn id="250" dur="1" fill="hold">
                                          <p:stCondLst>
                                            <p:cond delay="0"/>
                                          </p:stCondLst>
                                        </p:cTn>
                                        <p:tgtEl>
                                          <p:spTgt spid="25"/>
                                        </p:tgtEl>
                                        <p:attrNameLst>
                                          <p:attrName>style.visibility</p:attrName>
                                        </p:attrNameLst>
                                      </p:cBhvr>
                                      <p:to>
                                        <p:strVal val="visible"/>
                                      </p:to>
                                    </p:set>
                                  </p:childTnLst>
                                </p:cTn>
                              </p:par>
                              <p:par>
                                <p:cTn id="251" presetID="1" presetClass="entr" presetSubtype="0" fill="hold" grpId="1" nodeType="withEffect">
                                  <p:stCondLst>
                                    <p:cond delay="0"/>
                                  </p:stCondLst>
                                  <p:childTnLst>
                                    <p:set>
                                      <p:cBhvr>
                                        <p:cTn id="252" dur="1" fill="hold">
                                          <p:stCondLst>
                                            <p:cond delay="0"/>
                                          </p:stCondLst>
                                        </p:cTn>
                                        <p:tgtEl>
                                          <p:spTgt spid="26"/>
                                        </p:tgtEl>
                                        <p:attrNameLst>
                                          <p:attrName>style.visibility</p:attrName>
                                        </p:attrNameLst>
                                      </p:cBhvr>
                                      <p:to>
                                        <p:strVal val="visible"/>
                                      </p:to>
                                    </p:set>
                                  </p:childTnLst>
                                </p:cTn>
                              </p:par>
                              <p:par>
                                <p:cTn id="253" presetID="1" presetClass="entr" presetSubtype="0" fill="hold" grpId="1" nodeType="withEffect">
                                  <p:stCondLst>
                                    <p:cond delay="0"/>
                                  </p:stCondLst>
                                  <p:childTnLst>
                                    <p:set>
                                      <p:cBhvr>
                                        <p:cTn id="254" dur="1" fill="hold">
                                          <p:stCondLst>
                                            <p:cond delay="0"/>
                                          </p:stCondLst>
                                        </p:cTn>
                                        <p:tgtEl>
                                          <p:spTgt spid="27"/>
                                        </p:tgtEl>
                                        <p:attrNameLst>
                                          <p:attrName>style.visibility</p:attrName>
                                        </p:attrNameLst>
                                      </p:cBhvr>
                                      <p:to>
                                        <p:strVal val="visible"/>
                                      </p:to>
                                    </p:set>
                                  </p:childTnLst>
                                </p:cTn>
                              </p:par>
                              <p:par>
                                <p:cTn id="255" presetID="1" presetClass="entr" presetSubtype="0" fill="hold" grpId="1" nodeType="withEffect">
                                  <p:stCondLst>
                                    <p:cond delay="0"/>
                                  </p:stCondLst>
                                  <p:childTnLst>
                                    <p:set>
                                      <p:cBhvr>
                                        <p:cTn id="256" dur="1" fill="hold">
                                          <p:stCondLst>
                                            <p:cond delay="0"/>
                                          </p:stCondLst>
                                        </p:cTn>
                                        <p:tgtEl>
                                          <p:spTgt spid="28"/>
                                        </p:tgtEl>
                                        <p:attrNameLst>
                                          <p:attrName>style.visibility</p:attrName>
                                        </p:attrNameLst>
                                      </p:cBhvr>
                                      <p:to>
                                        <p:strVal val="visible"/>
                                      </p:to>
                                    </p:set>
                                  </p:childTnLst>
                                </p:cTn>
                              </p:par>
                              <p:par>
                                <p:cTn id="257" presetID="1" presetClass="entr" presetSubtype="0" fill="hold" grpId="1" nodeType="withEffect">
                                  <p:stCondLst>
                                    <p:cond delay="0"/>
                                  </p:stCondLst>
                                  <p:childTnLst>
                                    <p:set>
                                      <p:cBhvr>
                                        <p:cTn id="258" dur="1" fill="hold">
                                          <p:stCondLst>
                                            <p:cond delay="0"/>
                                          </p:stCondLst>
                                        </p:cTn>
                                        <p:tgtEl>
                                          <p:spTgt spid="29"/>
                                        </p:tgtEl>
                                        <p:attrNameLst>
                                          <p:attrName>style.visibility</p:attrName>
                                        </p:attrNameLst>
                                      </p:cBhvr>
                                      <p:to>
                                        <p:strVal val="visible"/>
                                      </p:to>
                                    </p:set>
                                  </p:childTnLst>
                                </p:cTn>
                              </p:par>
                              <p:par>
                                <p:cTn id="259" presetID="1" presetClass="entr" presetSubtype="0" fill="hold" grpId="1" nodeType="withEffect">
                                  <p:stCondLst>
                                    <p:cond delay="0"/>
                                  </p:stCondLst>
                                  <p:childTnLst>
                                    <p:set>
                                      <p:cBhvr>
                                        <p:cTn id="260" dur="1" fill="hold">
                                          <p:stCondLst>
                                            <p:cond delay="0"/>
                                          </p:stCondLst>
                                        </p:cTn>
                                        <p:tgtEl>
                                          <p:spTgt spid="30"/>
                                        </p:tgtEl>
                                        <p:attrNameLst>
                                          <p:attrName>style.visibility</p:attrName>
                                        </p:attrNameLst>
                                      </p:cBhvr>
                                      <p:to>
                                        <p:strVal val="visible"/>
                                      </p:to>
                                    </p:set>
                                  </p:childTnLst>
                                </p:cTn>
                              </p:par>
                              <p:par>
                                <p:cTn id="261" presetID="1" presetClass="entr" presetSubtype="0" fill="hold" grpId="1" nodeType="withEffect">
                                  <p:stCondLst>
                                    <p:cond delay="0"/>
                                  </p:stCondLst>
                                  <p:childTnLst>
                                    <p:set>
                                      <p:cBhvr>
                                        <p:cTn id="262" dur="1" fill="hold">
                                          <p:stCondLst>
                                            <p:cond delay="0"/>
                                          </p:stCondLst>
                                        </p:cTn>
                                        <p:tgtEl>
                                          <p:spTgt spid="31"/>
                                        </p:tgtEl>
                                        <p:attrNameLst>
                                          <p:attrName>style.visibility</p:attrName>
                                        </p:attrNameLst>
                                      </p:cBhvr>
                                      <p:to>
                                        <p:strVal val="visible"/>
                                      </p:to>
                                    </p:set>
                                  </p:childTnLst>
                                </p:cTn>
                              </p:par>
                              <p:par>
                                <p:cTn id="263" presetID="1" presetClass="entr" presetSubtype="0" fill="hold" grpId="1" nodeType="withEffect">
                                  <p:stCondLst>
                                    <p:cond delay="0"/>
                                  </p:stCondLst>
                                  <p:childTnLst>
                                    <p:set>
                                      <p:cBhvr>
                                        <p:cTn id="264" dur="1" fill="hold">
                                          <p:stCondLst>
                                            <p:cond delay="0"/>
                                          </p:stCondLst>
                                        </p:cTn>
                                        <p:tgtEl>
                                          <p:spTgt spid="32"/>
                                        </p:tgtEl>
                                        <p:attrNameLst>
                                          <p:attrName>style.visibility</p:attrName>
                                        </p:attrNameLst>
                                      </p:cBhvr>
                                      <p:to>
                                        <p:strVal val="visible"/>
                                      </p:to>
                                    </p:set>
                                  </p:childTnLst>
                                </p:cTn>
                              </p:par>
                              <p:par>
                                <p:cTn id="265" presetID="1" presetClass="entr" presetSubtype="0" fill="hold" grpId="1" nodeType="withEffect">
                                  <p:stCondLst>
                                    <p:cond delay="0"/>
                                  </p:stCondLst>
                                  <p:childTnLst>
                                    <p:set>
                                      <p:cBhvr>
                                        <p:cTn id="266" dur="1" fill="hold">
                                          <p:stCondLst>
                                            <p:cond delay="0"/>
                                          </p:stCondLst>
                                        </p:cTn>
                                        <p:tgtEl>
                                          <p:spTgt spid="33"/>
                                        </p:tgtEl>
                                        <p:attrNameLst>
                                          <p:attrName>style.visibility</p:attrName>
                                        </p:attrNameLst>
                                      </p:cBhvr>
                                      <p:to>
                                        <p:strVal val="visible"/>
                                      </p:to>
                                    </p:set>
                                  </p:childTnLst>
                                </p:cTn>
                              </p:par>
                              <p:par>
                                <p:cTn id="267" presetID="1" presetClass="entr" presetSubtype="0" fill="hold" grpId="1" nodeType="withEffect">
                                  <p:stCondLst>
                                    <p:cond delay="0"/>
                                  </p:stCondLst>
                                  <p:childTnLst>
                                    <p:set>
                                      <p:cBhvr>
                                        <p:cTn id="268" dur="1" fill="hold">
                                          <p:stCondLst>
                                            <p:cond delay="0"/>
                                          </p:stCondLst>
                                        </p:cTn>
                                        <p:tgtEl>
                                          <p:spTgt spid="34"/>
                                        </p:tgtEl>
                                        <p:attrNameLst>
                                          <p:attrName>style.visibility</p:attrName>
                                        </p:attrNameLst>
                                      </p:cBhvr>
                                      <p:to>
                                        <p:strVal val="visible"/>
                                      </p:to>
                                    </p:set>
                                  </p:childTnLst>
                                </p:cTn>
                              </p:par>
                              <p:par>
                                <p:cTn id="269" presetID="1" presetClass="entr" presetSubtype="0" fill="hold" grpId="1" nodeType="withEffect">
                                  <p:stCondLst>
                                    <p:cond delay="0"/>
                                  </p:stCondLst>
                                  <p:childTnLst>
                                    <p:set>
                                      <p:cBhvr>
                                        <p:cTn id="270" dur="1" fill="hold">
                                          <p:stCondLst>
                                            <p:cond delay="0"/>
                                          </p:stCondLst>
                                        </p:cTn>
                                        <p:tgtEl>
                                          <p:spTgt spid="35"/>
                                        </p:tgtEl>
                                        <p:attrNameLst>
                                          <p:attrName>style.visibility</p:attrName>
                                        </p:attrNameLst>
                                      </p:cBhvr>
                                      <p:to>
                                        <p:strVal val="visible"/>
                                      </p:to>
                                    </p:set>
                                  </p:childTnLst>
                                </p:cTn>
                              </p:par>
                              <p:par>
                                <p:cTn id="271" presetID="1" presetClass="entr" presetSubtype="0" fill="hold" grpId="1" nodeType="withEffect">
                                  <p:stCondLst>
                                    <p:cond delay="0"/>
                                  </p:stCondLst>
                                  <p:childTnLst>
                                    <p:set>
                                      <p:cBhvr>
                                        <p:cTn id="272" dur="1" fill="hold">
                                          <p:stCondLst>
                                            <p:cond delay="0"/>
                                          </p:stCondLst>
                                        </p:cTn>
                                        <p:tgtEl>
                                          <p:spTgt spid="36"/>
                                        </p:tgtEl>
                                        <p:attrNameLst>
                                          <p:attrName>style.visibility</p:attrName>
                                        </p:attrNameLst>
                                      </p:cBhvr>
                                      <p:to>
                                        <p:strVal val="visible"/>
                                      </p:to>
                                    </p:set>
                                  </p:childTnLst>
                                </p:cTn>
                              </p:par>
                              <p:par>
                                <p:cTn id="273" presetID="1" presetClass="entr" presetSubtype="0" fill="hold" grpId="1" nodeType="withEffect">
                                  <p:stCondLst>
                                    <p:cond delay="0"/>
                                  </p:stCondLst>
                                  <p:childTnLst>
                                    <p:set>
                                      <p:cBhvr>
                                        <p:cTn id="274" dur="1" fill="hold">
                                          <p:stCondLst>
                                            <p:cond delay="0"/>
                                          </p:stCondLst>
                                        </p:cTn>
                                        <p:tgtEl>
                                          <p:spTgt spid="37"/>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42"/>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presetID="1" presetClass="entr" presetSubtype="0" fill="hold" grpId="1" nodeType="clickEffect">
                                  <p:stCondLst>
                                    <p:cond delay="0"/>
                                  </p:stCondLst>
                                  <p:childTnLst>
                                    <p:set>
                                      <p:cBhvr>
                                        <p:cTn id="280" dur="1" fill="hold">
                                          <p:stCondLst>
                                            <p:cond delay="0"/>
                                          </p:stCondLst>
                                        </p:cTn>
                                        <p:tgtEl>
                                          <p:spTgt spid="60"/>
                                        </p:tgtEl>
                                        <p:attrNameLst>
                                          <p:attrName>style.visibility</p:attrName>
                                        </p:attrNameLst>
                                      </p:cBhvr>
                                      <p:to>
                                        <p:strVal val="visible"/>
                                      </p:to>
                                    </p:set>
                                  </p:childTnLst>
                                </p:cTn>
                              </p:par>
                              <p:par>
                                <p:cTn id="281" presetID="1" presetClass="entr" presetSubtype="0" fill="hold" grpId="1" nodeType="withEffect">
                                  <p:stCondLst>
                                    <p:cond delay="0"/>
                                  </p:stCondLst>
                                  <p:childTnLst>
                                    <p:set>
                                      <p:cBhvr>
                                        <p:cTn id="282" dur="1" fill="hold">
                                          <p:stCondLst>
                                            <p:cond delay="0"/>
                                          </p:stCondLst>
                                        </p:cTn>
                                        <p:tgtEl>
                                          <p:spTgt spid="61"/>
                                        </p:tgtEl>
                                        <p:attrNameLst>
                                          <p:attrName>style.visibility</p:attrName>
                                        </p:attrNameLst>
                                      </p:cBhvr>
                                      <p:to>
                                        <p:strVal val="visible"/>
                                      </p:to>
                                    </p:set>
                                  </p:childTnLst>
                                </p:cTn>
                              </p:par>
                              <p:par>
                                <p:cTn id="283" presetID="1" presetClass="entr" presetSubtype="0" fill="hold" grpId="1" nodeType="withEffect">
                                  <p:stCondLst>
                                    <p:cond delay="0"/>
                                  </p:stCondLst>
                                  <p:childTnLst>
                                    <p:set>
                                      <p:cBhvr>
                                        <p:cTn id="284" dur="1" fill="hold">
                                          <p:stCondLst>
                                            <p:cond delay="0"/>
                                          </p:stCondLst>
                                        </p:cTn>
                                        <p:tgtEl>
                                          <p:spTgt spid="62"/>
                                        </p:tgtEl>
                                        <p:attrNameLst>
                                          <p:attrName>style.visibility</p:attrName>
                                        </p:attrNameLst>
                                      </p:cBhvr>
                                      <p:to>
                                        <p:strVal val="visible"/>
                                      </p:to>
                                    </p:set>
                                  </p:childTnLst>
                                </p:cTn>
                              </p:par>
                              <p:par>
                                <p:cTn id="285" presetID="1" presetClass="entr" presetSubtype="0" fill="hold" grpId="1" nodeType="withEffect">
                                  <p:stCondLst>
                                    <p:cond delay="0"/>
                                  </p:stCondLst>
                                  <p:childTnLst>
                                    <p:set>
                                      <p:cBhvr>
                                        <p:cTn id="286" dur="1" fill="hold">
                                          <p:stCondLst>
                                            <p:cond delay="0"/>
                                          </p:stCondLst>
                                        </p:cTn>
                                        <p:tgtEl>
                                          <p:spTgt spid="63"/>
                                        </p:tgtEl>
                                        <p:attrNameLst>
                                          <p:attrName>style.visibility</p:attrName>
                                        </p:attrNameLst>
                                      </p:cBhvr>
                                      <p:to>
                                        <p:strVal val="visible"/>
                                      </p:to>
                                    </p:set>
                                  </p:childTnLst>
                                </p:cTn>
                              </p:par>
                              <p:par>
                                <p:cTn id="287" presetID="1" presetClass="entr" presetSubtype="0" fill="hold" grpId="1" nodeType="withEffect">
                                  <p:stCondLst>
                                    <p:cond delay="0"/>
                                  </p:stCondLst>
                                  <p:childTnLst>
                                    <p:set>
                                      <p:cBhvr>
                                        <p:cTn id="288" dur="1" fill="hold">
                                          <p:stCondLst>
                                            <p:cond delay="0"/>
                                          </p:stCondLst>
                                        </p:cTn>
                                        <p:tgtEl>
                                          <p:spTgt spid="64"/>
                                        </p:tgtEl>
                                        <p:attrNameLst>
                                          <p:attrName>style.visibility</p:attrName>
                                        </p:attrNameLst>
                                      </p:cBhvr>
                                      <p:to>
                                        <p:strVal val="visible"/>
                                      </p:to>
                                    </p:set>
                                  </p:childTnLst>
                                </p:cTn>
                              </p:par>
                              <p:par>
                                <p:cTn id="289" presetID="1" presetClass="entr" presetSubtype="0" fill="hold" grpId="1" nodeType="withEffect">
                                  <p:stCondLst>
                                    <p:cond delay="0"/>
                                  </p:stCondLst>
                                  <p:childTnLst>
                                    <p:set>
                                      <p:cBhvr>
                                        <p:cTn id="290" dur="1" fill="hold">
                                          <p:stCondLst>
                                            <p:cond delay="0"/>
                                          </p:stCondLst>
                                        </p:cTn>
                                        <p:tgtEl>
                                          <p:spTgt spid="65"/>
                                        </p:tgtEl>
                                        <p:attrNameLst>
                                          <p:attrName>style.visibility</p:attrName>
                                        </p:attrNameLst>
                                      </p:cBhvr>
                                      <p:to>
                                        <p:strVal val="visible"/>
                                      </p:to>
                                    </p:set>
                                  </p:childTnLst>
                                </p:cTn>
                              </p:par>
                              <p:par>
                                <p:cTn id="291" presetID="1" presetClass="entr" presetSubtype="0" fill="hold" grpId="1" nodeType="withEffect">
                                  <p:stCondLst>
                                    <p:cond delay="0"/>
                                  </p:stCondLst>
                                  <p:childTnLst>
                                    <p:set>
                                      <p:cBhvr>
                                        <p:cTn id="292" dur="1" fill="hold">
                                          <p:stCondLst>
                                            <p:cond delay="0"/>
                                          </p:stCondLst>
                                        </p:cTn>
                                        <p:tgtEl>
                                          <p:spTgt spid="66"/>
                                        </p:tgtEl>
                                        <p:attrNameLst>
                                          <p:attrName>style.visibility</p:attrName>
                                        </p:attrNameLst>
                                      </p:cBhvr>
                                      <p:to>
                                        <p:strVal val="visible"/>
                                      </p:to>
                                    </p:set>
                                  </p:childTnLst>
                                </p:cTn>
                              </p:par>
                              <p:par>
                                <p:cTn id="293" presetID="1" presetClass="entr" presetSubtype="0" fill="hold" grpId="1" nodeType="withEffect">
                                  <p:stCondLst>
                                    <p:cond delay="0"/>
                                  </p:stCondLst>
                                  <p:childTnLst>
                                    <p:set>
                                      <p:cBhvr>
                                        <p:cTn id="294" dur="1" fill="hold">
                                          <p:stCondLst>
                                            <p:cond delay="0"/>
                                          </p:stCondLst>
                                        </p:cTn>
                                        <p:tgtEl>
                                          <p:spTgt spid="67"/>
                                        </p:tgtEl>
                                        <p:attrNameLst>
                                          <p:attrName>style.visibility</p:attrName>
                                        </p:attrNameLst>
                                      </p:cBhvr>
                                      <p:to>
                                        <p:strVal val="visible"/>
                                      </p:to>
                                    </p:set>
                                  </p:childTnLst>
                                </p:cTn>
                              </p:par>
                              <p:par>
                                <p:cTn id="295" presetID="1" presetClass="entr" presetSubtype="0" fill="hold" grpId="1" nodeType="withEffect">
                                  <p:stCondLst>
                                    <p:cond delay="0"/>
                                  </p:stCondLst>
                                  <p:childTnLst>
                                    <p:set>
                                      <p:cBhvr>
                                        <p:cTn id="296" dur="1" fill="hold">
                                          <p:stCondLst>
                                            <p:cond delay="0"/>
                                          </p:stCondLst>
                                        </p:cTn>
                                        <p:tgtEl>
                                          <p:spTgt spid="68"/>
                                        </p:tgtEl>
                                        <p:attrNameLst>
                                          <p:attrName>style.visibility</p:attrName>
                                        </p:attrNameLst>
                                      </p:cBhvr>
                                      <p:to>
                                        <p:strVal val="visible"/>
                                      </p:to>
                                    </p:set>
                                  </p:childTnLst>
                                </p:cTn>
                              </p:par>
                              <p:par>
                                <p:cTn id="297" presetID="1" presetClass="entr" presetSubtype="0" fill="hold" grpId="1" nodeType="withEffect">
                                  <p:stCondLst>
                                    <p:cond delay="0"/>
                                  </p:stCondLst>
                                  <p:childTnLst>
                                    <p:set>
                                      <p:cBhvr>
                                        <p:cTn id="298" dur="1" fill="hold">
                                          <p:stCondLst>
                                            <p:cond delay="0"/>
                                          </p:stCondLst>
                                        </p:cTn>
                                        <p:tgtEl>
                                          <p:spTgt spid="69"/>
                                        </p:tgtEl>
                                        <p:attrNameLst>
                                          <p:attrName>style.visibility</p:attrName>
                                        </p:attrNameLst>
                                      </p:cBhvr>
                                      <p:to>
                                        <p:strVal val="visible"/>
                                      </p:to>
                                    </p:set>
                                  </p:childTnLst>
                                </p:cTn>
                              </p:par>
                              <p:par>
                                <p:cTn id="299" presetID="1" presetClass="entr" presetSubtype="0" fill="hold" grpId="1" nodeType="withEffect">
                                  <p:stCondLst>
                                    <p:cond delay="0"/>
                                  </p:stCondLst>
                                  <p:childTnLst>
                                    <p:set>
                                      <p:cBhvr>
                                        <p:cTn id="300" dur="1" fill="hold">
                                          <p:stCondLst>
                                            <p:cond delay="0"/>
                                          </p:stCondLst>
                                        </p:cTn>
                                        <p:tgtEl>
                                          <p:spTgt spid="70"/>
                                        </p:tgtEl>
                                        <p:attrNameLst>
                                          <p:attrName>style.visibility</p:attrName>
                                        </p:attrNameLst>
                                      </p:cBhvr>
                                      <p:to>
                                        <p:strVal val="visible"/>
                                      </p:to>
                                    </p:set>
                                  </p:childTnLst>
                                </p:cTn>
                              </p:par>
                              <p:par>
                                <p:cTn id="301" presetID="1" presetClass="entr" presetSubtype="0" fill="hold" grpId="1" nodeType="withEffect">
                                  <p:stCondLst>
                                    <p:cond delay="0"/>
                                  </p:stCondLst>
                                  <p:childTnLst>
                                    <p:set>
                                      <p:cBhvr>
                                        <p:cTn id="302" dur="1" fill="hold">
                                          <p:stCondLst>
                                            <p:cond delay="0"/>
                                          </p:stCondLst>
                                        </p:cTn>
                                        <p:tgtEl>
                                          <p:spTgt spid="71"/>
                                        </p:tgtEl>
                                        <p:attrNameLst>
                                          <p:attrName>style.visibility</p:attrName>
                                        </p:attrNameLst>
                                      </p:cBhvr>
                                      <p:to>
                                        <p:strVal val="visible"/>
                                      </p:to>
                                    </p:set>
                                  </p:childTnLst>
                                </p:cTn>
                              </p:par>
                              <p:par>
                                <p:cTn id="303" presetID="1" presetClass="entr" presetSubtype="0" fill="hold" grpId="1" nodeType="withEffect">
                                  <p:stCondLst>
                                    <p:cond delay="0"/>
                                  </p:stCondLst>
                                  <p:childTnLst>
                                    <p:set>
                                      <p:cBhvr>
                                        <p:cTn id="304" dur="1" fill="hold">
                                          <p:stCondLst>
                                            <p:cond delay="0"/>
                                          </p:stCondLst>
                                        </p:cTn>
                                        <p:tgtEl>
                                          <p:spTgt spid="72"/>
                                        </p:tgtEl>
                                        <p:attrNameLst>
                                          <p:attrName>style.visibility</p:attrName>
                                        </p:attrNameLst>
                                      </p:cBhvr>
                                      <p:to>
                                        <p:strVal val="visible"/>
                                      </p:to>
                                    </p:set>
                                  </p:childTnLst>
                                </p:cTn>
                              </p:par>
                              <p:par>
                                <p:cTn id="305" presetID="1" presetClass="entr" presetSubtype="0" fill="hold" grpId="1" nodeType="withEffect">
                                  <p:stCondLst>
                                    <p:cond delay="0"/>
                                  </p:stCondLst>
                                  <p:childTnLst>
                                    <p:set>
                                      <p:cBhvr>
                                        <p:cTn id="306" dur="1" fill="hold">
                                          <p:stCondLst>
                                            <p:cond delay="0"/>
                                          </p:stCondLst>
                                        </p:cTn>
                                        <p:tgtEl>
                                          <p:spTgt spid="73"/>
                                        </p:tgtEl>
                                        <p:attrNameLst>
                                          <p:attrName>style.visibility</p:attrName>
                                        </p:attrNameLst>
                                      </p:cBhvr>
                                      <p:to>
                                        <p:strVal val="visible"/>
                                      </p:to>
                                    </p:set>
                                  </p:childTnLst>
                                </p:cTn>
                              </p:par>
                              <p:par>
                                <p:cTn id="307" presetID="1" presetClass="entr" presetSubtype="0" fill="hold" grpId="1" nodeType="withEffect">
                                  <p:stCondLst>
                                    <p:cond delay="0"/>
                                  </p:stCondLst>
                                  <p:childTnLst>
                                    <p:set>
                                      <p:cBhvr>
                                        <p:cTn id="308" dur="1" fill="hold">
                                          <p:stCondLst>
                                            <p:cond delay="0"/>
                                          </p:stCondLst>
                                        </p:cTn>
                                        <p:tgtEl>
                                          <p:spTgt spid="74"/>
                                        </p:tgtEl>
                                        <p:attrNameLst>
                                          <p:attrName>style.visibility</p:attrName>
                                        </p:attrNameLst>
                                      </p:cBhvr>
                                      <p:to>
                                        <p:strVal val="visible"/>
                                      </p:to>
                                    </p:set>
                                  </p:childTnLst>
                                </p:cTn>
                              </p:par>
                              <p:par>
                                <p:cTn id="309" presetID="1" presetClass="entr" presetSubtype="0" fill="hold" grpId="1" nodeType="withEffect">
                                  <p:stCondLst>
                                    <p:cond delay="0"/>
                                  </p:stCondLst>
                                  <p:childTnLst>
                                    <p:set>
                                      <p:cBhvr>
                                        <p:cTn id="310" dur="1" fill="hold">
                                          <p:stCondLst>
                                            <p:cond delay="0"/>
                                          </p:stCondLst>
                                        </p:cTn>
                                        <p:tgtEl>
                                          <p:spTgt spid="75"/>
                                        </p:tgtEl>
                                        <p:attrNameLst>
                                          <p:attrName>style.visibility</p:attrName>
                                        </p:attrNameLst>
                                      </p:cBhvr>
                                      <p:to>
                                        <p:strVal val="visible"/>
                                      </p:to>
                                    </p:set>
                                  </p:childTnLst>
                                </p:cTn>
                              </p:par>
                              <p:par>
                                <p:cTn id="311" presetID="1" presetClass="entr" presetSubtype="0" fill="hold" grpId="1" nodeType="withEffect">
                                  <p:stCondLst>
                                    <p:cond delay="0"/>
                                  </p:stCondLst>
                                  <p:childTnLst>
                                    <p:set>
                                      <p:cBhvr>
                                        <p:cTn id="312" dur="1" fill="hold">
                                          <p:stCondLst>
                                            <p:cond delay="0"/>
                                          </p:stCondLst>
                                        </p:cTn>
                                        <p:tgtEl>
                                          <p:spTgt spid="76"/>
                                        </p:tgtEl>
                                        <p:attrNameLst>
                                          <p:attrName>style.visibility</p:attrName>
                                        </p:attrNameLst>
                                      </p:cBhvr>
                                      <p:to>
                                        <p:strVal val="visible"/>
                                      </p:to>
                                    </p:set>
                                  </p:childTnLst>
                                </p:cTn>
                              </p:par>
                              <p:par>
                                <p:cTn id="313" presetID="1" presetClass="entr" presetSubtype="0" fill="hold" grpId="1" nodeType="withEffect">
                                  <p:stCondLst>
                                    <p:cond delay="0"/>
                                  </p:stCondLst>
                                  <p:childTnLst>
                                    <p:set>
                                      <p:cBhvr>
                                        <p:cTn id="314" dur="1" fill="hold">
                                          <p:stCondLst>
                                            <p:cond delay="0"/>
                                          </p:stCondLst>
                                        </p:cTn>
                                        <p:tgtEl>
                                          <p:spTgt spid="77"/>
                                        </p:tgtEl>
                                        <p:attrNameLst>
                                          <p:attrName>style.visibility</p:attrName>
                                        </p:attrNameLst>
                                      </p:cBhvr>
                                      <p:to>
                                        <p:strVal val="visible"/>
                                      </p:to>
                                    </p:set>
                                  </p:childTnLst>
                                </p:cTn>
                              </p:par>
                              <p:par>
                                <p:cTn id="315" presetID="1" presetClass="entr" presetSubtype="0" fill="hold" grpId="1" nodeType="withEffect">
                                  <p:stCondLst>
                                    <p:cond delay="0"/>
                                  </p:stCondLst>
                                  <p:childTnLst>
                                    <p:set>
                                      <p:cBhvr>
                                        <p:cTn id="316" dur="1" fill="hold">
                                          <p:stCondLst>
                                            <p:cond delay="0"/>
                                          </p:stCondLst>
                                        </p:cTn>
                                        <p:tgtEl>
                                          <p:spTgt spid="78"/>
                                        </p:tgtEl>
                                        <p:attrNameLst>
                                          <p:attrName>style.visibility</p:attrName>
                                        </p:attrNameLst>
                                      </p:cBhvr>
                                      <p:to>
                                        <p:strVal val="visible"/>
                                      </p:to>
                                    </p:set>
                                  </p:childTnLst>
                                </p:cTn>
                              </p:par>
                              <p:par>
                                <p:cTn id="317" presetID="1" presetClass="entr" presetSubtype="0" fill="hold" grpId="1" nodeType="withEffect">
                                  <p:stCondLst>
                                    <p:cond delay="0"/>
                                  </p:stCondLst>
                                  <p:childTnLst>
                                    <p:set>
                                      <p:cBhvr>
                                        <p:cTn id="318" dur="1" fill="hold">
                                          <p:stCondLst>
                                            <p:cond delay="0"/>
                                          </p:stCondLst>
                                        </p:cTn>
                                        <p:tgtEl>
                                          <p:spTgt spid="79"/>
                                        </p:tgtEl>
                                        <p:attrNameLst>
                                          <p:attrName>style.visibility</p:attrName>
                                        </p:attrNameLst>
                                      </p:cBhvr>
                                      <p:to>
                                        <p:strVal val="visible"/>
                                      </p:to>
                                    </p:set>
                                  </p:childTnLst>
                                </p:cTn>
                              </p:par>
                              <p:par>
                                <p:cTn id="319" presetID="1" presetClass="entr" presetSubtype="0" fill="hold" grpId="1" nodeType="withEffect">
                                  <p:stCondLst>
                                    <p:cond delay="0"/>
                                  </p:stCondLst>
                                  <p:childTnLst>
                                    <p:set>
                                      <p:cBhvr>
                                        <p:cTn id="320" dur="1" fill="hold">
                                          <p:stCondLst>
                                            <p:cond delay="0"/>
                                          </p:stCondLst>
                                        </p:cTn>
                                        <p:tgtEl>
                                          <p:spTgt spid="80"/>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143"/>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144"/>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presetID="1" presetClass="entr" presetSubtype="0" fill="hold" grpId="1" nodeType="clickEffect">
                                  <p:stCondLst>
                                    <p:cond delay="0"/>
                                  </p:stCondLst>
                                  <p:childTnLst>
                                    <p:set>
                                      <p:cBhvr>
                                        <p:cTn id="328" dur="1" fill="hold">
                                          <p:stCondLst>
                                            <p:cond delay="0"/>
                                          </p:stCondLst>
                                        </p:cTn>
                                        <p:tgtEl>
                                          <p:spTgt spid="38"/>
                                        </p:tgtEl>
                                        <p:attrNameLst>
                                          <p:attrName>style.visibility</p:attrName>
                                        </p:attrNameLst>
                                      </p:cBhvr>
                                      <p:to>
                                        <p:strVal val="visible"/>
                                      </p:to>
                                    </p:set>
                                  </p:childTnLst>
                                </p:cTn>
                              </p:par>
                              <p:par>
                                <p:cTn id="329" presetID="1" presetClass="entr" presetSubtype="0" fill="hold" grpId="1" nodeType="withEffect">
                                  <p:stCondLst>
                                    <p:cond delay="0"/>
                                  </p:stCondLst>
                                  <p:childTnLst>
                                    <p:set>
                                      <p:cBhvr>
                                        <p:cTn id="330" dur="1" fill="hold">
                                          <p:stCondLst>
                                            <p:cond delay="0"/>
                                          </p:stCondLst>
                                        </p:cTn>
                                        <p:tgtEl>
                                          <p:spTgt spid="39"/>
                                        </p:tgtEl>
                                        <p:attrNameLst>
                                          <p:attrName>style.visibility</p:attrName>
                                        </p:attrNameLst>
                                      </p:cBhvr>
                                      <p:to>
                                        <p:strVal val="visible"/>
                                      </p:to>
                                    </p:set>
                                  </p:childTnLst>
                                </p:cTn>
                              </p:par>
                              <p:par>
                                <p:cTn id="331" presetID="1" presetClass="entr" presetSubtype="0" fill="hold" grpId="1" nodeType="withEffect">
                                  <p:stCondLst>
                                    <p:cond delay="0"/>
                                  </p:stCondLst>
                                  <p:childTnLst>
                                    <p:set>
                                      <p:cBhvr>
                                        <p:cTn id="332" dur="1" fill="hold">
                                          <p:stCondLst>
                                            <p:cond delay="0"/>
                                          </p:stCondLst>
                                        </p:cTn>
                                        <p:tgtEl>
                                          <p:spTgt spid="40"/>
                                        </p:tgtEl>
                                        <p:attrNameLst>
                                          <p:attrName>style.visibility</p:attrName>
                                        </p:attrNameLst>
                                      </p:cBhvr>
                                      <p:to>
                                        <p:strVal val="visible"/>
                                      </p:to>
                                    </p:set>
                                  </p:childTnLst>
                                </p:cTn>
                              </p:par>
                              <p:par>
                                <p:cTn id="333" presetID="1" presetClass="entr" presetSubtype="0" fill="hold" grpId="1" nodeType="withEffect">
                                  <p:stCondLst>
                                    <p:cond delay="0"/>
                                  </p:stCondLst>
                                  <p:childTnLst>
                                    <p:set>
                                      <p:cBhvr>
                                        <p:cTn id="334" dur="1" fill="hold">
                                          <p:stCondLst>
                                            <p:cond delay="0"/>
                                          </p:stCondLst>
                                        </p:cTn>
                                        <p:tgtEl>
                                          <p:spTgt spid="41"/>
                                        </p:tgtEl>
                                        <p:attrNameLst>
                                          <p:attrName>style.visibility</p:attrName>
                                        </p:attrNameLst>
                                      </p:cBhvr>
                                      <p:to>
                                        <p:strVal val="visible"/>
                                      </p:to>
                                    </p:set>
                                  </p:childTnLst>
                                </p:cTn>
                              </p:par>
                              <p:par>
                                <p:cTn id="335" presetID="1" presetClass="entr" presetSubtype="0" fill="hold" grpId="1" nodeType="withEffect">
                                  <p:stCondLst>
                                    <p:cond delay="0"/>
                                  </p:stCondLst>
                                  <p:childTnLst>
                                    <p:set>
                                      <p:cBhvr>
                                        <p:cTn id="336" dur="1" fill="hold">
                                          <p:stCondLst>
                                            <p:cond delay="0"/>
                                          </p:stCondLst>
                                        </p:cTn>
                                        <p:tgtEl>
                                          <p:spTgt spid="42"/>
                                        </p:tgtEl>
                                        <p:attrNameLst>
                                          <p:attrName>style.visibility</p:attrName>
                                        </p:attrNameLst>
                                      </p:cBhvr>
                                      <p:to>
                                        <p:strVal val="visible"/>
                                      </p:to>
                                    </p:set>
                                  </p:childTnLst>
                                </p:cTn>
                              </p:par>
                              <p:par>
                                <p:cTn id="337" presetID="1" presetClass="entr" presetSubtype="0" fill="hold" grpId="1" nodeType="withEffect">
                                  <p:stCondLst>
                                    <p:cond delay="0"/>
                                  </p:stCondLst>
                                  <p:childTnLst>
                                    <p:set>
                                      <p:cBhvr>
                                        <p:cTn id="338" dur="1" fill="hold">
                                          <p:stCondLst>
                                            <p:cond delay="0"/>
                                          </p:stCondLst>
                                        </p:cTn>
                                        <p:tgtEl>
                                          <p:spTgt spid="43"/>
                                        </p:tgtEl>
                                        <p:attrNameLst>
                                          <p:attrName>style.visibility</p:attrName>
                                        </p:attrNameLst>
                                      </p:cBhvr>
                                      <p:to>
                                        <p:strVal val="visible"/>
                                      </p:to>
                                    </p:set>
                                  </p:childTnLst>
                                </p:cTn>
                              </p:par>
                              <p:par>
                                <p:cTn id="339" presetID="1" presetClass="entr" presetSubtype="0" fill="hold" grpId="1" nodeType="withEffect">
                                  <p:stCondLst>
                                    <p:cond delay="0"/>
                                  </p:stCondLst>
                                  <p:childTnLst>
                                    <p:set>
                                      <p:cBhvr>
                                        <p:cTn id="340" dur="1" fill="hold">
                                          <p:stCondLst>
                                            <p:cond delay="0"/>
                                          </p:stCondLst>
                                        </p:cTn>
                                        <p:tgtEl>
                                          <p:spTgt spid="44"/>
                                        </p:tgtEl>
                                        <p:attrNameLst>
                                          <p:attrName>style.visibility</p:attrName>
                                        </p:attrNameLst>
                                      </p:cBhvr>
                                      <p:to>
                                        <p:strVal val="visible"/>
                                      </p:to>
                                    </p:set>
                                  </p:childTnLst>
                                </p:cTn>
                              </p:par>
                              <p:par>
                                <p:cTn id="341" presetID="1" presetClass="entr" presetSubtype="0" fill="hold" grpId="1" nodeType="withEffect">
                                  <p:stCondLst>
                                    <p:cond delay="0"/>
                                  </p:stCondLst>
                                  <p:childTnLst>
                                    <p:set>
                                      <p:cBhvr>
                                        <p:cTn id="342" dur="1" fill="hold">
                                          <p:stCondLst>
                                            <p:cond delay="0"/>
                                          </p:stCondLst>
                                        </p:cTn>
                                        <p:tgtEl>
                                          <p:spTgt spid="45"/>
                                        </p:tgtEl>
                                        <p:attrNameLst>
                                          <p:attrName>style.visibility</p:attrName>
                                        </p:attrNameLst>
                                      </p:cBhvr>
                                      <p:to>
                                        <p:strVal val="visible"/>
                                      </p:to>
                                    </p:set>
                                  </p:childTnLst>
                                </p:cTn>
                              </p:par>
                              <p:par>
                                <p:cTn id="343" presetID="1" presetClass="entr" presetSubtype="0" fill="hold" grpId="1" nodeType="withEffect">
                                  <p:stCondLst>
                                    <p:cond delay="0"/>
                                  </p:stCondLst>
                                  <p:childTnLst>
                                    <p:set>
                                      <p:cBhvr>
                                        <p:cTn id="344" dur="1" fill="hold">
                                          <p:stCondLst>
                                            <p:cond delay="0"/>
                                          </p:stCondLst>
                                        </p:cTn>
                                        <p:tgtEl>
                                          <p:spTgt spid="46"/>
                                        </p:tgtEl>
                                        <p:attrNameLst>
                                          <p:attrName>style.visibility</p:attrName>
                                        </p:attrNameLst>
                                      </p:cBhvr>
                                      <p:to>
                                        <p:strVal val="visible"/>
                                      </p:to>
                                    </p:set>
                                  </p:childTnLst>
                                </p:cTn>
                              </p:par>
                              <p:par>
                                <p:cTn id="345" presetID="1" presetClass="entr" presetSubtype="0" fill="hold" grpId="1" nodeType="withEffect">
                                  <p:stCondLst>
                                    <p:cond delay="0"/>
                                  </p:stCondLst>
                                  <p:childTnLst>
                                    <p:set>
                                      <p:cBhvr>
                                        <p:cTn id="346" dur="1" fill="hold">
                                          <p:stCondLst>
                                            <p:cond delay="0"/>
                                          </p:stCondLst>
                                        </p:cTn>
                                        <p:tgtEl>
                                          <p:spTgt spid="47"/>
                                        </p:tgtEl>
                                        <p:attrNameLst>
                                          <p:attrName>style.visibility</p:attrName>
                                        </p:attrNameLst>
                                      </p:cBhvr>
                                      <p:to>
                                        <p:strVal val="visible"/>
                                      </p:to>
                                    </p:set>
                                  </p:childTnLst>
                                </p:cTn>
                              </p:par>
                              <p:par>
                                <p:cTn id="347" presetID="1" presetClass="entr" presetSubtype="0" fill="hold" grpId="1" nodeType="withEffect">
                                  <p:stCondLst>
                                    <p:cond delay="0"/>
                                  </p:stCondLst>
                                  <p:childTnLst>
                                    <p:set>
                                      <p:cBhvr>
                                        <p:cTn id="348" dur="1" fill="hold">
                                          <p:stCondLst>
                                            <p:cond delay="0"/>
                                          </p:stCondLst>
                                        </p:cTn>
                                        <p:tgtEl>
                                          <p:spTgt spid="48"/>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145"/>
                                        </p:tgtEl>
                                        <p:attrNameLst>
                                          <p:attrName>style.visibility</p:attrName>
                                        </p:attrNameLst>
                                      </p:cBhvr>
                                      <p:to>
                                        <p:strVal val="visible"/>
                                      </p:to>
                                    </p:set>
                                  </p:childTnLst>
                                </p:cTn>
                              </p:par>
                            </p:childTnLst>
                          </p:cTn>
                        </p:par>
                      </p:childTnLst>
                    </p:cTn>
                  </p:par>
                  <p:par>
                    <p:cTn id="351" fill="hold">
                      <p:stCondLst>
                        <p:cond delay="indefinite"/>
                      </p:stCondLst>
                      <p:childTnLst>
                        <p:par>
                          <p:cTn id="352" fill="hold">
                            <p:stCondLst>
                              <p:cond delay="0"/>
                            </p:stCondLst>
                            <p:childTnLst>
                              <p:par>
                                <p:cTn id="353" presetID="1" presetClass="entr" presetSubtype="0" fill="hold" grpId="1" nodeType="clickEffect">
                                  <p:stCondLst>
                                    <p:cond delay="0"/>
                                  </p:stCondLst>
                                  <p:childTnLst>
                                    <p:set>
                                      <p:cBhvr>
                                        <p:cTn id="354" dur="1" fill="hold">
                                          <p:stCondLst>
                                            <p:cond delay="0"/>
                                          </p:stCondLst>
                                        </p:cTn>
                                        <p:tgtEl>
                                          <p:spTgt spid="81"/>
                                        </p:tgtEl>
                                        <p:attrNameLst>
                                          <p:attrName>style.visibility</p:attrName>
                                        </p:attrNameLst>
                                      </p:cBhvr>
                                      <p:to>
                                        <p:strVal val="visible"/>
                                      </p:to>
                                    </p:set>
                                  </p:childTnLst>
                                </p:cTn>
                              </p:par>
                              <p:par>
                                <p:cTn id="355" presetID="1" presetClass="entr" presetSubtype="0" fill="hold" grpId="1" nodeType="withEffect">
                                  <p:stCondLst>
                                    <p:cond delay="0"/>
                                  </p:stCondLst>
                                  <p:childTnLst>
                                    <p:set>
                                      <p:cBhvr>
                                        <p:cTn id="356" dur="1" fill="hold">
                                          <p:stCondLst>
                                            <p:cond delay="0"/>
                                          </p:stCondLst>
                                        </p:cTn>
                                        <p:tgtEl>
                                          <p:spTgt spid="82"/>
                                        </p:tgtEl>
                                        <p:attrNameLst>
                                          <p:attrName>style.visibility</p:attrName>
                                        </p:attrNameLst>
                                      </p:cBhvr>
                                      <p:to>
                                        <p:strVal val="visible"/>
                                      </p:to>
                                    </p:set>
                                  </p:childTnLst>
                                </p:cTn>
                              </p:par>
                              <p:par>
                                <p:cTn id="357" presetID="1" presetClass="entr" presetSubtype="0" fill="hold" grpId="1" nodeType="withEffect">
                                  <p:stCondLst>
                                    <p:cond delay="0"/>
                                  </p:stCondLst>
                                  <p:childTnLst>
                                    <p:set>
                                      <p:cBhvr>
                                        <p:cTn id="358" dur="1" fill="hold">
                                          <p:stCondLst>
                                            <p:cond delay="0"/>
                                          </p:stCondLst>
                                        </p:cTn>
                                        <p:tgtEl>
                                          <p:spTgt spid="83"/>
                                        </p:tgtEl>
                                        <p:attrNameLst>
                                          <p:attrName>style.visibility</p:attrName>
                                        </p:attrNameLst>
                                      </p:cBhvr>
                                      <p:to>
                                        <p:strVal val="visible"/>
                                      </p:to>
                                    </p:set>
                                  </p:childTnLst>
                                </p:cTn>
                              </p:par>
                              <p:par>
                                <p:cTn id="359" presetID="1" presetClass="entr" presetSubtype="0" fill="hold" grpId="1" nodeType="withEffect">
                                  <p:stCondLst>
                                    <p:cond delay="0"/>
                                  </p:stCondLst>
                                  <p:childTnLst>
                                    <p:set>
                                      <p:cBhvr>
                                        <p:cTn id="360" dur="1" fill="hold">
                                          <p:stCondLst>
                                            <p:cond delay="0"/>
                                          </p:stCondLst>
                                        </p:cTn>
                                        <p:tgtEl>
                                          <p:spTgt spid="84"/>
                                        </p:tgtEl>
                                        <p:attrNameLst>
                                          <p:attrName>style.visibility</p:attrName>
                                        </p:attrNameLst>
                                      </p:cBhvr>
                                      <p:to>
                                        <p:strVal val="visible"/>
                                      </p:to>
                                    </p:set>
                                  </p:childTnLst>
                                </p:cTn>
                              </p:par>
                              <p:par>
                                <p:cTn id="361" presetID="1" presetClass="entr" presetSubtype="0" fill="hold" grpId="1" nodeType="withEffect">
                                  <p:stCondLst>
                                    <p:cond delay="0"/>
                                  </p:stCondLst>
                                  <p:childTnLst>
                                    <p:set>
                                      <p:cBhvr>
                                        <p:cTn id="362" dur="1" fill="hold">
                                          <p:stCondLst>
                                            <p:cond delay="0"/>
                                          </p:stCondLst>
                                        </p:cTn>
                                        <p:tgtEl>
                                          <p:spTgt spid="85"/>
                                        </p:tgtEl>
                                        <p:attrNameLst>
                                          <p:attrName>style.visibility</p:attrName>
                                        </p:attrNameLst>
                                      </p:cBhvr>
                                      <p:to>
                                        <p:strVal val="visible"/>
                                      </p:to>
                                    </p:set>
                                  </p:childTnLst>
                                </p:cTn>
                              </p:par>
                              <p:par>
                                <p:cTn id="363" presetID="1" presetClass="entr" presetSubtype="0" fill="hold" grpId="1" nodeType="withEffect">
                                  <p:stCondLst>
                                    <p:cond delay="0"/>
                                  </p:stCondLst>
                                  <p:childTnLst>
                                    <p:set>
                                      <p:cBhvr>
                                        <p:cTn id="364" dur="1" fill="hold">
                                          <p:stCondLst>
                                            <p:cond delay="0"/>
                                          </p:stCondLst>
                                        </p:cTn>
                                        <p:tgtEl>
                                          <p:spTgt spid="86"/>
                                        </p:tgtEl>
                                        <p:attrNameLst>
                                          <p:attrName>style.visibility</p:attrName>
                                        </p:attrNameLst>
                                      </p:cBhvr>
                                      <p:to>
                                        <p:strVal val="visible"/>
                                      </p:to>
                                    </p:set>
                                  </p:childTnLst>
                                </p:cTn>
                              </p:par>
                              <p:par>
                                <p:cTn id="365" presetID="1" presetClass="entr" presetSubtype="0" fill="hold" grpId="1" nodeType="withEffect">
                                  <p:stCondLst>
                                    <p:cond delay="0"/>
                                  </p:stCondLst>
                                  <p:childTnLst>
                                    <p:set>
                                      <p:cBhvr>
                                        <p:cTn id="366" dur="1" fill="hold">
                                          <p:stCondLst>
                                            <p:cond delay="0"/>
                                          </p:stCondLst>
                                        </p:cTn>
                                        <p:tgtEl>
                                          <p:spTgt spid="87"/>
                                        </p:tgtEl>
                                        <p:attrNameLst>
                                          <p:attrName>style.visibility</p:attrName>
                                        </p:attrNameLst>
                                      </p:cBhvr>
                                      <p:to>
                                        <p:strVal val="visible"/>
                                      </p:to>
                                    </p:set>
                                  </p:childTnLst>
                                </p:cTn>
                              </p:par>
                              <p:par>
                                <p:cTn id="367" presetID="1" presetClass="entr" presetSubtype="0" fill="hold" grpId="1" nodeType="withEffect">
                                  <p:stCondLst>
                                    <p:cond delay="0"/>
                                  </p:stCondLst>
                                  <p:childTnLst>
                                    <p:set>
                                      <p:cBhvr>
                                        <p:cTn id="368" dur="1" fill="hold">
                                          <p:stCondLst>
                                            <p:cond delay="0"/>
                                          </p:stCondLst>
                                        </p:cTn>
                                        <p:tgtEl>
                                          <p:spTgt spid="88"/>
                                        </p:tgtEl>
                                        <p:attrNameLst>
                                          <p:attrName>style.visibility</p:attrName>
                                        </p:attrNameLst>
                                      </p:cBhvr>
                                      <p:to>
                                        <p:strVal val="visible"/>
                                      </p:to>
                                    </p:set>
                                  </p:childTnLst>
                                </p:cTn>
                              </p:par>
                              <p:par>
                                <p:cTn id="369" presetID="1" presetClass="entr" presetSubtype="0" fill="hold" grpId="1" nodeType="withEffect">
                                  <p:stCondLst>
                                    <p:cond delay="0"/>
                                  </p:stCondLst>
                                  <p:childTnLst>
                                    <p:set>
                                      <p:cBhvr>
                                        <p:cTn id="370" dur="1" fill="hold">
                                          <p:stCondLst>
                                            <p:cond delay="0"/>
                                          </p:stCondLst>
                                        </p:cTn>
                                        <p:tgtEl>
                                          <p:spTgt spid="89"/>
                                        </p:tgtEl>
                                        <p:attrNameLst>
                                          <p:attrName>style.visibility</p:attrName>
                                        </p:attrNameLst>
                                      </p:cBhvr>
                                      <p:to>
                                        <p:strVal val="visible"/>
                                      </p:to>
                                    </p:set>
                                  </p:childTnLst>
                                </p:cTn>
                              </p:par>
                              <p:par>
                                <p:cTn id="371" presetID="1" presetClass="entr" presetSubtype="0" fill="hold" grpId="1" nodeType="withEffect">
                                  <p:stCondLst>
                                    <p:cond delay="0"/>
                                  </p:stCondLst>
                                  <p:childTnLst>
                                    <p:set>
                                      <p:cBhvr>
                                        <p:cTn id="372" dur="1" fill="hold">
                                          <p:stCondLst>
                                            <p:cond delay="0"/>
                                          </p:stCondLst>
                                        </p:cTn>
                                        <p:tgtEl>
                                          <p:spTgt spid="90"/>
                                        </p:tgtEl>
                                        <p:attrNameLst>
                                          <p:attrName>style.visibility</p:attrName>
                                        </p:attrNameLst>
                                      </p:cBhvr>
                                      <p:to>
                                        <p:strVal val="visible"/>
                                      </p:to>
                                    </p:set>
                                  </p:childTnLst>
                                </p:cTn>
                              </p:par>
                              <p:par>
                                <p:cTn id="373" presetID="1" presetClass="entr" presetSubtype="0" fill="hold" grpId="1" nodeType="withEffect">
                                  <p:stCondLst>
                                    <p:cond delay="0"/>
                                  </p:stCondLst>
                                  <p:childTnLst>
                                    <p:set>
                                      <p:cBhvr>
                                        <p:cTn id="374" dur="1" fill="hold">
                                          <p:stCondLst>
                                            <p:cond delay="0"/>
                                          </p:stCondLst>
                                        </p:cTn>
                                        <p:tgtEl>
                                          <p:spTgt spid="91"/>
                                        </p:tgtEl>
                                        <p:attrNameLst>
                                          <p:attrName>style.visibility</p:attrName>
                                        </p:attrNameLst>
                                      </p:cBhvr>
                                      <p:to>
                                        <p:strVal val="visible"/>
                                      </p:to>
                                    </p:set>
                                  </p:childTnLst>
                                </p:cTn>
                              </p:par>
                              <p:par>
                                <p:cTn id="375" presetID="1" presetClass="entr" presetSubtype="0" fill="hold" grpId="1" nodeType="withEffect">
                                  <p:stCondLst>
                                    <p:cond delay="0"/>
                                  </p:stCondLst>
                                  <p:childTnLst>
                                    <p:set>
                                      <p:cBhvr>
                                        <p:cTn id="376" dur="1" fill="hold">
                                          <p:stCondLst>
                                            <p:cond delay="0"/>
                                          </p:stCondLst>
                                        </p:cTn>
                                        <p:tgtEl>
                                          <p:spTgt spid="92"/>
                                        </p:tgtEl>
                                        <p:attrNameLst>
                                          <p:attrName>style.visibility</p:attrName>
                                        </p:attrNameLst>
                                      </p:cBhvr>
                                      <p:to>
                                        <p:strVal val="visible"/>
                                      </p:to>
                                    </p:set>
                                  </p:childTnLst>
                                </p:cTn>
                              </p:par>
                              <p:par>
                                <p:cTn id="377" presetID="1" presetClass="entr" presetSubtype="0" fill="hold" grpId="1" nodeType="withEffect">
                                  <p:stCondLst>
                                    <p:cond delay="0"/>
                                  </p:stCondLst>
                                  <p:childTnLst>
                                    <p:set>
                                      <p:cBhvr>
                                        <p:cTn id="378" dur="1" fill="hold">
                                          <p:stCondLst>
                                            <p:cond delay="0"/>
                                          </p:stCondLst>
                                        </p:cTn>
                                        <p:tgtEl>
                                          <p:spTgt spid="93"/>
                                        </p:tgtEl>
                                        <p:attrNameLst>
                                          <p:attrName>style.visibility</p:attrName>
                                        </p:attrNameLst>
                                      </p:cBhvr>
                                      <p:to>
                                        <p:strVal val="visible"/>
                                      </p:to>
                                    </p:set>
                                  </p:childTnLst>
                                </p:cTn>
                              </p:par>
                              <p:par>
                                <p:cTn id="379" presetID="1" presetClass="entr" presetSubtype="0" fill="hold" grpId="1" nodeType="withEffect">
                                  <p:stCondLst>
                                    <p:cond delay="0"/>
                                  </p:stCondLst>
                                  <p:childTnLst>
                                    <p:set>
                                      <p:cBhvr>
                                        <p:cTn id="380" dur="1" fill="hold">
                                          <p:stCondLst>
                                            <p:cond delay="0"/>
                                          </p:stCondLst>
                                        </p:cTn>
                                        <p:tgtEl>
                                          <p:spTgt spid="94"/>
                                        </p:tgtEl>
                                        <p:attrNameLst>
                                          <p:attrName>style.visibility</p:attrName>
                                        </p:attrNameLst>
                                      </p:cBhvr>
                                      <p:to>
                                        <p:strVal val="visible"/>
                                      </p:to>
                                    </p:set>
                                  </p:childTnLst>
                                </p:cTn>
                              </p:par>
                              <p:par>
                                <p:cTn id="381" presetID="1" presetClass="entr" presetSubtype="0" fill="hold" grpId="1" nodeType="withEffect">
                                  <p:stCondLst>
                                    <p:cond delay="0"/>
                                  </p:stCondLst>
                                  <p:childTnLst>
                                    <p:set>
                                      <p:cBhvr>
                                        <p:cTn id="382" dur="1" fill="hold">
                                          <p:stCondLst>
                                            <p:cond delay="0"/>
                                          </p:stCondLst>
                                        </p:cTn>
                                        <p:tgtEl>
                                          <p:spTgt spid="95"/>
                                        </p:tgtEl>
                                        <p:attrNameLst>
                                          <p:attrName>style.visibility</p:attrName>
                                        </p:attrNameLst>
                                      </p:cBhvr>
                                      <p:to>
                                        <p:strVal val="visible"/>
                                      </p:to>
                                    </p:set>
                                  </p:childTnLst>
                                </p:cTn>
                              </p:par>
                              <p:par>
                                <p:cTn id="383" presetID="1" presetClass="entr" presetSubtype="0" fill="hold" grpId="1" nodeType="withEffect">
                                  <p:stCondLst>
                                    <p:cond delay="0"/>
                                  </p:stCondLst>
                                  <p:childTnLst>
                                    <p:set>
                                      <p:cBhvr>
                                        <p:cTn id="384" dur="1" fill="hold">
                                          <p:stCondLst>
                                            <p:cond delay="0"/>
                                          </p:stCondLst>
                                        </p:cTn>
                                        <p:tgtEl>
                                          <p:spTgt spid="96"/>
                                        </p:tgtEl>
                                        <p:attrNameLst>
                                          <p:attrName>style.visibility</p:attrName>
                                        </p:attrNameLst>
                                      </p:cBhvr>
                                      <p:to>
                                        <p:strVal val="visible"/>
                                      </p:to>
                                    </p:set>
                                  </p:childTnLst>
                                </p:cTn>
                              </p:par>
                              <p:par>
                                <p:cTn id="385" presetID="1" presetClass="entr" presetSubtype="0" fill="hold" grpId="1" nodeType="withEffect">
                                  <p:stCondLst>
                                    <p:cond delay="0"/>
                                  </p:stCondLst>
                                  <p:childTnLst>
                                    <p:set>
                                      <p:cBhvr>
                                        <p:cTn id="386" dur="1" fill="hold">
                                          <p:stCondLst>
                                            <p:cond delay="0"/>
                                          </p:stCondLst>
                                        </p:cTn>
                                        <p:tgtEl>
                                          <p:spTgt spid="97"/>
                                        </p:tgtEl>
                                        <p:attrNameLst>
                                          <p:attrName>style.visibility</p:attrName>
                                        </p:attrNameLst>
                                      </p:cBhvr>
                                      <p:to>
                                        <p:strVal val="visible"/>
                                      </p:to>
                                    </p:set>
                                  </p:childTnLst>
                                </p:cTn>
                              </p:par>
                              <p:par>
                                <p:cTn id="387" presetID="1" presetClass="entr" presetSubtype="0" fill="hold" grpId="1" nodeType="withEffect">
                                  <p:stCondLst>
                                    <p:cond delay="0"/>
                                  </p:stCondLst>
                                  <p:childTnLst>
                                    <p:set>
                                      <p:cBhvr>
                                        <p:cTn id="388" dur="1" fill="hold">
                                          <p:stCondLst>
                                            <p:cond delay="0"/>
                                          </p:stCondLst>
                                        </p:cTn>
                                        <p:tgtEl>
                                          <p:spTgt spid="98"/>
                                        </p:tgtEl>
                                        <p:attrNameLst>
                                          <p:attrName>style.visibility</p:attrName>
                                        </p:attrNameLst>
                                      </p:cBhvr>
                                      <p:to>
                                        <p:strVal val="visible"/>
                                      </p:to>
                                    </p:set>
                                  </p:childTnLst>
                                </p:cTn>
                              </p:par>
                              <p:par>
                                <p:cTn id="389" presetID="1" presetClass="entr" presetSubtype="0" fill="hold" grpId="1" nodeType="withEffect">
                                  <p:stCondLst>
                                    <p:cond delay="0"/>
                                  </p:stCondLst>
                                  <p:childTnLst>
                                    <p:set>
                                      <p:cBhvr>
                                        <p:cTn id="390" dur="1" fill="hold">
                                          <p:stCondLst>
                                            <p:cond delay="0"/>
                                          </p:stCondLst>
                                        </p:cTn>
                                        <p:tgtEl>
                                          <p:spTgt spid="99"/>
                                        </p:tgtEl>
                                        <p:attrNameLst>
                                          <p:attrName>style.visibility</p:attrName>
                                        </p:attrNameLst>
                                      </p:cBhvr>
                                      <p:to>
                                        <p:strVal val="visible"/>
                                      </p:to>
                                    </p:set>
                                  </p:childTnLst>
                                </p:cTn>
                              </p:par>
                              <p:par>
                                <p:cTn id="391" presetID="1" presetClass="entr" presetSubtype="0" fill="hold" grpId="1" nodeType="withEffect">
                                  <p:stCondLst>
                                    <p:cond delay="0"/>
                                  </p:stCondLst>
                                  <p:childTnLst>
                                    <p:set>
                                      <p:cBhvr>
                                        <p:cTn id="392" dur="1" fill="hold">
                                          <p:stCondLst>
                                            <p:cond delay="0"/>
                                          </p:stCondLst>
                                        </p:cTn>
                                        <p:tgtEl>
                                          <p:spTgt spid="100"/>
                                        </p:tgtEl>
                                        <p:attrNameLst>
                                          <p:attrName>style.visibility</p:attrName>
                                        </p:attrNameLst>
                                      </p:cBhvr>
                                      <p:to>
                                        <p:strVal val="visible"/>
                                      </p:to>
                                    </p:set>
                                  </p:childTnLst>
                                </p:cTn>
                              </p:par>
                              <p:par>
                                <p:cTn id="393" presetID="1" presetClass="entr" presetSubtype="0" fill="hold" grpId="1" nodeType="withEffect">
                                  <p:stCondLst>
                                    <p:cond delay="0"/>
                                  </p:stCondLst>
                                  <p:childTnLst>
                                    <p:set>
                                      <p:cBhvr>
                                        <p:cTn id="394" dur="1" fill="hold">
                                          <p:stCondLst>
                                            <p:cond delay="0"/>
                                          </p:stCondLst>
                                        </p:cTn>
                                        <p:tgtEl>
                                          <p:spTgt spid="101"/>
                                        </p:tgtEl>
                                        <p:attrNameLst>
                                          <p:attrName>style.visibility</p:attrName>
                                        </p:attrNameLst>
                                      </p:cBhvr>
                                      <p:to>
                                        <p:strVal val="visible"/>
                                      </p:to>
                                    </p:set>
                                  </p:childTnLst>
                                </p:cTn>
                              </p:par>
                              <p:par>
                                <p:cTn id="395" presetID="1" presetClass="entr" presetSubtype="0" fill="hold" grpId="1" nodeType="withEffect">
                                  <p:stCondLst>
                                    <p:cond delay="0"/>
                                  </p:stCondLst>
                                  <p:childTnLst>
                                    <p:set>
                                      <p:cBhvr>
                                        <p:cTn id="396" dur="1" fill="hold">
                                          <p:stCondLst>
                                            <p:cond delay="0"/>
                                          </p:stCondLst>
                                        </p:cTn>
                                        <p:tgtEl>
                                          <p:spTgt spid="102"/>
                                        </p:tgtEl>
                                        <p:attrNameLst>
                                          <p:attrName>style.visibility</p:attrName>
                                        </p:attrNameLst>
                                      </p:cBhvr>
                                      <p:to>
                                        <p:strVal val="visible"/>
                                      </p:to>
                                    </p:set>
                                  </p:childTnLst>
                                </p:cTn>
                              </p:par>
                              <p:par>
                                <p:cTn id="397" presetID="1" presetClass="entr" presetSubtype="0" fill="hold" grpId="1" nodeType="withEffect">
                                  <p:stCondLst>
                                    <p:cond delay="0"/>
                                  </p:stCondLst>
                                  <p:childTnLst>
                                    <p:set>
                                      <p:cBhvr>
                                        <p:cTn id="398" dur="1" fill="hold">
                                          <p:stCondLst>
                                            <p:cond delay="0"/>
                                          </p:stCondLst>
                                        </p:cTn>
                                        <p:tgtEl>
                                          <p:spTgt spid="103"/>
                                        </p:tgtEl>
                                        <p:attrNameLst>
                                          <p:attrName>style.visibility</p:attrName>
                                        </p:attrNameLst>
                                      </p:cBhvr>
                                      <p:to>
                                        <p:strVal val="visible"/>
                                      </p:to>
                                    </p:set>
                                  </p:childTnLst>
                                </p:cTn>
                              </p:par>
                              <p:par>
                                <p:cTn id="399" presetID="1" presetClass="entr" presetSubtype="0" fill="hold" grpId="1" nodeType="withEffect">
                                  <p:stCondLst>
                                    <p:cond delay="0"/>
                                  </p:stCondLst>
                                  <p:childTnLst>
                                    <p:set>
                                      <p:cBhvr>
                                        <p:cTn id="400" dur="1" fill="hold">
                                          <p:stCondLst>
                                            <p:cond delay="0"/>
                                          </p:stCondLst>
                                        </p:cTn>
                                        <p:tgtEl>
                                          <p:spTgt spid="104"/>
                                        </p:tgtEl>
                                        <p:attrNameLst>
                                          <p:attrName>style.visibility</p:attrName>
                                        </p:attrNameLst>
                                      </p:cBhvr>
                                      <p:to>
                                        <p:strVal val="visible"/>
                                      </p:to>
                                    </p:set>
                                  </p:childTnLst>
                                </p:cTn>
                              </p:par>
                              <p:par>
                                <p:cTn id="401" presetID="1" presetClass="entr" presetSubtype="0" fill="hold" grpId="1" nodeType="withEffect">
                                  <p:stCondLst>
                                    <p:cond delay="0"/>
                                  </p:stCondLst>
                                  <p:childTnLst>
                                    <p:set>
                                      <p:cBhvr>
                                        <p:cTn id="402" dur="1" fill="hold">
                                          <p:stCondLst>
                                            <p:cond delay="0"/>
                                          </p:stCondLst>
                                        </p:cTn>
                                        <p:tgtEl>
                                          <p:spTgt spid="105"/>
                                        </p:tgtEl>
                                        <p:attrNameLst>
                                          <p:attrName>style.visibility</p:attrName>
                                        </p:attrNameLst>
                                      </p:cBhvr>
                                      <p:to>
                                        <p:strVal val="visible"/>
                                      </p:to>
                                    </p:set>
                                  </p:childTnLst>
                                </p:cTn>
                              </p:par>
                              <p:par>
                                <p:cTn id="403" presetID="1" presetClass="entr" presetSubtype="0" fill="hold" grpId="1" nodeType="withEffect">
                                  <p:stCondLst>
                                    <p:cond delay="0"/>
                                  </p:stCondLst>
                                  <p:childTnLst>
                                    <p:set>
                                      <p:cBhvr>
                                        <p:cTn id="404" dur="1" fill="hold">
                                          <p:stCondLst>
                                            <p:cond delay="0"/>
                                          </p:stCondLst>
                                        </p:cTn>
                                        <p:tgtEl>
                                          <p:spTgt spid="106"/>
                                        </p:tgtEl>
                                        <p:attrNameLst>
                                          <p:attrName>style.visibility</p:attrName>
                                        </p:attrNameLst>
                                      </p:cBhvr>
                                      <p:to>
                                        <p:strVal val="visible"/>
                                      </p:to>
                                    </p:set>
                                  </p:childTnLst>
                                </p:cTn>
                              </p:par>
                              <p:par>
                                <p:cTn id="405" presetID="1" presetClass="entr" presetSubtype="0" fill="hold" grpId="1" nodeType="withEffect">
                                  <p:stCondLst>
                                    <p:cond delay="0"/>
                                  </p:stCondLst>
                                  <p:childTnLst>
                                    <p:set>
                                      <p:cBhvr>
                                        <p:cTn id="406" dur="1" fill="hold">
                                          <p:stCondLst>
                                            <p:cond delay="0"/>
                                          </p:stCondLst>
                                        </p:cTn>
                                        <p:tgtEl>
                                          <p:spTgt spid="107"/>
                                        </p:tgtEl>
                                        <p:attrNameLst>
                                          <p:attrName>style.visibility</p:attrName>
                                        </p:attrNameLst>
                                      </p:cBhvr>
                                      <p:to>
                                        <p:strVal val="visible"/>
                                      </p:to>
                                    </p:set>
                                  </p:childTnLst>
                                </p:cTn>
                              </p:par>
                              <p:par>
                                <p:cTn id="407" presetID="1" presetClass="entr" presetSubtype="0" fill="hold" grpId="1" nodeType="withEffect">
                                  <p:stCondLst>
                                    <p:cond delay="0"/>
                                  </p:stCondLst>
                                  <p:childTnLst>
                                    <p:set>
                                      <p:cBhvr>
                                        <p:cTn id="408" dur="1" fill="hold">
                                          <p:stCondLst>
                                            <p:cond delay="0"/>
                                          </p:stCondLst>
                                        </p:cTn>
                                        <p:tgtEl>
                                          <p:spTgt spid="108"/>
                                        </p:tgtEl>
                                        <p:attrNameLst>
                                          <p:attrName>style.visibility</p:attrName>
                                        </p:attrNameLst>
                                      </p:cBhvr>
                                      <p:to>
                                        <p:strVal val="visible"/>
                                      </p:to>
                                    </p:set>
                                  </p:childTnLst>
                                </p:cTn>
                              </p:par>
                              <p:par>
                                <p:cTn id="409" presetID="1" presetClass="entr" presetSubtype="0" fill="hold" grpId="1" nodeType="withEffect">
                                  <p:stCondLst>
                                    <p:cond delay="0"/>
                                  </p:stCondLst>
                                  <p:childTnLst>
                                    <p:set>
                                      <p:cBhvr>
                                        <p:cTn id="410" dur="1" fill="hold">
                                          <p:stCondLst>
                                            <p:cond delay="0"/>
                                          </p:stCondLst>
                                        </p:cTn>
                                        <p:tgtEl>
                                          <p:spTgt spid="109"/>
                                        </p:tgtEl>
                                        <p:attrNameLst>
                                          <p:attrName>style.visibility</p:attrName>
                                        </p:attrNameLst>
                                      </p:cBhvr>
                                      <p:to>
                                        <p:strVal val="visible"/>
                                      </p:to>
                                    </p:set>
                                  </p:childTnLst>
                                </p:cTn>
                              </p:par>
                              <p:par>
                                <p:cTn id="411" presetID="1" presetClass="entr" presetSubtype="0" fill="hold" grpId="1" nodeType="withEffect">
                                  <p:stCondLst>
                                    <p:cond delay="0"/>
                                  </p:stCondLst>
                                  <p:childTnLst>
                                    <p:set>
                                      <p:cBhvr>
                                        <p:cTn id="412" dur="1" fill="hold">
                                          <p:stCondLst>
                                            <p:cond delay="0"/>
                                          </p:stCondLst>
                                        </p:cTn>
                                        <p:tgtEl>
                                          <p:spTgt spid="110"/>
                                        </p:tgtEl>
                                        <p:attrNameLst>
                                          <p:attrName>style.visibility</p:attrName>
                                        </p:attrNameLst>
                                      </p:cBhvr>
                                      <p:to>
                                        <p:strVal val="visible"/>
                                      </p:to>
                                    </p:set>
                                  </p:childTnLst>
                                </p:cTn>
                              </p:par>
                              <p:par>
                                <p:cTn id="413" presetID="1" presetClass="entr" presetSubtype="0" fill="hold" grpId="1" nodeType="withEffect">
                                  <p:stCondLst>
                                    <p:cond delay="0"/>
                                  </p:stCondLst>
                                  <p:childTnLst>
                                    <p:set>
                                      <p:cBhvr>
                                        <p:cTn id="414" dur="1" fill="hold">
                                          <p:stCondLst>
                                            <p:cond delay="0"/>
                                          </p:stCondLst>
                                        </p:cTn>
                                        <p:tgtEl>
                                          <p:spTgt spid="111"/>
                                        </p:tgtEl>
                                        <p:attrNameLst>
                                          <p:attrName>style.visibility</p:attrName>
                                        </p:attrNameLst>
                                      </p:cBhvr>
                                      <p:to>
                                        <p:strVal val="visible"/>
                                      </p:to>
                                    </p:set>
                                  </p:childTnLst>
                                </p:cTn>
                              </p:par>
                              <p:par>
                                <p:cTn id="415" presetID="1" presetClass="entr" presetSubtype="0" fill="hold" grpId="1" nodeType="withEffect">
                                  <p:stCondLst>
                                    <p:cond delay="0"/>
                                  </p:stCondLst>
                                  <p:childTnLst>
                                    <p:set>
                                      <p:cBhvr>
                                        <p:cTn id="416" dur="1" fill="hold">
                                          <p:stCondLst>
                                            <p:cond delay="0"/>
                                          </p:stCondLst>
                                        </p:cTn>
                                        <p:tgtEl>
                                          <p:spTgt spid="112"/>
                                        </p:tgtEl>
                                        <p:attrNameLst>
                                          <p:attrName>style.visibility</p:attrName>
                                        </p:attrNameLst>
                                      </p:cBhvr>
                                      <p:to>
                                        <p:strVal val="visible"/>
                                      </p:to>
                                    </p:set>
                                  </p:childTnLst>
                                </p:cTn>
                              </p:par>
                              <p:par>
                                <p:cTn id="417" presetID="1" presetClass="entr" presetSubtype="0" fill="hold" grpId="1" nodeType="withEffect">
                                  <p:stCondLst>
                                    <p:cond delay="0"/>
                                  </p:stCondLst>
                                  <p:childTnLst>
                                    <p:set>
                                      <p:cBhvr>
                                        <p:cTn id="418" dur="1" fill="hold">
                                          <p:stCondLst>
                                            <p:cond delay="0"/>
                                          </p:stCondLst>
                                        </p:cTn>
                                        <p:tgtEl>
                                          <p:spTgt spid="113"/>
                                        </p:tgtEl>
                                        <p:attrNameLst>
                                          <p:attrName>style.visibility</p:attrName>
                                        </p:attrNameLst>
                                      </p:cBhvr>
                                      <p:to>
                                        <p:strVal val="visible"/>
                                      </p:to>
                                    </p:set>
                                  </p:childTnLst>
                                </p:cTn>
                              </p:par>
                              <p:par>
                                <p:cTn id="419" presetID="1" presetClass="entr" presetSubtype="0" fill="hold" grpId="1" nodeType="withEffect">
                                  <p:stCondLst>
                                    <p:cond delay="0"/>
                                  </p:stCondLst>
                                  <p:childTnLst>
                                    <p:set>
                                      <p:cBhvr>
                                        <p:cTn id="420" dur="1" fill="hold">
                                          <p:stCondLst>
                                            <p:cond delay="0"/>
                                          </p:stCondLst>
                                        </p:cTn>
                                        <p:tgtEl>
                                          <p:spTgt spid="114"/>
                                        </p:tgtEl>
                                        <p:attrNameLst>
                                          <p:attrName>style.visibility</p:attrName>
                                        </p:attrNameLst>
                                      </p:cBhvr>
                                      <p:to>
                                        <p:strVal val="visible"/>
                                      </p:to>
                                    </p:set>
                                  </p:childTnLst>
                                </p:cTn>
                              </p:par>
                              <p:par>
                                <p:cTn id="421" presetID="1" presetClass="entr" presetSubtype="0" fill="hold" grpId="1" nodeType="withEffect">
                                  <p:stCondLst>
                                    <p:cond delay="0"/>
                                  </p:stCondLst>
                                  <p:childTnLst>
                                    <p:set>
                                      <p:cBhvr>
                                        <p:cTn id="422" dur="1" fill="hold">
                                          <p:stCondLst>
                                            <p:cond delay="0"/>
                                          </p:stCondLst>
                                        </p:cTn>
                                        <p:tgtEl>
                                          <p:spTgt spid="115"/>
                                        </p:tgtEl>
                                        <p:attrNameLst>
                                          <p:attrName>style.visibility</p:attrName>
                                        </p:attrNameLst>
                                      </p:cBhvr>
                                      <p:to>
                                        <p:strVal val="visible"/>
                                      </p:to>
                                    </p:set>
                                  </p:childTnLst>
                                </p:cTn>
                              </p:par>
                              <p:par>
                                <p:cTn id="423" presetID="1" presetClass="entr" presetSubtype="0" fill="hold" grpId="0" nodeType="withEffect">
                                  <p:stCondLst>
                                    <p:cond delay="0"/>
                                  </p:stCondLst>
                                  <p:childTnLst>
                                    <p:set>
                                      <p:cBhvr>
                                        <p:cTn id="424" dur="1" fill="hold">
                                          <p:stCondLst>
                                            <p:cond delay="0"/>
                                          </p:stCondLst>
                                        </p:cTn>
                                        <p:tgtEl>
                                          <p:spTgt spid="146"/>
                                        </p:tgtEl>
                                        <p:attrNameLst>
                                          <p:attrName>style.visibility</p:attrName>
                                        </p:attrNameLst>
                                      </p:cBhvr>
                                      <p:to>
                                        <p:strVal val="visible"/>
                                      </p:to>
                                    </p:set>
                                  </p:childTnLst>
                                </p:cTn>
                              </p:par>
                            </p:childTnLst>
                          </p:cTn>
                        </p:par>
                      </p:childTnLst>
                    </p:cTn>
                  </p:par>
                  <p:par>
                    <p:cTn id="425" fill="hold">
                      <p:stCondLst>
                        <p:cond delay="indefinite"/>
                      </p:stCondLst>
                      <p:childTnLst>
                        <p:par>
                          <p:cTn id="426" fill="hold">
                            <p:stCondLst>
                              <p:cond delay="0"/>
                            </p:stCondLst>
                            <p:childTnLst>
                              <p:par>
                                <p:cTn id="427" presetID="1" presetClass="entr" presetSubtype="0" fill="hold" grpId="1" nodeType="clickEffect">
                                  <p:stCondLst>
                                    <p:cond delay="0"/>
                                  </p:stCondLst>
                                  <p:childTnLst>
                                    <p:set>
                                      <p:cBhvr>
                                        <p:cTn id="428" dur="1" fill="hold">
                                          <p:stCondLst>
                                            <p:cond delay="0"/>
                                          </p:stCondLst>
                                        </p:cTn>
                                        <p:tgtEl>
                                          <p:spTgt spid="49"/>
                                        </p:tgtEl>
                                        <p:attrNameLst>
                                          <p:attrName>style.visibility</p:attrName>
                                        </p:attrNameLst>
                                      </p:cBhvr>
                                      <p:to>
                                        <p:strVal val="visible"/>
                                      </p:to>
                                    </p:set>
                                  </p:childTnLst>
                                </p:cTn>
                              </p:par>
                              <p:par>
                                <p:cTn id="429" presetID="1" presetClass="entr" presetSubtype="0" fill="hold" grpId="1" nodeType="withEffect">
                                  <p:stCondLst>
                                    <p:cond delay="0"/>
                                  </p:stCondLst>
                                  <p:childTnLst>
                                    <p:set>
                                      <p:cBhvr>
                                        <p:cTn id="430" dur="1" fill="hold">
                                          <p:stCondLst>
                                            <p:cond delay="0"/>
                                          </p:stCondLst>
                                        </p:cTn>
                                        <p:tgtEl>
                                          <p:spTgt spid="50"/>
                                        </p:tgtEl>
                                        <p:attrNameLst>
                                          <p:attrName>style.visibility</p:attrName>
                                        </p:attrNameLst>
                                      </p:cBhvr>
                                      <p:to>
                                        <p:strVal val="visible"/>
                                      </p:to>
                                    </p:set>
                                  </p:childTnLst>
                                </p:cTn>
                              </p:par>
                              <p:par>
                                <p:cTn id="431" presetID="1" presetClass="entr" presetSubtype="0" fill="hold" grpId="1" nodeType="withEffect">
                                  <p:stCondLst>
                                    <p:cond delay="0"/>
                                  </p:stCondLst>
                                  <p:childTnLst>
                                    <p:set>
                                      <p:cBhvr>
                                        <p:cTn id="432" dur="1" fill="hold">
                                          <p:stCondLst>
                                            <p:cond delay="0"/>
                                          </p:stCondLst>
                                        </p:cTn>
                                        <p:tgtEl>
                                          <p:spTgt spid="51"/>
                                        </p:tgtEl>
                                        <p:attrNameLst>
                                          <p:attrName>style.visibility</p:attrName>
                                        </p:attrNameLst>
                                      </p:cBhvr>
                                      <p:to>
                                        <p:strVal val="visible"/>
                                      </p:to>
                                    </p:set>
                                  </p:childTnLst>
                                </p:cTn>
                              </p:par>
                              <p:par>
                                <p:cTn id="433" presetID="1" presetClass="entr" presetSubtype="0" fill="hold" grpId="1" nodeType="withEffect">
                                  <p:stCondLst>
                                    <p:cond delay="0"/>
                                  </p:stCondLst>
                                  <p:childTnLst>
                                    <p:set>
                                      <p:cBhvr>
                                        <p:cTn id="434" dur="1" fill="hold">
                                          <p:stCondLst>
                                            <p:cond delay="0"/>
                                          </p:stCondLst>
                                        </p:cTn>
                                        <p:tgtEl>
                                          <p:spTgt spid="52"/>
                                        </p:tgtEl>
                                        <p:attrNameLst>
                                          <p:attrName>style.visibility</p:attrName>
                                        </p:attrNameLst>
                                      </p:cBhvr>
                                      <p:to>
                                        <p:strVal val="visible"/>
                                      </p:to>
                                    </p:set>
                                  </p:childTnLst>
                                </p:cTn>
                              </p:par>
                              <p:par>
                                <p:cTn id="435" presetID="1" presetClass="entr" presetSubtype="0" fill="hold" grpId="1" nodeType="withEffect">
                                  <p:stCondLst>
                                    <p:cond delay="0"/>
                                  </p:stCondLst>
                                  <p:childTnLst>
                                    <p:set>
                                      <p:cBhvr>
                                        <p:cTn id="436" dur="1" fill="hold">
                                          <p:stCondLst>
                                            <p:cond delay="0"/>
                                          </p:stCondLst>
                                        </p:cTn>
                                        <p:tgtEl>
                                          <p:spTgt spid="53"/>
                                        </p:tgtEl>
                                        <p:attrNameLst>
                                          <p:attrName>style.visibility</p:attrName>
                                        </p:attrNameLst>
                                      </p:cBhvr>
                                      <p:to>
                                        <p:strVal val="visible"/>
                                      </p:to>
                                    </p:set>
                                  </p:childTnLst>
                                </p:cTn>
                              </p:par>
                              <p:par>
                                <p:cTn id="437" presetID="1" presetClass="entr" presetSubtype="0" fill="hold" grpId="1" nodeType="withEffect">
                                  <p:stCondLst>
                                    <p:cond delay="0"/>
                                  </p:stCondLst>
                                  <p:childTnLst>
                                    <p:set>
                                      <p:cBhvr>
                                        <p:cTn id="438" dur="1" fill="hold">
                                          <p:stCondLst>
                                            <p:cond delay="0"/>
                                          </p:stCondLst>
                                        </p:cTn>
                                        <p:tgtEl>
                                          <p:spTgt spid="54"/>
                                        </p:tgtEl>
                                        <p:attrNameLst>
                                          <p:attrName>style.visibility</p:attrName>
                                        </p:attrNameLst>
                                      </p:cBhvr>
                                      <p:to>
                                        <p:strVal val="visible"/>
                                      </p:to>
                                    </p:set>
                                  </p:childTnLst>
                                </p:cTn>
                              </p:par>
                              <p:par>
                                <p:cTn id="439" presetID="1" presetClass="entr" presetSubtype="0" fill="hold" grpId="1" nodeType="withEffect">
                                  <p:stCondLst>
                                    <p:cond delay="0"/>
                                  </p:stCondLst>
                                  <p:childTnLst>
                                    <p:set>
                                      <p:cBhvr>
                                        <p:cTn id="440" dur="1" fill="hold">
                                          <p:stCondLst>
                                            <p:cond delay="0"/>
                                          </p:stCondLst>
                                        </p:cTn>
                                        <p:tgtEl>
                                          <p:spTgt spid="55"/>
                                        </p:tgtEl>
                                        <p:attrNameLst>
                                          <p:attrName>style.visibility</p:attrName>
                                        </p:attrNameLst>
                                      </p:cBhvr>
                                      <p:to>
                                        <p:strVal val="visible"/>
                                      </p:to>
                                    </p:set>
                                  </p:childTnLst>
                                </p:cTn>
                              </p:par>
                              <p:par>
                                <p:cTn id="441" presetID="1" presetClass="entr" presetSubtype="0" fill="hold" grpId="1" nodeType="withEffect">
                                  <p:stCondLst>
                                    <p:cond delay="0"/>
                                  </p:stCondLst>
                                  <p:childTnLst>
                                    <p:set>
                                      <p:cBhvr>
                                        <p:cTn id="442" dur="1" fill="hold">
                                          <p:stCondLst>
                                            <p:cond delay="0"/>
                                          </p:stCondLst>
                                        </p:cTn>
                                        <p:tgtEl>
                                          <p:spTgt spid="56"/>
                                        </p:tgtEl>
                                        <p:attrNameLst>
                                          <p:attrName>style.visibility</p:attrName>
                                        </p:attrNameLst>
                                      </p:cBhvr>
                                      <p:to>
                                        <p:strVal val="visible"/>
                                      </p:to>
                                    </p:set>
                                  </p:childTnLst>
                                </p:cTn>
                              </p:par>
                              <p:par>
                                <p:cTn id="443" presetID="1" presetClass="entr" presetSubtype="0" fill="hold" grpId="1" nodeType="withEffect">
                                  <p:stCondLst>
                                    <p:cond delay="0"/>
                                  </p:stCondLst>
                                  <p:childTnLst>
                                    <p:set>
                                      <p:cBhvr>
                                        <p:cTn id="444" dur="1" fill="hold">
                                          <p:stCondLst>
                                            <p:cond delay="0"/>
                                          </p:stCondLst>
                                        </p:cTn>
                                        <p:tgtEl>
                                          <p:spTgt spid="57"/>
                                        </p:tgtEl>
                                        <p:attrNameLst>
                                          <p:attrName>style.visibility</p:attrName>
                                        </p:attrNameLst>
                                      </p:cBhvr>
                                      <p:to>
                                        <p:strVal val="visible"/>
                                      </p:to>
                                    </p:set>
                                  </p:childTnLst>
                                </p:cTn>
                              </p:par>
                              <p:par>
                                <p:cTn id="445" presetID="1" presetClass="entr" presetSubtype="0" fill="hold" grpId="1" nodeType="withEffect">
                                  <p:stCondLst>
                                    <p:cond delay="0"/>
                                  </p:stCondLst>
                                  <p:childTnLst>
                                    <p:set>
                                      <p:cBhvr>
                                        <p:cTn id="446" dur="1" fill="hold">
                                          <p:stCondLst>
                                            <p:cond delay="0"/>
                                          </p:stCondLst>
                                        </p:cTn>
                                        <p:tgtEl>
                                          <p:spTgt spid="58"/>
                                        </p:tgtEl>
                                        <p:attrNameLst>
                                          <p:attrName>style.visibility</p:attrName>
                                        </p:attrNameLst>
                                      </p:cBhvr>
                                      <p:to>
                                        <p:strVal val="visible"/>
                                      </p:to>
                                    </p:set>
                                  </p:childTnLst>
                                </p:cTn>
                              </p:par>
                              <p:par>
                                <p:cTn id="447" presetID="1" presetClass="entr" presetSubtype="0" fill="hold" grpId="1" nodeType="withEffect">
                                  <p:stCondLst>
                                    <p:cond delay="0"/>
                                  </p:stCondLst>
                                  <p:childTnLst>
                                    <p:set>
                                      <p:cBhvr>
                                        <p:cTn id="448" dur="1" fill="hold">
                                          <p:stCondLst>
                                            <p:cond delay="0"/>
                                          </p:stCondLst>
                                        </p:cTn>
                                        <p:tgtEl>
                                          <p:spTgt spid="59"/>
                                        </p:tgtEl>
                                        <p:attrNameLst>
                                          <p:attrName>style.visibility</p:attrName>
                                        </p:attrNameLst>
                                      </p:cBhvr>
                                      <p:to>
                                        <p:strVal val="visible"/>
                                      </p:to>
                                    </p:set>
                                  </p:childTnLst>
                                </p:cTn>
                              </p:par>
                              <p:par>
                                <p:cTn id="449" presetID="1" presetClass="entr" presetSubtype="0" fill="hold" grpId="0" nodeType="withEffect">
                                  <p:stCondLst>
                                    <p:cond delay="0"/>
                                  </p:stCondLst>
                                  <p:childTnLst>
                                    <p:set>
                                      <p:cBhvr>
                                        <p:cTn id="450" dur="1" fill="hold">
                                          <p:stCondLst>
                                            <p:cond delay="0"/>
                                          </p:stCondLst>
                                        </p:cTn>
                                        <p:tgtEl>
                                          <p:spTgt spid="147"/>
                                        </p:tgtEl>
                                        <p:attrNameLst>
                                          <p:attrName>style.visibility</p:attrName>
                                        </p:attrNameLst>
                                      </p:cBhvr>
                                      <p:to>
                                        <p:strVal val="visible"/>
                                      </p:to>
                                    </p:set>
                                  </p:childTnLst>
                                </p:cTn>
                              </p:par>
                            </p:childTnLst>
                          </p:cTn>
                        </p:par>
                      </p:childTnLst>
                    </p:cTn>
                  </p:par>
                  <p:par>
                    <p:cTn id="451" fill="hold">
                      <p:stCondLst>
                        <p:cond delay="indefinite"/>
                      </p:stCondLst>
                      <p:childTnLst>
                        <p:par>
                          <p:cTn id="452" fill="hold">
                            <p:stCondLst>
                              <p:cond delay="0"/>
                            </p:stCondLst>
                            <p:childTnLst>
                              <p:par>
                                <p:cTn id="453" presetID="1" presetClass="entr" presetSubtype="0" fill="hold" grpId="1" nodeType="clickEffect">
                                  <p:stCondLst>
                                    <p:cond delay="0"/>
                                  </p:stCondLst>
                                  <p:childTnLst>
                                    <p:set>
                                      <p:cBhvr>
                                        <p:cTn id="454" dur="1" fill="hold">
                                          <p:stCondLst>
                                            <p:cond delay="0"/>
                                          </p:stCondLst>
                                        </p:cTn>
                                        <p:tgtEl>
                                          <p:spTgt spid="116"/>
                                        </p:tgtEl>
                                        <p:attrNameLst>
                                          <p:attrName>style.visibility</p:attrName>
                                        </p:attrNameLst>
                                      </p:cBhvr>
                                      <p:to>
                                        <p:strVal val="visible"/>
                                      </p:to>
                                    </p:set>
                                  </p:childTnLst>
                                </p:cTn>
                              </p:par>
                              <p:par>
                                <p:cTn id="455" presetID="1" presetClass="entr" presetSubtype="0" fill="hold" grpId="1" nodeType="withEffect">
                                  <p:stCondLst>
                                    <p:cond delay="0"/>
                                  </p:stCondLst>
                                  <p:childTnLst>
                                    <p:set>
                                      <p:cBhvr>
                                        <p:cTn id="456" dur="1" fill="hold">
                                          <p:stCondLst>
                                            <p:cond delay="0"/>
                                          </p:stCondLst>
                                        </p:cTn>
                                        <p:tgtEl>
                                          <p:spTgt spid="117"/>
                                        </p:tgtEl>
                                        <p:attrNameLst>
                                          <p:attrName>style.visibility</p:attrName>
                                        </p:attrNameLst>
                                      </p:cBhvr>
                                      <p:to>
                                        <p:strVal val="visible"/>
                                      </p:to>
                                    </p:set>
                                  </p:childTnLst>
                                </p:cTn>
                              </p:par>
                              <p:par>
                                <p:cTn id="457" presetID="1" presetClass="entr" presetSubtype="0" fill="hold" grpId="1" nodeType="withEffect">
                                  <p:stCondLst>
                                    <p:cond delay="0"/>
                                  </p:stCondLst>
                                  <p:childTnLst>
                                    <p:set>
                                      <p:cBhvr>
                                        <p:cTn id="458" dur="1" fill="hold">
                                          <p:stCondLst>
                                            <p:cond delay="0"/>
                                          </p:stCondLst>
                                        </p:cTn>
                                        <p:tgtEl>
                                          <p:spTgt spid="118"/>
                                        </p:tgtEl>
                                        <p:attrNameLst>
                                          <p:attrName>style.visibility</p:attrName>
                                        </p:attrNameLst>
                                      </p:cBhvr>
                                      <p:to>
                                        <p:strVal val="visible"/>
                                      </p:to>
                                    </p:set>
                                  </p:childTnLst>
                                </p:cTn>
                              </p:par>
                              <p:par>
                                <p:cTn id="459" presetID="1" presetClass="entr" presetSubtype="0" fill="hold" grpId="1" nodeType="withEffect">
                                  <p:stCondLst>
                                    <p:cond delay="0"/>
                                  </p:stCondLst>
                                  <p:childTnLst>
                                    <p:set>
                                      <p:cBhvr>
                                        <p:cTn id="460" dur="1" fill="hold">
                                          <p:stCondLst>
                                            <p:cond delay="0"/>
                                          </p:stCondLst>
                                        </p:cTn>
                                        <p:tgtEl>
                                          <p:spTgt spid="119"/>
                                        </p:tgtEl>
                                        <p:attrNameLst>
                                          <p:attrName>style.visibility</p:attrName>
                                        </p:attrNameLst>
                                      </p:cBhvr>
                                      <p:to>
                                        <p:strVal val="visible"/>
                                      </p:to>
                                    </p:set>
                                  </p:childTnLst>
                                </p:cTn>
                              </p:par>
                              <p:par>
                                <p:cTn id="461" presetID="1" presetClass="entr" presetSubtype="0" fill="hold" grpId="1" nodeType="withEffect">
                                  <p:stCondLst>
                                    <p:cond delay="0"/>
                                  </p:stCondLst>
                                  <p:childTnLst>
                                    <p:set>
                                      <p:cBhvr>
                                        <p:cTn id="462" dur="1" fill="hold">
                                          <p:stCondLst>
                                            <p:cond delay="0"/>
                                          </p:stCondLst>
                                        </p:cTn>
                                        <p:tgtEl>
                                          <p:spTgt spid="120"/>
                                        </p:tgtEl>
                                        <p:attrNameLst>
                                          <p:attrName>style.visibility</p:attrName>
                                        </p:attrNameLst>
                                      </p:cBhvr>
                                      <p:to>
                                        <p:strVal val="visible"/>
                                      </p:to>
                                    </p:set>
                                  </p:childTnLst>
                                </p:cTn>
                              </p:par>
                              <p:par>
                                <p:cTn id="463" presetID="1" presetClass="entr" presetSubtype="0" fill="hold" grpId="1" nodeType="withEffect">
                                  <p:stCondLst>
                                    <p:cond delay="0"/>
                                  </p:stCondLst>
                                  <p:childTnLst>
                                    <p:set>
                                      <p:cBhvr>
                                        <p:cTn id="464" dur="1" fill="hold">
                                          <p:stCondLst>
                                            <p:cond delay="0"/>
                                          </p:stCondLst>
                                        </p:cTn>
                                        <p:tgtEl>
                                          <p:spTgt spid="121"/>
                                        </p:tgtEl>
                                        <p:attrNameLst>
                                          <p:attrName>style.visibility</p:attrName>
                                        </p:attrNameLst>
                                      </p:cBhvr>
                                      <p:to>
                                        <p:strVal val="visible"/>
                                      </p:to>
                                    </p:set>
                                  </p:childTnLst>
                                </p:cTn>
                              </p:par>
                              <p:par>
                                <p:cTn id="465" presetID="1" presetClass="entr" presetSubtype="0" fill="hold" grpId="1" nodeType="withEffect">
                                  <p:stCondLst>
                                    <p:cond delay="0"/>
                                  </p:stCondLst>
                                  <p:childTnLst>
                                    <p:set>
                                      <p:cBhvr>
                                        <p:cTn id="466" dur="1" fill="hold">
                                          <p:stCondLst>
                                            <p:cond delay="0"/>
                                          </p:stCondLst>
                                        </p:cTn>
                                        <p:tgtEl>
                                          <p:spTgt spid="122"/>
                                        </p:tgtEl>
                                        <p:attrNameLst>
                                          <p:attrName>style.visibility</p:attrName>
                                        </p:attrNameLst>
                                      </p:cBhvr>
                                      <p:to>
                                        <p:strVal val="visible"/>
                                      </p:to>
                                    </p:set>
                                  </p:childTnLst>
                                </p:cTn>
                              </p:par>
                              <p:par>
                                <p:cTn id="467" presetID="1" presetClass="entr" presetSubtype="0" fill="hold" grpId="1" nodeType="withEffect">
                                  <p:stCondLst>
                                    <p:cond delay="0"/>
                                  </p:stCondLst>
                                  <p:childTnLst>
                                    <p:set>
                                      <p:cBhvr>
                                        <p:cTn id="468" dur="1" fill="hold">
                                          <p:stCondLst>
                                            <p:cond delay="0"/>
                                          </p:stCondLst>
                                        </p:cTn>
                                        <p:tgtEl>
                                          <p:spTgt spid="123"/>
                                        </p:tgtEl>
                                        <p:attrNameLst>
                                          <p:attrName>style.visibility</p:attrName>
                                        </p:attrNameLst>
                                      </p:cBhvr>
                                      <p:to>
                                        <p:strVal val="visible"/>
                                      </p:to>
                                    </p:set>
                                  </p:childTnLst>
                                </p:cTn>
                              </p:par>
                              <p:par>
                                <p:cTn id="469" presetID="1" presetClass="entr" presetSubtype="0" fill="hold" grpId="1" nodeType="withEffect">
                                  <p:stCondLst>
                                    <p:cond delay="0"/>
                                  </p:stCondLst>
                                  <p:childTnLst>
                                    <p:set>
                                      <p:cBhvr>
                                        <p:cTn id="470" dur="1" fill="hold">
                                          <p:stCondLst>
                                            <p:cond delay="0"/>
                                          </p:stCondLst>
                                        </p:cTn>
                                        <p:tgtEl>
                                          <p:spTgt spid="124"/>
                                        </p:tgtEl>
                                        <p:attrNameLst>
                                          <p:attrName>style.visibility</p:attrName>
                                        </p:attrNameLst>
                                      </p:cBhvr>
                                      <p:to>
                                        <p:strVal val="visible"/>
                                      </p:to>
                                    </p:set>
                                  </p:childTnLst>
                                </p:cTn>
                              </p:par>
                              <p:par>
                                <p:cTn id="471" presetID="1" presetClass="entr" presetSubtype="0" fill="hold" grpId="1" nodeType="withEffect">
                                  <p:stCondLst>
                                    <p:cond delay="0"/>
                                  </p:stCondLst>
                                  <p:childTnLst>
                                    <p:set>
                                      <p:cBhvr>
                                        <p:cTn id="472" dur="1" fill="hold">
                                          <p:stCondLst>
                                            <p:cond delay="0"/>
                                          </p:stCondLst>
                                        </p:cTn>
                                        <p:tgtEl>
                                          <p:spTgt spid="125"/>
                                        </p:tgtEl>
                                        <p:attrNameLst>
                                          <p:attrName>style.visibility</p:attrName>
                                        </p:attrNameLst>
                                      </p:cBhvr>
                                      <p:to>
                                        <p:strVal val="visible"/>
                                      </p:to>
                                    </p:set>
                                  </p:childTnLst>
                                </p:cTn>
                              </p:par>
                              <p:par>
                                <p:cTn id="473" presetID="1" presetClass="entr" presetSubtype="0" fill="hold" grpId="1" nodeType="withEffect">
                                  <p:stCondLst>
                                    <p:cond delay="0"/>
                                  </p:stCondLst>
                                  <p:childTnLst>
                                    <p:set>
                                      <p:cBhvr>
                                        <p:cTn id="474" dur="1" fill="hold">
                                          <p:stCondLst>
                                            <p:cond delay="0"/>
                                          </p:stCondLst>
                                        </p:cTn>
                                        <p:tgtEl>
                                          <p:spTgt spid="126"/>
                                        </p:tgtEl>
                                        <p:attrNameLst>
                                          <p:attrName>style.visibility</p:attrName>
                                        </p:attrNameLst>
                                      </p:cBhvr>
                                      <p:to>
                                        <p:strVal val="visible"/>
                                      </p:to>
                                    </p:set>
                                  </p:childTnLst>
                                </p:cTn>
                              </p:par>
                              <p:par>
                                <p:cTn id="475" presetID="1" presetClass="entr" presetSubtype="0" fill="hold" grpId="1" nodeType="withEffect">
                                  <p:stCondLst>
                                    <p:cond delay="0"/>
                                  </p:stCondLst>
                                  <p:childTnLst>
                                    <p:set>
                                      <p:cBhvr>
                                        <p:cTn id="476" dur="1" fill="hold">
                                          <p:stCondLst>
                                            <p:cond delay="0"/>
                                          </p:stCondLst>
                                        </p:cTn>
                                        <p:tgtEl>
                                          <p:spTgt spid="127"/>
                                        </p:tgtEl>
                                        <p:attrNameLst>
                                          <p:attrName>style.visibility</p:attrName>
                                        </p:attrNameLst>
                                      </p:cBhvr>
                                      <p:to>
                                        <p:strVal val="visible"/>
                                      </p:to>
                                    </p:set>
                                  </p:childTnLst>
                                </p:cTn>
                              </p:par>
                              <p:par>
                                <p:cTn id="477" presetID="1" presetClass="entr" presetSubtype="0" fill="hold" grpId="1" nodeType="withEffect">
                                  <p:stCondLst>
                                    <p:cond delay="0"/>
                                  </p:stCondLst>
                                  <p:childTnLst>
                                    <p:set>
                                      <p:cBhvr>
                                        <p:cTn id="478" dur="1" fill="hold">
                                          <p:stCondLst>
                                            <p:cond delay="0"/>
                                          </p:stCondLst>
                                        </p:cTn>
                                        <p:tgtEl>
                                          <p:spTgt spid="128"/>
                                        </p:tgtEl>
                                        <p:attrNameLst>
                                          <p:attrName>style.visibility</p:attrName>
                                        </p:attrNameLst>
                                      </p:cBhvr>
                                      <p:to>
                                        <p:strVal val="visible"/>
                                      </p:to>
                                    </p:set>
                                  </p:childTnLst>
                                </p:cTn>
                              </p:par>
                              <p:par>
                                <p:cTn id="479" presetID="1" presetClass="entr" presetSubtype="0" fill="hold" grpId="1" nodeType="withEffect">
                                  <p:stCondLst>
                                    <p:cond delay="0"/>
                                  </p:stCondLst>
                                  <p:childTnLst>
                                    <p:set>
                                      <p:cBhvr>
                                        <p:cTn id="480" dur="1" fill="hold">
                                          <p:stCondLst>
                                            <p:cond delay="0"/>
                                          </p:stCondLst>
                                        </p:cTn>
                                        <p:tgtEl>
                                          <p:spTgt spid="129"/>
                                        </p:tgtEl>
                                        <p:attrNameLst>
                                          <p:attrName>style.visibility</p:attrName>
                                        </p:attrNameLst>
                                      </p:cBhvr>
                                      <p:to>
                                        <p:strVal val="visible"/>
                                      </p:to>
                                    </p:set>
                                  </p:childTnLst>
                                </p:cTn>
                              </p:par>
                              <p:par>
                                <p:cTn id="481" presetID="1" presetClass="entr" presetSubtype="0" fill="hold" grpId="1" nodeType="withEffect">
                                  <p:stCondLst>
                                    <p:cond delay="0"/>
                                  </p:stCondLst>
                                  <p:childTnLst>
                                    <p:set>
                                      <p:cBhvr>
                                        <p:cTn id="482" dur="1" fill="hold">
                                          <p:stCondLst>
                                            <p:cond delay="0"/>
                                          </p:stCondLst>
                                        </p:cTn>
                                        <p:tgtEl>
                                          <p:spTgt spid="130"/>
                                        </p:tgtEl>
                                        <p:attrNameLst>
                                          <p:attrName>style.visibility</p:attrName>
                                        </p:attrNameLst>
                                      </p:cBhvr>
                                      <p:to>
                                        <p:strVal val="visible"/>
                                      </p:to>
                                    </p:set>
                                  </p:childTnLst>
                                </p:cTn>
                              </p:par>
                              <p:par>
                                <p:cTn id="483" presetID="1" presetClass="entr" presetSubtype="0" fill="hold" grpId="1" nodeType="withEffect">
                                  <p:stCondLst>
                                    <p:cond delay="0"/>
                                  </p:stCondLst>
                                  <p:childTnLst>
                                    <p:set>
                                      <p:cBhvr>
                                        <p:cTn id="484" dur="1" fill="hold">
                                          <p:stCondLst>
                                            <p:cond delay="0"/>
                                          </p:stCondLst>
                                        </p:cTn>
                                        <p:tgtEl>
                                          <p:spTgt spid="131"/>
                                        </p:tgtEl>
                                        <p:attrNameLst>
                                          <p:attrName>style.visibility</p:attrName>
                                        </p:attrNameLst>
                                      </p:cBhvr>
                                      <p:to>
                                        <p:strVal val="visible"/>
                                      </p:to>
                                    </p:set>
                                  </p:childTnLst>
                                </p:cTn>
                              </p:par>
                              <p:par>
                                <p:cTn id="485" presetID="1" presetClass="entr" presetSubtype="0" fill="hold" grpId="1" nodeType="withEffect">
                                  <p:stCondLst>
                                    <p:cond delay="0"/>
                                  </p:stCondLst>
                                  <p:childTnLst>
                                    <p:set>
                                      <p:cBhvr>
                                        <p:cTn id="486" dur="1" fill="hold">
                                          <p:stCondLst>
                                            <p:cond delay="0"/>
                                          </p:stCondLst>
                                        </p:cTn>
                                        <p:tgtEl>
                                          <p:spTgt spid="132"/>
                                        </p:tgtEl>
                                        <p:attrNameLst>
                                          <p:attrName>style.visibility</p:attrName>
                                        </p:attrNameLst>
                                      </p:cBhvr>
                                      <p:to>
                                        <p:strVal val="visible"/>
                                      </p:to>
                                    </p:set>
                                  </p:childTnLst>
                                </p:cTn>
                              </p:par>
                              <p:par>
                                <p:cTn id="487" presetID="1" presetClass="entr" presetSubtype="0" fill="hold" grpId="1" nodeType="withEffect">
                                  <p:stCondLst>
                                    <p:cond delay="0"/>
                                  </p:stCondLst>
                                  <p:childTnLst>
                                    <p:set>
                                      <p:cBhvr>
                                        <p:cTn id="488" dur="1" fill="hold">
                                          <p:stCondLst>
                                            <p:cond delay="0"/>
                                          </p:stCondLst>
                                        </p:cTn>
                                        <p:tgtEl>
                                          <p:spTgt spid="133"/>
                                        </p:tgtEl>
                                        <p:attrNameLst>
                                          <p:attrName>style.visibility</p:attrName>
                                        </p:attrNameLst>
                                      </p:cBhvr>
                                      <p:to>
                                        <p:strVal val="visible"/>
                                      </p:to>
                                    </p:set>
                                  </p:childTnLst>
                                </p:cTn>
                              </p:par>
                              <p:par>
                                <p:cTn id="489" presetID="1" presetClass="entr" presetSubtype="0" fill="hold" grpId="1" nodeType="withEffect">
                                  <p:stCondLst>
                                    <p:cond delay="0"/>
                                  </p:stCondLst>
                                  <p:childTnLst>
                                    <p:set>
                                      <p:cBhvr>
                                        <p:cTn id="490" dur="1" fill="hold">
                                          <p:stCondLst>
                                            <p:cond delay="0"/>
                                          </p:stCondLst>
                                        </p:cTn>
                                        <p:tgtEl>
                                          <p:spTgt spid="134"/>
                                        </p:tgtEl>
                                        <p:attrNameLst>
                                          <p:attrName>style.visibility</p:attrName>
                                        </p:attrNameLst>
                                      </p:cBhvr>
                                      <p:to>
                                        <p:strVal val="visible"/>
                                      </p:to>
                                    </p:set>
                                  </p:childTnLst>
                                </p:cTn>
                              </p:par>
                              <p:par>
                                <p:cTn id="491" presetID="1" presetClass="entr" presetSubtype="0" fill="hold" grpId="1" nodeType="withEffect">
                                  <p:stCondLst>
                                    <p:cond delay="0"/>
                                  </p:stCondLst>
                                  <p:childTnLst>
                                    <p:set>
                                      <p:cBhvr>
                                        <p:cTn id="492" dur="1" fill="hold">
                                          <p:stCondLst>
                                            <p:cond delay="0"/>
                                          </p:stCondLst>
                                        </p:cTn>
                                        <p:tgtEl>
                                          <p:spTgt spid="135"/>
                                        </p:tgtEl>
                                        <p:attrNameLst>
                                          <p:attrName>style.visibility</p:attrName>
                                        </p:attrNameLst>
                                      </p:cBhvr>
                                      <p:to>
                                        <p:strVal val="visible"/>
                                      </p:to>
                                    </p:set>
                                  </p:childTnLst>
                                </p:cTn>
                              </p:par>
                              <p:par>
                                <p:cTn id="493" presetID="1" presetClass="entr" presetSubtype="0" fill="hold" grpId="1" nodeType="withEffect">
                                  <p:stCondLst>
                                    <p:cond delay="0"/>
                                  </p:stCondLst>
                                  <p:childTnLst>
                                    <p:set>
                                      <p:cBhvr>
                                        <p:cTn id="494" dur="1" fill="hold">
                                          <p:stCondLst>
                                            <p:cond delay="0"/>
                                          </p:stCondLst>
                                        </p:cTn>
                                        <p:tgtEl>
                                          <p:spTgt spid="136"/>
                                        </p:tgtEl>
                                        <p:attrNameLst>
                                          <p:attrName>style.visibility</p:attrName>
                                        </p:attrNameLst>
                                      </p:cBhvr>
                                      <p:to>
                                        <p:strVal val="visible"/>
                                      </p:to>
                                    </p:set>
                                  </p:childTnLst>
                                </p:cTn>
                              </p:par>
                              <p:par>
                                <p:cTn id="495" presetID="1" presetClass="entr" presetSubtype="0" fill="hold" grpId="1" nodeType="withEffect">
                                  <p:stCondLst>
                                    <p:cond delay="0"/>
                                  </p:stCondLst>
                                  <p:childTnLst>
                                    <p:set>
                                      <p:cBhvr>
                                        <p:cTn id="496" dur="1" fill="hold">
                                          <p:stCondLst>
                                            <p:cond delay="0"/>
                                          </p:stCondLst>
                                        </p:cTn>
                                        <p:tgtEl>
                                          <p:spTgt spid="137"/>
                                        </p:tgtEl>
                                        <p:attrNameLst>
                                          <p:attrName>style.visibility</p:attrName>
                                        </p:attrNameLst>
                                      </p:cBhvr>
                                      <p:to>
                                        <p:strVal val="visible"/>
                                      </p:to>
                                    </p:set>
                                  </p:childTnLst>
                                </p:cTn>
                              </p:par>
                              <p:par>
                                <p:cTn id="497" presetID="1" presetClass="entr" presetSubtype="0" fill="hold" grpId="1" nodeType="withEffect">
                                  <p:stCondLst>
                                    <p:cond delay="0"/>
                                  </p:stCondLst>
                                  <p:childTnLst>
                                    <p:set>
                                      <p:cBhvr>
                                        <p:cTn id="498" dur="1" fill="hold">
                                          <p:stCondLst>
                                            <p:cond delay="0"/>
                                          </p:stCondLst>
                                        </p:cTn>
                                        <p:tgtEl>
                                          <p:spTgt spid="138"/>
                                        </p:tgtEl>
                                        <p:attrNameLst>
                                          <p:attrName>style.visibility</p:attrName>
                                        </p:attrNameLst>
                                      </p:cBhvr>
                                      <p:to>
                                        <p:strVal val="visible"/>
                                      </p:to>
                                    </p:set>
                                  </p:childTnLst>
                                </p:cTn>
                              </p:par>
                              <p:par>
                                <p:cTn id="499" presetID="1" presetClass="entr" presetSubtype="0" fill="hold" grpId="1" nodeType="withEffect">
                                  <p:stCondLst>
                                    <p:cond delay="0"/>
                                  </p:stCondLst>
                                  <p:childTnLst>
                                    <p:set>
                                      <p:cBhvr>
                                        <p:cTn id="500" dur="1" fill="hold">
                                          <p:stCondLst>
                                            <p:cond delay="0"/>
                                          </p:stCondLst>
                                        </p:cTn>
                                        <p:tgtEl>
                                          <p:spTgt spid="139"/>
                                        </p:tgtEl>
                                        <p:attrNameLst>
                                          <p:attrName>style.visibility</p:attrName>
                                        </p:attrNameLst>
                                      </p:cBhvr>
                                      <p:to>
                                        <p:strVal val="visible"/>
                                      </p:to>
                                    </p:set>
                                  </p:childTnLst>
                                </p:cTn>
                              </p:par>
                              <p:par>
                                <p:cTn id="501" presetID="1" presetClass="entr" presetSubtype="0" fill="hold" grpId="1" nodeType="withEffect">
                                  <p:stCondLst>
                                    <p:cond delay="0"/>
                                  </p:stCondLst>
                                  <p:childTnLst>
                                    <p:set>
                                      <p:cBhvr>
                                        <p:cTn id="502" dur="1" fill="hold">
                                          <p:stCondLst>
                                            <p:cond delay="0"/>
                                          </p:stCondLst>
                                        </p:cTn>
                                        <p:tgtEl>
                                          <p:spTgt spid="140"/>
                                        </p:tgtEl>
                                        <p:attrNameLst>
                                          <p:attrName>style.visibility</p:attrName>
                                        </p:attrNameLst>
                                      </p:cBhvr>
                                      <p:to>
                                        <p:strVal val="visible"/>
                                      </p:to>
                                    </p:set>
                                  </p:childTnLst>
                                </p:cTn>
                              </p:par>
                              <p:par>
                                <p:cTn id="503" presetID="1" presetClass="entr" presetSubtype="0" fill="hold" grpId="0" nodeType="withEffect">
                                  <p:stCondLst>
                                    <p:cond delay="0"/>
                                  </p:stCondLst>
                                  <p:childTnLst>
                                    <p:set>
                                      <p:cBhvr>
                                        <p:cTn id="504" dur="1" fill="hold">
                                          <p:stCondLst>
                                            <p:cond delay="0"/>
                                          </p:stCondLst>
                                        </p:cTn>
                                        <p:tgtEl>
                                          <p:spTgt spid="148"/>
                                        </p:tgtEl>
                                        <p:attrNameLst>
                                          <p:attrName>style.visibility</p:attrName>
                                        </p:attrNameLst>
                                      </p:cBhvr>
                                      <p:to>
                                        <p:strVal val="visible"/>
                                      </p:to>
                                    </p:set>
                                  </p:childTnLst>
                                </p:cTn>
                              </p:par>
                            </p:childTnLst>
                          </p:cTn>
                        </p:par>
                      </p:childTnLst>
                    </p:cTn>
                  </p:par>
                  <p:par>
                    <p:cTn id="505" fill="hold">
                      <p:stCondLst>
                        <p:cond delay="indefinite"/>
                      </p:stCondLst>
                      <p:childTnLst>
                        <p:par>
                          <p:cTn id="506" fill="hold">
                            <p:stCondLst>
                              <p:cond delay="0"/>
                            </p:stCondLst>
                            <p:childTnLst>
                              <p:par>
                                <p:cTn id="507" presetID="9" presetClass="emph" presetSubtype="0" grpId="2" nodeType="clickEffect">
                                  <p:stCondLst>
                                    <p:cond delay="0"/>
                                  </p:stCondLst>
                                  <p:childTnLst>
                                    <p:set>
                                      <p:cBhvr rctx="PPT">
                                        <p:cTn id="508" dur="indefinite"/>
                                        <p:tgtEl>
                                          <p:spTgt spid="61"/>
                                        </p:tgtEl>
                                        <p:attrNameLst>
                                          <p:attrName>style.opacity</p:attrName>
                                        </p:attrNameLst>
                                      </p:cBhvr>
                                      <p:to>
                                        <p:strVal val="0.1"/>
                                      </p:to>
                                    </p:set>
                                    <p:animEffect filter="image" prLst="opacity: 0.1">
                                      <p:cBhvr rctx="IE">
                                        <p:cTn id="509" dur="indefinite"/>
                                        <p:tgtEl>
                                          <p:spTgt spid="61"/>
                                        </p:tgtEl>
                                      </p:cBhvr>
                                    </p:animEffect>
                                  </p:childTnLst>
                                </p:cTn>
                              </p:par>
                              <p:par>
                                <p:cTn id="510" presetID="9" presetClass="emph" presetSubtype="0" grpId="2" nodeType="withEffect">
                                  <p:stCondLst>
                                    <p:cond delay="0"/>
                                  </p:stCondLst>
                                  <p:childTnLst>
                                    <p:set>
                                      <p:cBhvr rctx="PPT">
                                        <p:cTn id="511" dur="indefinite"/>
                                        <p:tgtEl>
                                          <p:spTgt spid="62"/>
                                        </p:tgtEl>
                                        <p:attrNameLst>
                                          <p:attrName>style.opacity</p:attrName>
                                        </p:attrNameLst>
                                      </p:cBhvr>
                                      <p:to>
                                        <p:strVal val="0.1"/>
                                      </p:to>
                                    </p:set>
                                    <p:animEffect filter="image" prLst="opacity: 0.1">
                                      <p:cBhvr rctx="IE">
                                        <p:cTn id="512" dur="indefinite"/>
                                        <p:tgtEl>
                                          <p:spTgt spid="62"/>
                                        </p:tgtEl>
                                      </p:cBhvr>
                                    </p:animEffect>
                                  </p:childTnLst>
                                </p:cTn>
                              </p:par>
                              <p:par>
                                <p:cTn id="513" presetID="9" presetClass="emph" presetSubtype="0" grpId="2" nodeType="withEffect">
                                  <p:stCondLst>
                                    <p:cond delay="0"/>
                                  </p:stCondLst>
                                  <p:childTnLst>
                                    <p:set>
                                      <p:cBhvr rctx="PPT">
                                        <p:cTn id="514" dur="indefinite"/>
                                        <p:tgtEl>
                                          <p:spTgt spid="63"/>
                                        </p:tgtEl>
                                        <p:attrNameLst>
                                          <p:attrName>style.opacity</p:attrName>
                                        </p:attrNameLst>
                                      </p:cBhvr>
                                      <p:to>
                                        <p:strVal val="0.1"/>
                                      </p:to>
                                    </p:set>
                                    <p:animEffect filter="image" prLst="opacity: 0.1">
                                      <p:cBhvr rctx="IE">
                                        <p:cTn id="515" dur="indefinite"/>
                                        <p:tgtEl>
                                          <p:spTgt spid="63"/>
                                        </p:tgtEl>
                                      </p:cBhvr>
                                    </p:animEffect>
                                  </p:childTnLst>
                                </p:cTn>
                              </p:par>
                              <p:par>
                                <p:cTn id="516" presetID="9" presetClass="emph" presetSubtype="0" grpId="2" nodeType="withEffect">
                                  <p:stCondLst>
                                    <p:cond delay="0"/>
                                  </p:stCondLst>
                                  <p:childTnLst>
                                    <p:set>
                                      <p:cBhvr rctx="PPT">
                                        <p:cTn id="517" dur="indefinite"/>
                                        <p:tgtEl>
                                          <p:spTgt spid="64"/>
                                        </p:tgtEl>
                                        <p:attrNameLst>
                                          <p:attrName>style.opacity</p:attrName>
                                        </p:attrNameLst>
                                      </p:cBhvr>
                                      <p:to>
                                        <p:strVal val="0.1"/>
                                      </p:to>
                                    </p:set>
                                    <p:animEffect filter="image" prLst="opacity: 0.1">
                                      <p:cBhvr rctx="IE">
                                        <p:cTn id="518" dur="indefinite"/>
                                        <p:tgtEl>
                                          <p:spTgt spid="64"/>
                                        </p:tgtEl>
                                      </p:cBhvr>
                                    </p:animEffect>
                                  </p:childTnLst>
                                </p:cTn>
                              </p:par>
                              <p:par>
                                <p:cTn id="519" presetID="9" presetClass="emph" presetSubtype="0" grpId="2" nodeType="withEffect">
                                  <p:stCondLst>
                                    <p:cond delay="0"/>
                                  </p:stCondLst>
                                  <p:childTnLst>
                                    <p:set>
                                      <p:cBhvr rctx="PPT">
                                        <p:cTn id="520" dur="indefinite"/>
                                        <p:tgtEl>
                                          <p:spTgt spid="65"/>
                                        </p:tgtEl>
                                        <p:attrNameLst>
                                          <p:attrName>style.opacity</p:attrName>
                                        </p:attrNameLst>
                                      </p:cBhvr>
                                      <p:to>
                                        <p:strVal val="0.1"/>
                                      </p:to>
                                    </p:set>
                                    <p:animEffect filter="image" prLst="opacity: 0.1">
                                      <p:cBhvr rctx="IE">
                                        <p:cTn id="521" dur="indefinite"/>
                                        <p:tgtEl>
                                          <p:spTgt spid="65"/>
                                        </p:tgtEl>
                                      </p:cBhvr>
                                    </p:animEffect>
                                  </p:childTnLst>
                                </p:cTn>
                              </p:par>
                              <p:par>
                                <p:cTn id="522" presetID="9" presetClass="emph" presetSubtype="0" grpId="2" nodeType="withEffect">
                                  <p:stCondLst>
                                    <p:cond delay="0"/>
                                  </p:stCondLst>
                                  <p:childTnLst>
                                    <p:set>
                                      <p:cBhvr rctx="PPT">
                                        <p:cTn id="523" dur="indefinite"/>
                                        <p:tgtEl>
                                          <p:spTgt spid="66"/>
                                        </p:tgtEl>
                                        <p:attrNameLst>
                                          <p:attrName>style.opacity</p:attrName>
                                        </p:attrNameLst>
                                      </p:cBhvr>
                                      <p:to>
                                        <p:strVal val="0.1"/>
                                      </p:to>
                                    </p:set>
                                    <p:animEffect filter="image" prLst="opacity: 0.1">
                                      <p:cBhvr rctx="IE">
                                        <p:cTn id="524" dur="indefinite"/>
                                        <p:tgtEl>
                                          <p:spTgt spid="66"/>
                                        </p:tgtEl>
                                      </p:cBhvr>
                                    </p:animEffect>
                                  </p:childTnLst>
                                </p:cTn>
                              </p:par>
                              <p:par>
                                <p:cTn id="525" presetID="9" presetClass="emph" presetSubtype="0" grpId="2" nodeType="withEffect">
                                  <p:stCondLst>
                                    <p:cond delay="0"/>
                                  </p:stCondLst>
                                  <p:childTnLst>
                                    <p:set>
                                      <p:cBhvr rctx="PPT">
                                        <p:cTn id="526" dur="indefinite"/>
                                        <p:tgtEl>
                                          <p:spTgt spid="68"/>
                                        </p:tgtEl>
                                        <p:attrNameLst>
                                          <p:attrName>style.opacity</p:attrName>
                                        </p:attrNameLst>
                                      </p:cBhvr>
                                      <p:to>
                                        <p:strVal val="0.1"/>
                                      </p:to>
                                    </p:set>
                                    <p:animEffect filter="image" prLst="opacity: 0.1">
                                      <p:cBhvr rctx="IE">
                                        <p:cTn id="527" dur="indefinite"/>
                                        <p:tgtEl>
                                          <p:spTgt spid="68"/>
                                        </p:tgtEl>
                                      </p:cBhvr>
                                    </p:animEffect>
                                  </p:childTnLst>
                                </p:cTn>
                              </p:par>
                              <p:par>
                                <p:cTn id="528" presetID="9" presetClass="emph" presetSubtype="0" grpId="2" nodeType="withEffect">
                                  <p:stCondLst>
                                    <p:cond delay="0"/>
                                  </p:stCondLst>
                                  <p:childTnLst>
                                    <p:set>
                                      <p:cBhvr rctx="PPT">
                                        <p:cTn id="529" dur="indefinite"/>
                                        <p:tgtEl>
                                          <p:spTgt spid="69"/>
                                        </p:tgtEl>
                                        <p:attrNameLst>
                                          <p:attrName>style.opacity</p:attrName>
                                        </p:attrNameLst>
                                      </p:cBhvr>
                                      <p:to>
                                        <p:strVal val="0.1"/>
                                      </p:to>
                                    </p:set>
                                    <p:animEffect filter="image" prLst="opacity: 0.1">
                                      <p:cBhvr rctx="IE">
                                        <p:cTn id="530" dur="indefinite"/>
                                        <p:tgtEl>
                                          <p:spTgt spid="69"/>
                                        </p:tgtEl>
                                      </p:cBhvr>
                                    </p:animEffect>
                                  </p:childTnLst>
                                </p:cTn>
                              </p:par>
                              <p:par>
                                <p:cTn id="531" presetID="9" presetClass="emph" presetSubtype="0" grpId="2" nodeType="withEffect">
                                  <p:stCondLst>
                                    <p:cond delay="0"/>
                                  </p:stCondLst>
                                  <p:childTnLst>
                                    <p:set>
                                      <p:cBhvr rctx="PPT">
                                        <p:cTn id="532" dur="indefinite"/>
                                        <p:tgtEl>
                                          <p:spTgt spid="70"/>
                                        </p:tgtEl>
                                        <p:attrNameLst>
                                          <p:attrName>style.opacity</p:attrName>
                                        </p:attrNameLst>
                                      </p:cBhvr>
                                      <p:to>
                                        <p:strVal val="0.1"/>
                                      </p:to>
                                    </p:set>
                                    <p:animEffect filter="image" prLst="opacity: 0.1">
                                      <p:cBhvr rctx="IE">
                                        <p:cTn id="533" dur="indefinite"/>
                                        <p:tgtEl>
                                          <p:spTgt spid="70"/>
                                        </p:tgtEl>
                                      </p:cBhvr>
                                    </p:animEffect>
                                  </p:childTnLst>
                                </p:cTn>
                              </p:par>
                              <p:par>
                                <p:cTn id="534" presetID="9" presetClass="emph" presetSubtype="0" grpId="2" nodeType="withEffect">
                                  <p:stCondLst>
                                    <p:cond delay="0"/>
                                  </p:stCondLst>
                                  <p:childTnLst>
                                    <p:set>
                                      <p:cBhvr rctx="PPT">
                                        <p:cTn id="535" dur="indefinite"/>
                                        <p:tgtEl>
                                          <p:spTgt spid="72"/>
                                        </p:tgtEl>
                                        <p:attrNameLst>
                                          <p:attrName>style.opacity</p:attrName>
                                        </p:attrNameLst>
                                      </p:cBhvr>
                                      <p:to>
                                        <p:strVal val="0.1"/>
                                      </p:to>
                                    </p:set>
                                    <p:animEffect filter="image" prLst="opacity: 0.1">
                                      <p:cBhvr rctx="IE">
                                        <p:cTn id="536" dur="indefinite"/>
                                        <p:tgtEl>
                                          <p:spTgt spid="72"/>
                                        </p:tgtEl>
                                      </p:cBhvr>
                                    </p:animEffect>
                                  </p:childTnLst>
                                </p:cTn>
                              </p:par>
                              <p:par>
                                <p:cTn id="537" presetID="9" presetClass="emph" presetSubtype="0" grpId="2" nodeType="withEffect">
                                  <p:stCondLst>
                                    <p:cond delay="0"/>
                                  </p:stCondLst>
                                  <p:childTnLst>
                                    <p:set>
                                      <p:cBhvr rctx="PPT">
                                        <p:cTn id="538" dur="indefinite"/>
                                        <p:tgtEl>
                                          <p:spTgt spid="73"/>
                                        </p:tgtEl>
                                        <p:attrNameLst>
                                          <p:attrName>style.opacity</p:attrName>
                                        </p:attrNameLst>
                                      </p:cBhvr>
                                      <p:to>
                                        <p:strVal val="0.1"/>
                                      </p:to>
                                    </p:set>
                                    <p:animEffect filter="image" prLst="opacity: 0.1">
                                      <p:cBhvr rctx="IE">
                                        <p:cTn id="539" dur="indefinite"/>
                                        <p:tgtEl>
                                          <p:spTgt spid="73"/>
                                        </p:tgtEl>
                                      </p:cBhvr>
                                    </p:animEffect>
                                  </p:childTnLst>
                                </p:cTn>
                              </p:par>
                              <p:par>
                                <p:cTn id="540" presetID="9" presetClass="emph" presetSubtype="0" grpId="2" nodeType="withEffect">
                                  <p:stCondLst>
                                    <p:cond delay="0"/>
                                  </p:stCondLst>
                                  <p:childTnLst>
                                    <p:set>
                                      <p:cBhvr rctx="PPT">
                                        <p:cTn id="541" dur="indefinite"/>
                                        <p:tgtEl>
                                          <p:spTgt spid="74"/>
                                        </p:tgtEl>
                                        <p:attrNameLst>
                                          <p:attrName>style.opacity</p:attrName>
                                        </p:attrNameLst>
                                      </p:cBhvr>
                                      <p:to>
                                        <p:strVal val="0.1"/>
                                      </p:to>
                                    </p:set>
                                    <p:animEffect filter="image" prLst="opacity: 0.1">
                                      <p:cBhvr rctx="IE">
                                        <p:cTn id="542" dur="indefinite"/>
                                        <p:tgtEl>
                                          <p:spTgt spid="74"/>
                                        </p:tgtEl>
                                      </p:cBhvr>
                                    </p:animEffect>
                                  </p:childTnLst>
                                </p:cTn>
                              </p:par>
                              <p:par>
                                <p:cTn id="543" presetID="9" presetClass="emph" presetSubtype="0" grpId="2" nodeType="withEffect">
                                  <p:stCondLst>
                                    <p:cond delay="0"/>
                                  </p:stCondLst>
                                  <p:childTnLst>
                                    <p:set>
                                      <p:cBhvr rctx="PPT">
                                        <p:cTn id="544" dur="indefinite"/>
                                        <p:tgtEl>
                                          <p:spTgt spid="75"/>
                                        </p:tgtEl>
                                        <p:attrNameLst>
                                          <p:attrName>style.opacity</p:attrName>
                                        </p:attrNameLst>
                                      </p:cBhvr>
                                      <p:to>
                                        <p:strVal val="0.1"/>
                                      </p:to>
                                    </p:set>
                                    <p:animEffect filter="image" prLst="opacity: 0.1">
                                      <p:cBhvr rctx="IE">
                                        <p:cTn id="545" dur="indefinite"/>
                                        <p:tgtEl>
                                          <p:spTgt spid="75"/>
                                        </p:tgtEl>
                                      </p:cBhvr>
                                    </p:animEffect>
                                  </p:childTnLst>
                                </p:cTn>
                              </p:par>
                              <p:par>
                                <p:cTn id="546" presetID="9" presetClass="emph" presetSubtype="0" grpId="2" nodeType="withEffect">
                                  <p:stCondLst>
                                    <p:cond delay="0"/>
                                  </p:stCondLst>
                                  <p:childTnLst>
                                    <p:set>
                                      <p:cBhvr rctx="PPT">
                                        <p:cTn id="547" dur="indefinite"/>
                                        <p:tgtEl>
                                          <p:spTgt spid="76"/>
                                        </p:tgtEl>
                                        <p:attrNameLst>
                                          <p:attrName>style.opacity</p:attrName>
                                        </p:attrNameLst>
                                      </p:cBhvr>
                                      <p:to>
                                        <p:strVal val="0.1"/>
                                      </p:to>
                                    </p:set>
                                    <p:animEffect filter="image" prLst="opacity: 0.1">
                                      <p:cBhvr rctx="IE">
                                        <p:cTn id="548" dur="indefinite"/>
                                        <p:tgtEl>
                                          <p:spTgt spid="76"/>
                                        </p:tgtEl>
                                      </p:cBhvr>
                                    </p:animEffect>
                                  </p:childTnLst>
                                </p:cTn>
                              </p:par>
                              <p:par>
                                <p:cTn id="549" presetID="9" presetClass="emph" presetSubtype="0" grpId="2" nodeType="withEffect">
                                  <p:stCondLst>
                                    <p:cond delay="0"/>
                                  </p:stCondLst>
                                  <p:childTnLst>
                                    <p:set>
                                      <p:cBhvr rctx="PPT">
                                        <p:cTn id="550" dur="indefinite"/>
                                        <p:tgtEl>
                                          <p:spTgt spid="77"/>
                                        </p:tgtEl>
                                        <p:attrNameLst>
                                          <p:attrName>style.opacity</p:attrName>
                                        </p:attrNameLst>
                                      </p:cBhvr>
                                      <p:to>
                                        <p:strVal val="0.1"/>
                                      </p:to>
                                    </p:set>
                                    <p:animEffect filter="image" prLst="opacity: 0.1">
                                      <p:cBhvr rctx="IE">
                                        <p:cTn id="551" dur="indefinite"/>
                                        <p:tgtEl>
                                          <p:spTgt spid="77"/>
                                        </p:tgtEl>
                                      </p:cBhvr>
                                    </p:animEffect>
                                  </p:childTnLst>
                                </p:cTn>
                              </p:par>
                              <p:par>
                                <p:cTn id="552" presetID="9" presetClass="emph" presetSubtype="0" grpId="2" nodeType="withEffect">
                                  <p:stCondLst>
                                    <p:cond delay="0"/>
                                  </p:stCondLst>
                                  <p:childTnLst>
                                    <p:set>
                                      <p:cBhvr rctx="PPT">
                                        <p:cTn id="553" dur="indefinite"/>
                                        <p:tgtEl>
                                          <p:spTgt spid="78"/>
                                        </p:tgtEl>
                                        <p:attrNameLst>
                                          <p:attrName>style.opacity</p:attrName>
                                        </p:attrNameLst>
                                      </p:cBhvr>
                                      <p:to>
                                        <p:strVal val="0.1"/>
                                      </p:to>
                                    </p:set>
                                    <p:animEffect filter="image" prLst="opacity: 0.1">
                                      <p:cBhvr rctx="IE">
                                        <p:cTn id="554" dur="indefinite"/>
                                        <p:tgtEl>
                                          <p:spTgt spid="78"/>
                                        </p:tgtEl>
                                      </p:cBhvr>
                                    </p:animEffect>
                                  </p:childTnLst>
                                </p:cTn>
                              </p:par>
                              <p:par>
                                <p:cTn id="555" presetID="9" presetClass="emph" presetSubtype="0" grpId="2" nodeType="withEffect">
                                  <p:stCondLst>
                                    <p:cond delay="0"/>
                                  </p:stCondLst>
                                  <p:childTnLst>
                                    <p:set>
                                      <p:cBhvr rctx="PPT">
                                        <p:cTn id="556" dur="indefinite"/>
                                        <p:tgtEl>
                                          <p:spTgt spid="79"/>
                                        </p:tgtEl>
                                        <p:attrNameLst>
                                          <p:attrName>style.opacity</p:attrName>
                                        </p:attrNameLst>
                                      </p:cBhvr>
                                      <p:to>
                                        <p:strVal val="0.1"/>
                                      </p:to>
                                    </p:set>
                                    <p:animEffect filter="image" prLst="opacity: 0.1">
                                      <p:cBhvr rctx="IE">
                                        <p:cTn id="557" dur="indefinite"/>
                                        <p:tgtEl>
                                          <p:spTgt spid="79"/>
                                        </p:tgtEl>
                                      </p:cBhvr>
                                    </p:animEffect>
                                  </p:childTnLst>
                                </p:cTn>
                              </p:par>
                              <p:par>
                                <p:cTn id="558" presetID="9" presetClass="emph" presetSubtype="0" grpId="2" nodeType="withEffect">
                                  <p:stCondLst>
                                    <p:cond delay="0"/>
                                  </p:stCondLst>
                                  <p:childTnLst>
                                    <p:set>
                                      <p:cBhvr rctx="PPT">
                                        <p:cTn id="559" dur="indefinite"/>
                                        <p:tgtEl>
                                          <p:spTgt spid="82"/>
                                        </p:tgtEl>
                                        <p:attrNameLst>
                                          <p:attrName>style.opacity</p:attrName>
                                        </p:attrNameLst>
                                      </p:cBhvr>
                                      <p:to>
                                        <p:strVal val="0.1"/>
                                      </p:to>
                                    </p:set>
                                    <p:animEffect filter="image" prLst="opacity: 0.1">
                                      <p:cBhvr rctx="IE">
                                        <p:cTn id="560" dur="indefinite"/>
                                        <p:tgtEl>
                                          <p:spTgt spid="82"/>
                                        </p:tgtEl>
                                      </p:cBhvr>
                                    </p:animEffect>
                                  </p:childTnLst>
                                </p:cTn>
                              </p:par>
                              <p:par>
                                <p:cTn id="561" presetID="9" presetClass="emph" presetSubtype="0" grpId="2" nodeType="withEffect">
                                  <p:stCondLst>
                                    <p:cond delay="0"/>
                                  </p:stCondLst>
                                  <p:childTnLst>
                                    <p:set>
                                      <p:cBhvr rctx="PPT">
                                        <p:cTn id="562" dur="indefinite"/>
                                        <p:tgtEl>
                                          <p:spTgt spid="83"/>
                                        </p:tgtEl>
                                        <p:attrNameLst>
                                          <p:attrName>style.opacity</p:attrName>
                                        </p:attrNameLst>
                                      </p:cBhvr>
                                      <p:to>
                                        <p:strVal val="0.1"/>
                                      </p:to>
                                    </p:set>
                                    <p:animEffect filter="image" prLst="opacity: 0.1">
                                      <p:cBhvr rctx="IE">
                                        <p:cTn id="563" dur="indefinite"/>
                                        <p:tgtEl>
                                          <p:spTgt spid="83"/>
                                        </p:tgtEl>
                                      </p:cBhvr>
                                    </p:animEffect>
                                  </p:childTnLst>
                                </p:cTn>
                              </p:par>
                              <p:par>
                                <p:cTn id="564" presetID="9" presetClass="emph" presetSubtype="0" grpId="2" nodeType="withEffect">
                                  <p:stCondLst>
                                    <p:cond delay="0"/>
                                  </p:stCondLst>
                                  <p:childTnLst>
                                    <p:set>
                                      <p:cBhvr rctx="PPT">
                                        <p:cTn id="565" dur="indefinite"/>
                                        <p:tgtEl>
                                          <p:spTgt spid="84"/>
                                        </p:tgtEl>
                                        <p:attrNameLst>
                                          <p:attrName>style.opacity</p:attrName>
                                        </p:attrNameLst>
                                      </p:cBhvr>
                                      <p:to>
                                        <p:strVal val="0.1"/>
                                      </p:to>
                                    </p:set>
                                    <p:animEffect filter="image" prLst="opacity: 0.1">
                                      <p:cBhvr rctx="IE">
                                        <p:cTn id="566" dur="indefinite"/>
                                        <p:tgtEl>
                                          <p:spTgt spid="84"/>
                                        </p:tgtEl>
                                      </p:cBhvr>
                                    </p:animEffect>
                                  </p:childTnLst>
                                </p:cTn>
                              </p:par>
                              <p:par>
                                <p:cTn id="567" presetID="9" presetClass="emph" presetSubtype="0" grpId="2" nodeType="withEffect">
                                  <p:stCondLst>
                                    <p:cond delay="0"/>
                                  </p:stCondLst>
                                  <p:childTnLst>
                                    <p:set>
                                      <p:cBhvr rctx="PPT">
                                        <p:cTn id="568" dur="indefinite"/>
                                        <p:tgtEl>
                                          <p:spTgt spid="85"/>
                                        </p:tgtEl>
                                        <p:attrNameLst>
                                          <p:attrName>style.opacity</p:attrName>
                                        </p:attrNameLst>
                                      </p:cBhvr>
                                      <p:to>
                                        <p:strVal val="0.1"/>
                                      </p:to>
                                    </p:set>
                                    <p:animEffect filter="image" prLst="opacity: 0.1">
                                      <p:cBhvr rctx="IE">
                                        <p:cTn id="569" dur="indefinite"/>
                                        <p:tgtEl>
                                          <p:spTgt spid="85"/>
                                        </p:tgtEl>
                                      </p:cBhvr>
                                    </p:animEffect>
                                  </p:childTnLst>
                                </p:cTn>
                              </p:par>
                              <p:par>
                                <p:cTn id="570" presetID="9" presetClass="emph" presetSubtype="0" grpId="2" nodeType="withEffect">
                                  <p:stCondLst>
                                    <p:cond delay="0"/>
                                  </p:stCondLst>
                                  <p:childTnLst>
                                    <p:set>
                                      <p:cBhvr rctx="PPT">
                                        <p:cTn id="571" dur="indefinite"/>
                                        <p:tgtEl>
                                          <p:spTgt spid="86"/>
                                        </p:tgtEl>
                                        <p:attrNameLst>
                                          <p:attrName>style.opacity</p:attrName>
                                        </p:attrNameLst>
                                      </p:cBhvr>
                                      <p:to>
                                        <p:strVal val="0.1"/>
                                      </p:to>
                                    </p:set>
                                    <p:animEffect filter="image" prLst="opacity: 0.1">
                                      <p:cBhvr rctx="IE">
                                        <p:cTn id="572" dur="indefinite"/>
                                        <p:tgtEl>
                                          <p:spTgt spid="86"/>
                                        </p:tgtEl>
                                      </p:cBhvr>
                                    </p:animEffect>
                                  </p:childTnLst>
                                </p:cTn>
                              </p:par>
                              <p:par>
                                <p:cTn id="573" presetID="9" presetClass="emph" presetSubtype="0" grpId="2" nodeType="withEffect">
                                  <p:stCondLst>
                                    <p:cond delay="0"/>
                                  </p:stCondLst>
                                  <p:childTnLst>
                                    <p:set>
                                      <p:cBhvr rctx="PPT">
                                        <p:cTn id="574" dur="indefinite"/>
                                        <p:tgtEl>
                                          <p:spTgt spid="87"/>
                                        </p:tgtEl>
                                        <p:attrNameLst>
                                          <p:attrName>style.opacity</p:attrName>
                                        </p:attrNameLst>
                                      </p:cBhvr>
                                      <p:to>
                                        <p:strVal val="0.1"/>
                                      </p:to>
                                    </p:set>
                                    <p:animEffect filter="image" prLst="opacity: 0.1">
                                      <p:cBhvr rctx="IE">
                                        <p:cTn id="575" dur="indefinite"/>
                                        <p:tgtEl>
                                          <p:spTgt spid="87"/>
                                        </p:tgtEl>
                                      </p:cBhvr>
                                    </p:animEffect>
                                  </p:childTnLst>
                                </p:cTn>
                              </p:par>
                              <p:par>
                                <p:cTn id="576" presetID="9" presetClass="emph" presetSubtype="0" grpId="2" nodeType="withEffect">
                                  <p:stCondLst>
                                    <p:cond delay="0"/>
                                  </p:stCondLst>
                                  <p:childTnLst>
                                    <p:set>
                                      <p:cBhvr rctx="PPT">
                                        <p:cTn id="577" dur="indefinite"/>
                                        <p:tgtEl>
                                          <p:spTgt spid="88"/>
                                        </p:tgtEl>
                                        <p:attrNameLst>
                                          <p:attrName>style.opacity</p:attrName>
                                        </p:attrNameLst>
                                      </p:cBhvr>
                                      <p:to>
                                        <p:strVal val="0.1"/>
                                      </p:to>
                                    </p:set>
                                    <p:animEffect filter="image" prLst="opacity: 0.1">
                                      <p:cBhvr rctx="IE">
                                        <p:cTn id="578" dur="indefinite"/>
                                        <p:tgtEl>
                                          <p:spTgt spid="88"/>
                                        </p:tgtEl>
                                      </p:cBhvr>
                                    </p:animEffect>
                                  </p:childTnLst>
                                </p:cTn>
                              </p:par>
                              <p:par>
                                <p:cTn id="579" presetID="9" presetClass="emph" presetSubtype="0" grpId="2" nodeType="withEffect">
                                  <p:stCondLst>
                                    <p:cond delay="0"/>
                                  </p:stCondLst>
                                  <p:childTnLst>
                                    <p:set>
                                      <p:cBhvr rctx="PPT">
                                        <p:cTn id="580" dur="indefinite"/>
                                        <p:tgtEl>
                                          <p:spTgt spid="89"/>
                                        </p:tgtEl>
                                        <p:attrNameLst>
                                          <p:attrName>style.opacity</p:attrName>
                                        </p:attrNameLst>
                                      </p:cBhvr>
                                      <p:to>
                                        <p:strVal val="0.1"/>
                                      </p:to>
                                    </p:set>
                                    <p:animEffect filter="image" prLst="opacity: 0.1">
                                      <p:cBhvr rctx="IE">
                                        <p:cTn id="581" dur="indefinite"/>
                                        <p:tgtEl>
                                          <p:spTgt spid="89"/>
                                        </p:tgtEl>
                                      </p:cBhvr>
                                    </p:animEffect>
                                  </p:childTnLst>
                                </p:cTn>
                              </p:par>
                              <p:par>
                                <p:cTn id="582" presetID="9" presetClass="emph" presetSubtype="0" grpId="2" nodeType="withEffect">
                                  <p:stCondLst>
                                    <p:cond delay="0"/>
                                  </p:stCondLst>
                                  <p:childTnLst>
                                    <p:set>
                                      <p:cBhvr rctx="PPT">
                                        <p:cTn id="583" dur="indefinite"/>
                                        <p:tgtEl>
                                          <p:spTgt spid="91"/>
                                        </p:tgtEl>
                                        <p:attrNameLst>
                                          <p:attrName>style.opacity</p:attrName>
                                        </p:attrNameLst>
                                      </p:cBhvr>
                                      <p:to>
                                        <p:strVal val="0.1"/>
                                      </p:to>
                                    </p:set>
                                    <p:animEffect filter="image" prLst="opacity: 0.1">
                                      <p:cBhvr rctx="IE">
                                        <p:cTn id="584" dur="indefinite"/>
                                        <p:tgtEl>
                                          <p:spTgt spid="91"/>
                                        </p:tgtEl>
                                      </p:cBhvr>
                                    </p:animEffect>
                                  </p:childTnLst>
                                </p:cTn>
                              </p:par>
                              <p:par>
                                <p:cTn id="585" presetID="9" presetClass="emph" presetSubtype="0" grpId="2" nodeType="withEffect">
                                  <p:stCondLst>
                                    <p:cond delay="0"/>
                                  </p:stCondLst>
                                  <p:childTnLst>
                                    <p:set>
                                      <p:cBhvr rctx="PPT">
                                        <p:cTn id="586" dur="indefinite"/>
                                        <p:tgtEl>
                                          <p:spTgt spid="92"/>
                                        </p:tgtEl>
                                        <p:attrNameLst>
                                          <p:attrName>style.opacity</p:attrName>
                                        </p:attrNameLst>
                                      </p:cBhvr>
                                      <p:to>
                                        <p:strVal val="0.1"/>
                                      </p:to>
                                    </p:set>
                                    <p:animEffect filter="image" prLst="opacity: 0.1">
                                      <p:cBhvr rctx="IE">
                                        <p:cTn id="587" dur="indefinite"/>
                                        <p:tgtEl>
                                          <p:spTgt spid="92"/>
                                        </p:tgtEl>
                                      </p:cBhvr>
                                    </p:animEffect>
                                  </p:childTnLst>
                                </p:cTn>
                              </p:par>
                              <p:par>
                                <p:cTn id="588" presetID="9" presetClass="emph" presetSubtype="0" grpId="2" nodeType="withEffect">
                                  <p:stCondLst>
                                    <p:cond delay="0"/>
                                  </p:stCondLst>
                                  <p:childTnLst>
                                    <p:set>
                                      <p:cBhvr rctx="PPT">
                                        <p:cTn id="589" dur="indefinite"/>
                                        <p:tgtEl>
                                          <p:spTgt spid="93"/>
                                        </p:tgtEl>
                                        <p:attrNameLst>
                                          <p:attrName>style.opacity</p:attrName>
                                        </p:attrNameLst>
                                      </p:cBhvr>
                                      <p:to>
                                        <p:strVal val="0.1"/>
                                      </p:to>
                                    </p:set>
                                    <p:animEffect filter="image" prLst="opacity: 0.1">
                                      <p:cBhvr rctx="IE">
                                        <p:cTn id="590" dur="indefinite"/>
                                        <p:tgtEl>
                                          <p:spTgt spid="93"/>
                                        </p:tgtEl>
                                      </p:cBhvr>
                                    </p:animEffect>
                                  </p:childTnLst>
                                </p:cTn>
                              </p:par>
                              <p:par>
                                <p:cTn id="591" presetID="9" presetClass="emph" presetSubtype="0" grpId="2" nodeType="withEffect">
                                  <p:stCondLst>
                                    <p:cond delay="0"/>
                                  </p:stCondLst>
                                  <p:childTnLst>
                                    <p:set>
                                      <p:cBhvr rctx="PPT">
                                        <p:cTn id="592" dur="indefinite"/>
                                        <p:tgtEl>
                                          <p:spTgt spid="94"/>
                                        </p:tgtEl>
                                        <p:attrNameLst>
                                          <p:attrName>style.opacity</p:attrName>
                                        </p:attrNameLst>
                                      </p:cBhvr>
                                      <p:to>
                                        <p:strVal val="0.1"/>
                                      </p:to>
                                    </p:set>
                                    <p:animEffect filter="image" prLst="opacity: 0.1">
                                      <p:cBhvr rctx="IE">
                                        <p:cTn id="593" dur="indefinite"/>
                                        <p:tgtEl>
                                          <p:spTgt spid="94"/>
                                        </p:tgtEl>
                                      </p:cBhvr>
                                    </p:animEffect>
                                  </p:childTnLst>
                                </p:cTn>
                              </p:par>
                              <p:par>
                                <p:cTn id="594" presetID="9" presetClass="emph" presetSubtype="0" grpId="2" nodeType="withEffect">
                                  <p:stCondLst>
                                    <p:cond delay="0"/>
                                  </p:stCondLst>
                                  <p:childTnLst>
                                    <p:set>
                                      <p:cBhvr rctx="PPT">
                                        <p:cTn id="595" dur="indefinite"/>
                                        <p:tgtEl>
                                          <p:spTgt spid="95"/>
                                        </p:tgtEl>
                                        <p:attrNameLst>
                                          <p:attrName>style.opacity</p:attrName>
                                        </p:attrNameLst>
                                      </p:cBhvr>
                                      <p:to>
                                        <p:strVal val="0.1"/>
                                      </p:to>
                                    </p:set>
                                    <p:animEffect filter="image" prLst="opacity: 0.1">
                                      <p:cBhvr rctx="IE">
                                        <p:cTn id="596" dur="indefinite"/>
                                        <p:tgtEl>
                                          <p:spTgt spid="95"/>
                                        </p:tgtEl>
                                      </p:cBhvr>
                                    </p:animEffect>
                                  </p:childTnLst>
                                </p:cTn>
                              </p:par>
                              <p:par>
                                <p:cTn id="597" presetID="9" presetClass="emph" presetSubtype="0" grpId="2" nodeType="withEffect">
                                  <p:stCondLst>
                                    <p:cond delay="0"/>
                                  </p:stCondLst>
                                  <p:childTnLst>
                                    <p:set>
                                      <p:cBhvr rctx="PPT">
                                        <p:cTn id="598" dur="indefinite"/>
                                        <p:tgtEl>
                                          <p:spTgt spid="96"/>
                                        </p:tgtEl>
                                        <p:attrNameLst>
                                          <p:attrName>style.opacity</p:attrName>
                                        </p:attrNameLst>
                                      </p:cBhvr>
                                      <p:to>
                                        <p:strVal val="0.1"/>
                                      </p:to>
                                    </p:set>
                                    <p:animEffect filter="image" prLst="opacity: 0.1">
                                      <p:cBhvr rctx="IE">
                                        <p:cTn id="599" dur="indefinite"/>
                                        <p:tgtEl>
                                          <p:spTgt spid="96"/>
                                        </p:tgtEl>
                                      </p:cBhvr>
                                    </p:animEffect>
                                  </p:childTnLst>
                                </p:cTn>
                              </p:par>
                              <p:par>
                                <p:cTn id="600" presetID="9" presetClass="emph" presetSubtype="0" grpId="2" nodeType="withEffect">
                                  <p:stCondLst>
                                    <p:cond delay="0"/>
                                  </p:stCondLst>
                                  <p:childTnLst>
                                    <p:set>
                                      <p:cBhvr rctx="PPT">
                                        <p:cTn id="601" dur="indefinite"/>
                                        <p:tgtEl>
                                          <p:spTgt spid="97"/>
                                        </p:tgtEl>
                                        <p:attrNameLst>
                                          <p:attrName>style.opacity</p:attrName>
                                        </p:attrNameLst>
                                      </p:cBhvr>
                                      <p:to>
                                        <p:strVal val="0.1"/>
                                      </p:to>
                                    </p:set>
                                    <p:animEffect filter="image" prLst="opacity: 0.1">
                                      <p:cBhvr rctx="IE">
                                        <p:cTn id="602" dur="indefinite"/>
                                        <p:tgtEl>
                                          <p:spTgt spid="97"/>
                                        </p:tgtEl>
                                      </p:cBhvr>
                                    </p:animEffect>
                                  </p:childTnLst>
                                </p:cTn>
                              </p:par>
                              <p:par>
                                <p:cTn id="603" presetID="9" presetClass="emph" presetSubtype="0" grpId="2" nodeType="withEffect">
                                  <p:stCondLst>
                                    <p:cond delay="0"/>
                                  </p:stCondLst>
                                  <p:childTnLst>
                                    <p:set>
                                      <p:cBhvr rctx="PPT">
                                        <p:cTn id="604" dur="indefinite"/>
                                        <p:tgtEl>
                                          <p:spTgt spid="100"/>
                                        </p:tgtEl>
                                        <p:attrNameLst>
                                          <p:attrName>style.opacity</p:attrName>
                                        </p:attrNameLst>
                                      </p:cBhvr>
                                      <p:to>
                                        <p:strVal val="0.1"/>
                                      </p:to>
                                    </p:set>
                                    <p:animEffect filter="image" prLst="opacity: 0.1">
                                      <p:cBhvr rctx="IE">
                                        <p:cTn id="605" dur="indefinite"/>
                                        <p:tgtEl>
                                          <p:spTgt spid="100"/>
                                        </p:tgtEl>
                                      </p:cBhvr>
                                    </p:animEffect>
                                  </p:childTnLst>
                                </p:cTn>
                              </p:par>
                              <p:par>
                                <p:cTn id="606" presetID="9" presetClass="emph" presetSubtype="0" grpId="2" nodeType="withEffect">
                                  <p:stCondLst>
                                    <p:cond delay="0"/>
                                  </p:stCondLst>
                                  <p:childTnLst>
                                    <p:set>
                                      <p:cBhvr rctx="PPT">
                                        <p:cTn id="607" dur="indefinite"/>
                                        <p:tgtEl>
                                          <p:spTgt spid="101"/>
                                        </p:tgtEl>
                                        <p:attrNameLst>
                                          <p:attrName>style.opacity</p:attrName>
                                        </p:attrNameLst>
                                      </p:cBhvr>
                                      <p:to>
                                        <p:strVal val="0.1"/>
                                      </p:to>
                                    </p:set>
                                    <p:animEffect filter="image" prLst="opacity: 0.1">
                                      <p:cBhvr rctx="IE">
                                        <p:cTn id="608" dur="indefinite"/>
                                        <p:tgtEl>
                                          <p:spTgt spid="101"/>
                                        </p:tgtEl>
                                      </p:cBhvr>
                                    </p:animEffect>
                                  </p:childTnLst>
                                </p:cTn>
                              </p:par>
                              <p:par>
                                <p:cTn id="609" presetID="9" presetClass="emph" presetSubtype="0" grpId="2" nodeType="withEffect">
                                  <p:stCondLst>
                                    <p:cond delay="0"/>
                                  </p:stCondLst>
                                  <p:childTnLst>
                                    <p:set>
                                      <p:cBhvr rctx="PPT">
                                        <p:cTn id="610" dur="indefinite"/>
                                        <p:tgtEl>
                                          <p:spTgt spid="102"/>
                                        </p:tgtEl>
                                        <p:attrNameLst>
                                          <p:attrName>style.opacity</p:attrName>
                                        </p:attrNameLst>
                                      </p:cBhvr>
                                      <p:to>
                                        <p:strVal val="0.1"/>
                                      </p:to>
                                    </p:set>
                                    <p:animEffect filter="image" prLst="opacity: 0.1">
                                      <p:cBhvr rctx="IE">
                                        <p:cTn id="611" dur="indefinite"/>
                                        <p:tgtEl>
                                          <p:spTgt spid="102"/>
                                        </p:tgtEl>
                                      </p:cBhvr>
                                    </p:animEffect>
                                  </p:childTnLst>
                                </p:cTn>
                              </p:par>
                              <p:par>
                                <p:cTn id="612" presetID="9" presetClass="emph" presetSubtype="0" grpId="2" nodeType="withEffect">
                                  <p:stCondLst>
                                    <p:cond delay="0"/>
                                  </p:stCondLst>
                                  <p:childTnLst>
                                    <p:set>
                                      <p:cBhvr rctx="PPT">
                                        <p:cTn id="613" dur="indefinite"/>
                                        <p:tgtEl>
                                          <p:spTgt spid="104"/>
                                        </p:tgtEl>
                                        <p:attrNameLst>
                                          <p:attrName>style.opacity</p:attrName>
                                        </p:attrNameLst>
                                      </p:cBhvr>
                                      <p:to>
                                        <p:strVal val="0.1"/>
                                      </p:to>
                                    </p:set>
                                    <p:animEffect filter="image" prLst="opacity: 0.1">
                                      <p:cBhvr rctx="IE">
                                        <p:cTn id="614" dur="indefinite"/>
                                        <p:tgtEl>
                                          <p:spTgt spid="104"/>
                                        </p:tgtEl>
                                      </p:cBhvr>
                                    </p:animEffect>
                                  </p:childTnLst>
                                </p:cTn>
                              </p:par>
                              <p:par>
                                <p:cTn id="615" presetID="9" presetClass="emph" presetSubtype="0" grpId="2" nodeType="withEffect">
                                  <p:stCondLst>
                                    <p:cond delay="0"/>
                                  </p:stCondLst>
                                  <p:childTnLst>
                                    <p:set>
                                      <p:cBhvr rctx="PPT">
                                        <p:cTn id="616" dur="indefinite"/>
                                        <p:tgtEl>
                                          <p:spTgt spid="105"/>
                                        </p:tgtEl>
                                        <p:attrNameLst>
                                          <p:attrName>style.opacity</p:attrName>
                                        </p:attrNameLst>
                                      </p:cBhvr>
                                      <p:to>
                                        <p:strVal val="0.1"/>
                                      </p:to>
                                    </p:set>
                                    <p:animEffect filter="image" prLst="opacity: 0.1">
                                      <p:cBhvr rctx="IE">
                                        <p:cTn id="617" dur="indefinite"/>
                                        <p:tgtEl>
                                          <p:spTgt spid="105"/>
                                        </p:tgtEl>
                                      </p:cBhvr>
                                    </p:animEffect>
                                  </p:childTnLst>
                                </p:cTn>
                              </p:par>
                              <p:par>
                                <p:cTn id="618" presetID="9" presetClass="emph" presetSubtype="0" grpId="2" nodeType="withEffect">
                                  <p:stCondLst>
                                    <p:cond delay="0"/>
                                  </p:stCondLst>
                                  <p:childTnLst>
                                    <p:set>
                                      <p:cBhvr rctx="PPT">
                                        <p:cTn id="619" dur="indefinite"/>
                                        <p:tgtEl>
                                          <p:spTgt spid="106"/>
                                        </p:tgtEl>
                                        <p:attrNameLst>
                                          <p:attrName>style.opacity</p:attrName>
                                        </p:attrNameLst>
                                      </p:cBhvr>
                                      <p:to>
                                        <p:strVal val="0.1"/>
                                      </p:to>
                                    </p:set>
                                    <p:animEffect filter="image" prLst="opacity: 0.1">
                                      <p:cBhvr rctx="IE">
                                        <p:cTn id="620" dur="indefinite"/>
                                        <p:tgtEl>
                                          <p:spTgt spid="106"/>
                                        </p:tgtEl>
                                      </p:cBhvr>
                                    </p:animEffect>
                                  </p:childTnLst>
                                </p:cTn>
                              </p:par>
                              <p:par>
                                <p:cTn id="621" presetID="9" presetClass="emph" presetSubtype="0" grpId="2" nodeType="withEffect">
                                  <p:stCondLst>
                                    <p:cond delay="0"/>
                                  </p:stCondLst>
                                  <p:childTnLst>
                                    <p:set>
                                      <p:cBhvr rctx="PPT">
                                        <p:cTn id="622" dur="indefinite"/>
                                        <p:tgtEl>
                                          <p:spTgt spid="107"/>
                                        </p:tgtEl>
                                        <p:attrNameLst>
                                          <p:attrName>style.opacity</p:attrName>
                                        </p:attrNameLst>
                                      </p:cBhvr>
                                      <p:to>
                                        <p:strVal val="0.1"/>
                                      </p:to>
                                    </p:set>
                                    <p:animEffect filter="image" prLst="opacity: 0.1">
                                      <p:cBhvr rctx="IE">
                                        <p:cTn id="623" dur="indefinite"/>
                                        <p:tgtEl>
                                          <p:spTgt spid="107"/>
                                        </p:tgtEl>
                                      </p:cBhvr>
                                    </p:animEffect>
                                  </p:childTnLst>
                                </p:cTn>
                              </p:par>
                              <p:par>
                                <p:cTn id="624" presetID="9" presetClass="emph" presetSubtype="0" grpId="2" nodeType="withEffect">
                                  <p:stCondLst>
                                    <p:cond delay="0"/>
                                  </p:stCondLst>
                                  <p:childTnLst>
                                    <p:set>
                                      <p:cBhvr rctx="PPT">
                                        <p:cTn id="625" dur="indefinite"/>
                                        <p:tgtEl>
                                          <p:spTgt spid="109"/>
                                        </p:tgtEl>
                                        <p:attrNameLst>
                                          <p:attrName>style.opacity</p:attrName>
                                        </p:attrNameLst>
                                      </p:cBhvr>
                                      <p:to>
                                        <p:strVal val="0.1"/>
                                      </p:to>
                                    </p:set>
                                    <p:animEffect filter="image" prLst="opacity: 0.1">
                                      <p:cBhvr rctx="IE">
                                        <p:cTn id="626" dur="indefinite"/>
                                        <p:tgtEl>
                                          <p:spTgt spid="109"/>
                                        </p:tgtEl>
                                      </p:cBhvr>
                                    </p:animEffect>
                                  </p:childTnLst>
                                </p:cTn>
                              </p:par>
                              <p:par>
                                <p:cTn id="627" presetID="9" presetClass="emph" presetSubtype="0" grpId="2" nodeType="withEffect">
                                  <p:stCondLst>
                                    <p:cond delay="0"/>
                                  </p:stCondLst>
                                  <p:childTnLst>
                                    <p:set>
                                      <p:cBhvr rctx="PPT">
                                        <p:cTn id="628" dur="indefinite"/>
                                        <p:tgtEl>
                                          <p:spTgt spid="110"/>
                                        </p:tgtEl>
                                        <p:attrNameLst>
                                          <p:attrName>style.opacity</p:attrName>
                                        </p:attrNameLst>
                                      </p:cBhvr>
                                      <p:to>
                                        <p:strVal val="0.1"/>
                                      </p:to>
                                    </p:set>
                                    <p:animEffect filter="image" prLst="opacity: 0.1">
                                      <p:cBhvr rctx="IE">
                                        <p:cTn id="629" dur="indefinite"/>
                                        <p:tgtEl>
                                          <p:spTgt spid="110"/>
                                        </p:tgtEl>
                                      </p:cBhvr>
                                    </p:animEffect>
                                  </p:childTnLst>
                                </p:cTn>
                              </p:par>
                              <p:par>
                                <p:cTn id="630" presetID="9" presetClass="emph" presetSubtype="0" grpId="2" nodeType="withEffect">
                                  <p:stCondLst>
                                    <p:cond delay="0"/>
                                  </p:stCondLst>
                                  <p:childTnLst>
                                    <p:set>
                                      <p:cBhvr rctx="PPT">
                                        <p:cTn id="631" dur="indefinite"/>
                                        <p:tgtEl>
                                          <p:spTgt spid="111"/>
                                        </p:tgtEl>
                                        <p:attrNameLst>
                                          <p:attrName>style.opacity</p:attrName>
                                        </p:attrNameLst>
                                      </p:cBhvr>
                                      <p:to>
                                        <p:strVal val="0.1"/>
                                      </p:to>
                                    </p:set>
                                    <p:animEffect filter="image" prLst="opacity: 0.1">
                                      <p:cBhvr rctx="IE">
                                        <p:cTn id="632" dur="indefinite"/>
                                        <p:tgtEl>
                                          <p:spTgt spid="111"/>
                                        </p:tgtEl>
                                      </p:cBhvr>
                                    </p:animEffect>
                                  </p:childTnLst>
                                </p:cTn>
                              </p:par>
                              <p:par>
                                <p:cTn id="633" presetID="9" presetClass="emph" presetSubtype="0" grpId="2" nodeType="withEffect">
                                  <p:stCondLst>
                                    <p:cond delay="0"/>
                                  </p:stCondLst>
                                  <p:childTnLst>
                                    <p:set>
                                      <p:cBhvr rctx="PPT">
                                        <p:cTn id="634" dur="indefinite"/>
                                        <p:tgtEl>
                                          <p:spTgt spid="112"/>
                                        </p:tgtEl>
                                        <p:attrNameLst>
                                          <p:attrName>style.opacity</p:attrName>
                                        </p:attrNameLst>
                                      </p:cBhvr>
                                      <p:to>
                                        <p:strVal val="0.1"/>
                                      </p:to>
                                    </p:set>
                                    <p:animEffect filter="image" prLst="opacity: 0.1">
                                      <p:cBhvr rctx="IE">
                                        <p:cTn id="635" dur="indefinite"/>
                                        <p:tgtEl>
                                          <p:spTgt spid="112"/>
                                        </p:tgtEl>
                                      </p:cBhvr>
                                    </p:animEffect>
                                  </p:childTnLst>
                                </p:cTn>
                              </p:par>
                              <p:par>
                                <p:cTn id="636" presetID="9" presetClass="emph" presetSubtype="0" grpId="2" nodeType="withEffect">
                                  <p:stCondLst>
                                    <p:cond delay="0"/>
                                  </p:stCondLst>
                                  <p:childTnLst>
                                    <p:set>
                                      <p:cBhvr rctx="PPT">
                                        <p:cTn id="637" dur="indefinite"/>
                                        <p:tgtEl>
                                          <p:spTgt spid="113"/>
                                        </p:tgtEl>
                                        <p:attrNameLst>
                                          <p:attrName>style.opacity</p:attrName>
                                        </p:attrNameLst>
                                      </p:cBhvr>
                                      <p:to>
                                        <p:strVal val="0.1"/>
                                      </p:to>
                                    </p:set>
                                    <p:animEffect filter="image" prLst="opacity: 0.1">
                                      <p:cBhvr rctx="IE">
                                        <p:cTn id="638" dur="indefinite"/>
                                        <p:tgtEl>
                                          <p:spTgt spid="113"/>
                                        </p:tgtEl>
                                      </p:cBhvr>
                                    </p:animEffect>
                                  </p:childTnLst>
                                </p:cTn>
                              </p:par>
                              <p:par>
                                <p:cTn id="639" presetID="9" presetClass="emph" presetSubtype="0" grpId="2" nodeType="withEffect">
                                  <p:stCondLst>
                                    <p:cond delay="0"/>
                                  </p:stCondLst>
                                  <p:childTnLst>
                                    <p:set>
                                      <p:cBhvr rctx="PPT">
                                        <p:cTn id="640" dur="indefinite"/>
                                        <p:tgtEl>
                                          <p:spTgt spid="114"/>
                                        </p:tgtEl>
                                        <p:attrNameLst>
                                          <p:attrName>style.opacity</p:attrName>
                                        </p:attrNameLst>
                                      </p:cBhvr>
                                      <p:to>
                                        <p:strVal val="0.1"/>
                                      </p:to>
                                    </p:set>
                                    <p:animEffect filter="image" prLst="opacity: 0.1">
                                      <p:cBhvr rctx="IE">
                                        <p:cTn id="641" dur="indefinite"/>
                                        <p:tgtEl>
                                          <p:spTgt spid="114"/>
                                        </p:tgtEl>
                                      </p:cBhvr>
                                    </p:animEffect>
                                  </p:childTnLst>
                                </p:cTn>
                              </p:par>
                              <p:par>
                                <p:cTn id="642" presetID="9" presetClass="emph" presetSubtype="0" grpId="2" nodeType="withEffect">
                                  <p:stCondLst>
                                    <p:cond delay="0"/>
                                  </p:stCondLst>
                                  <p:childTnLst>
                                    <p:set>
                                      <p:cBhvr rctx="PPT">
                                        <p:cTn id="643" dur="indefinite"/>
                                        <p:tgtEl>
                                          <p:spTgt spid="117"/>
                                        </p:tgtEl>
                                        <p:attrNameLst>
                                          <p:attrName>style.opacity</p:attrName>
                                        </p:attrNameLst>
                                      </p:cBhvr>
                                      <p:to>
                                        <p:strVal val="0.1"/>
                                      </p:to>
                                    </p:set>
                                    <p:animEffect filter="image" prLst="opacity: 0.1">
                                      <p:cBhvr rctx="IE">
                                        <p:cTn id="644" dur="indefinite"/>
                                        <p:tgtEl>
                                          <p:spTgt spid="117"/>
                                        </p:tgtEl>
                                      </p:cBhvr>
                                    </p:animEffect>
                                  </p:childTnLst>
                                </p:cTn>
                              </p:par>
                              <p:par>
                                <p:cTn id="645" presetID="9" presetClass="emph" presetSubtype="0" grpId="2" nodeType="withEffect">
                                  <p:stCondLst>
                                    <p:cond delay="0"/>
                                  </p:stCondLst>
                                  <p:childTnLst>
                                    <p:set>
                                      <p:cBhvr rctx="PPT">
                                        <p:cTn id="646" dur="indefinite"/>
                                        <p:tgtEl>
                                          <p:spTgt spid="118"/>
                                        </p:tgtEl>
                                        <p:attrNameLst>
                                          <p:attrName>style.opacity</p:attrName>
                                        </p:attrNameLst>
                                      </p:cBhvr>
                                      <p:to>
                                        <p:strVal val="0.1"/>
                                      </p:to>
                                    </p:set>
                                    <p:animEffect filter="image" prLst="opacity: 0.1">
                                      <p:cBhvr rctx="IE">
                                        <p:cTn id="647" dur="indefinite"/>
                                        <p:tgtEl>
                                          <p:spTgt spid="118"/>
                                        </p:tgtEl>
                                      </p:cBhvr>
                                    </p:animEffect>
                                  </p:childTnLst>
                                </p:cTn>
                              </p:par>
                              <p:par>
                                <p:cTn id="648" presetID="9" presetClass="emph" presetSubtype="0" grpId="2" nodeType="withEffect">
                                  <p:stCondLst>
                                    <p:cond delay="0"/>
                                  </p:stCondLst>
                                  <p:childTnLst>
                                    <p:set>
                                      <p:cBhvr rctx="PPT">
                                        <p:cTn id="649" dur="indefinite"/>
                                        <p:tgtEl>
                                          <p:spTgt spid="119"/>
                                        </p:tgtEl>
                                        <p:attrNameLst>
                                          <p:attrName>style.opacity</p:attrName>
                                        </p:attrNameLst>
                                      </p:cBhvr>
                                      <p:to>
                                        <p:strVal val="0.1"/>
                                      </p:to>
                                    </p:set>
                                    <p:animEffect filter="image" prLst="opacity: 0.1">
                                      <p:cBhvr rctx="IE">
                                        <p:cTn id="650" dur="indefinite"/>
                                        <p:tgtEl>
                                          <p:spTgt spid="119"/>
                                        </p:tgtEl>
                                      </p:cBhvr>
                                    </p:animEffect>
                                  </p:childTnLst>
                                </p:cTn>
                              </p:par>
                              <p:par>
                                <p:cTn id="651" presetID="9" presetClass="emph" presetSubtype="0" grpId="2" nodeType="withEffect">
                                  <p:stCondLst>
                                    <p:cond delay="0"/>
                                  </p:stCondLst>
                                  <p:childTnLst>
                                    <p:set>
                                      <p:cBhvr rctx="PPT">
                                        <p:cTn id="652" dur="indefinite"/>
                                        <p:tgtEl>
                                          <p:spTgt spid="120"/>
                                        </p:tgtEl>
                                        <p:attrNameLst>
                                          <p:attrName>style.opacity</p:attrName>
                                        </p:attrNameLst>
                                      </p:cBhvr>
                                      <p:to>
                                        <p:strVal val="0.1"/>
                                      </p:to>
                                    </p:set>
                                    <p:animEffect filter="image" prLst="opacity: 0.1">
                                      <p:cBhvr rctx="IE">
                                        <p:cTn id="653" dur="indefinite"/>
                                        <p:tgtEl>
                                          <p:spTgt spid="120"/>
                                        </p:tgtEl>
                                      </p:cBhvr>
                                    </p:animEffect>
                                  </p:childTnLst>
                                </p:cTn>
                              </p:par>
                              <p:par>
                                <p:cTn id="654" presetID="9" presetClass="emph" presetSubtype="0" grpId="2" nodeType="withEffect">
                                  <p:stCondLst>
                                    <p:cond delay="0"/>
                                  </p:stCondLst>
                                  <p:childTnLst>
                                    <p:set>
                                      <p:cBhvr rctx="PPT">
                                        <p:cTn id="655" dur="indefinite"/>
                                        <p:tgtEl>
                                          <p:spTgt spid="121"/>
                                        </p:tgtEl>
                                        <p:attrNameLst>
                                          <p:attrName>style.opacity</p:attrName>
                                        </p:attrNameLst>
                                      </p:cBhvr>
                                      <p:to>
                                        <p:strVal val="0.1"/>
                                      </p:to>
                                    </p:set>
                                    <p:animEffect filter="image" prLst="opacity: 0.1">
                                      <p:cBhvr rctx="IE">
                                        <p:cTn id="656" dur="indefinite"/>
                                        <p:tgtEl>
                                          <p:spTgt spid="121"/>
                                        </p:tgtEl>
                                      </p:cBhvr>
                                    </p:animEffect>
                                  </p:childTnLst>
                                </p:cTn>
                              </p:par>
                              <p:par>
                                <p:cTn id="657" presetID="9" presetClass="emph" presetSubtype="0" grpId="2" nodeType="withEffect">
                                  <p:stCondLst>
                                    <p:cond delay="0"/>
                                  </p:stCondLst>
                                  <p:childTnLst>
                                    <p:set>
                                      <p:cBhvr rctx="PPT">
                                        <p:cTn id="658" dur="indefinite"/>
                                        <p:tgtEl>
                                          <p:spTgt spid="123"/>
                                        </p:tgtEl>
                                        <p:attrNameLst>
                                          <p:attrName>style.opacity</p:attrName>
                                        </p:attrNameLst>
                                      </p:cBhvr>
                                      <p:to>
                                        <p:strVal val="0.1"/>
                                      </p:to>
                                    </p:set>
                                    <p:animEffect filter="image" prLst="opacity: 0.1">
                                      <p:cBhvr rctx="IE">
                                        <p:cTn id="659" dur="indefinite"/>
                                        <p:tgtEl>
                                          <p:spTgt spid="123"/>
                                        </p:tgtEl>
                                      </p:cBhvr>
                                    </p:animEffect>
                                  </p:childTnLst>
                                </p:cTn>
                              </p:par>
                              <p:par>
                                <p:cTn id="660" presetID="9" presetClass="emph" presetSubtype="0" grpId="2" nodeType="withEffect">
                                  <p:stCondLst>
                                    <p:cond delay="0"/>
                                  </p:stCondLst>
                                  <p:childTnLst>
                                    <p:set>
                                      <p:cBhvr rctx="PPT">
                                        <p:cTn id="661" dur="indefinite"/>
                                        <p:tgtEl>
                                          <p:spTgt spid="124"/>
                                        </p:tgtEl>
                                        <p:attrNameLst>
                                          <p:attrName>style.opacity</p:attrName>
                                        </p:attrNameLst>
                                      </p:cBhvr>
                                      <p:to>
                                        <p:strVal val="0.1"/>
                                      </p:to>
                                    </p:set>
                                    <p:animEffect filter="image" prLst="opacity: 0.1">
                                      <p:cBhvr rctx="IE">
                                        <p:cTn id="662" dur="indefinite"/>
                                        <p:tgtEl>
                                          <p:spTgt spid="124"/>
                                        </p:tgtEl>
                                      </p:cBhvr>
                                    </p:animEffect>
                                  </p:childTnLst>
                                </p:cTn>
                              </p:par>
                              <p:par>
                                <p:cTn id="663" presetID="9" presetClass="emph" presetSubtype="0" grpId="2" nodeType="withEffect">
                                  <p:stCondLst>
                                    <p:cond delay="0"/>
                                  </p:stCondLst>
                                  <p:childTnLst>
                                    <p:set>
                                      <p:cBhvr rctx="PPT">
                                        <p:cTn id="664" dur="indefinite"/>
                                        <p:tgtEl>
                                          <p:spTgt spid="125"/>
                                        </p:tgtEl>
                                        <p:attrNameLst>
                                          <p:attrName>style.opacity</p:attrName>
                                        </p:attrNameLst>
                                      </p:cBhvr>
                                      <p:to>
                                        <p:strVal val="0.1"/>
                                      </p:to>
                                    </p:set>
                                    <p:animEffect filter="image" prLst="opacity: 0.1">
                                      <p:cBhvr rctx="IE">
                                        <p:cTn id="665" dur="indefinite"/>
                                        <p:tgtEl>
                                          <p:spTgt spid="125"/>
                                        </p:tgtEl>
                                      </p:cBhvr>
                                    </p:animEffect>
                                  </p:childTnLst>
                                </p:cTn>
                              </p:par>
                              <p:par>
                                <p:cTn id="666" presetID="9" presetClass="emph" presetSubtype="0" grpId="2" nodeType="withEffect">
                                  <p:stCondLst>
                                    <p:cond delay="0"/>
                                  </p:stCondLst>
                                  <p:childTnLst>
                                    <p:set>
                                      <p:cBhvr rctx="PPT">
                                        <p:cTn id="667" dur="indefinite"/>
                                        <p:tgtEl>
                                          <p:spTgt spid="126"/>
                                        </p:tgtEl>
                                        <p:attrNameLst>
                                          <p:attrName>style.opacity</p:attrName>
                                        </p:attrNameLst>
                                      </p:cBhvr>
                                      <p:to>
                                        <p:strVal val="0.1"/>
                                      </p:to>
                                    </p:set>
                                    <p:animEffect filter="image" prLst="opacity: 0.1">
                                      <p:cBhvr rctx="IE">
                                        <p:cTn id="668" dur="indefinite"/>
                                        <p:tgtEl>
                                          <p:spTgt spid="126"/>
                                        </p:tgtEl>
                                      </p:cBhvr>
                                    </p:animEffect>
                                  </p:childTnLst>
                                </p:cTn>
                              </p:par>
                              <p:par>
                                <p:cTn id="669" presetID="9" presetClass="emph" presetSubtype="0" grpId="2" nodeType="withEffect">
                                  <p:stCondLst>
                                    <p:cond delay="0"/>
                                  </p:stCondLst>
                                  <p:childTnLst>
                                    <p:set>
                                      <p:cBhvr rctx="PPT">
                                        <p:cTn id="670" dur="indefinite"/>
                                        <p:tgtEl>
                                          <p:spTgt spid="127"/>
                                        </p:tgtEl>
                                        <p:attrNameLst>
                                          <p:attrName>style.opacity</p:attrName>
                                        </p:attrNameLst>
                                      </p:cBhvr>
                                      <p:to>
                                        <p:strVal val="0.1"/>
                                      </p:to>
                                    </p:set>
                                    <p:animEffect filter="image" prLst="opacity: 0.1">
                                      <p:cBhvr rctx="IE">
                                        <p:cTn id="671" dur="indefinite"/>
                                        <p:tgtEl>
                                          <p:spTgt spid="127"/>
                                        </p:tgtEl>
                                      </p:cBhvr>
                                    </p:animEffect>
                                  </p:childTnLst>
                                </p:cTn>
                              </p:par>
                              <p:par>
                                <p:cTn id="672" presetID="9" presetClass="emph" presetSubtype="0" grpId="2" nodeType="withEffect">
                                  <p:stCondLst>
                                    <p:cond delay="0"/>
                                  </p:stCondLst>
                                  <p:childTnLst>
                                    <p:set>
                                      <p:cBhvr rctx="PPT">
                                        <p:cTn id="673" dur="indefinite"/>
                                        <p:tgtEl>
                                          <p:spTgt spid="128"/>
                                        </p:tgtEl>
                                        <p:attrNameLst>
                                          <p:attrName>style.opacity</p:attrName>
                                        </p:attrNameLst>
                                      </p:cBhvr>
                                      <p:to>
                                        <p:strVal val="0.1"/>
                                      </p:to>
                                    </p:set>
                                    <p:animEffect filter="image" prLst="opacity: 0.1">
                                      <p:cBhvr rctx="IE">
                                        <p:cTn id="674" dur="indefinite"/>
                                        <p:tgtEl>
                                          <p:spTgt spid="128"/>
                                        </p:tgtEl>
                                      </p:cBhvr>
                                    </p:animEffect>
                                  </p:childTnLst>
                                </p:cTn>
                              </p:par>
                              <p:par>
                                <p:cTn id="675" presetID="9" presetClass="emph" presetSubtype="0" grpId="2" nodeType="withEffect">
                                  <p:stCondLst>
                                    <p:cond delay="0"/>
                                  </p:stCondLst>
                                  <p:childTnLst>
                                    <p:set>
                                      <p:cBhvr rctx="PPT">
                                        <p:cTn id="676" dur="indefinite"/>
                                        <p:tgtEl>
                                          <p:spTgt spid="129"/>
                                        </p:tgtEl>
                                        <p:attrNameLst>
                                          <p:attrName>style.opacity</p:attrName>
                                        </p:attrNameLst>
                                      </p:cBhvr>
                                      <p:to>
                                        <p:strVal val="0.1"/>
                                      </p:to>
                                    </p:set>
                                    <p:animEffect filter="image" prLst="opacity: 0.1">
                                      <p:cBhvr rctx="IE">
                                        <p:cTn id="677" dur="indefinite"/>
                                        <p:tgtEl>
                                          <p:spTgt spid="129"/>
                                        </p:tgtEl>
                                      </p:cBhvr>
                                    </p:animEffect>
                                  </p:childTnLst>
                                </p:cTn>
                              </p:par>
                              <p:par>
                                <p:cTn id="678" presetID="9" presetClass="emph" presetSubtype="0" grpId="2" nodeType="withEffect">
                                  <p:stCondLst>
                                    <p:cond delay="0"/>
                                  </p:stCondLst>
                                  <p:childTnLst>
                                    <p:set>
                                      <p:cBhvr rctx="PPT">
                                        <p:cTn id="679" dur="indefinite"/>
                                        <p:tgtEl>
                                          <p:spTgt spid="130"/>
                                        </p:tgtEl>
                                        <p:attrNameLst>
                                          <p:attrName>style.opacity</p:attrName>
                                        </p:attrNameLst>
                                      </p:cBhvr>
                                      <p:to>
                                        <p:strVal val="0.1"/>
                                      </p:to>
                                    </p:set>
                                    <p:animEffect filter="image" prLst="opacity: 0.1">
                                      <p:cBhvr rctx="IE">
                                        <p:cTn id="680" dur="indefinite"/>
                                        <p:tgtEl>
                                          <p:spTgt spid="130"/>
                                        </p:tgtEl>
                                      </p:cBhvr>
                                    </p:animEffect>
                                  </p:childTnLst>
                                </p:cTn>
                              </p:par>
                              <p:par>
                                <p:cTn id="681" presetID="9" presetClass="emph" presetSubtype="0" grpId="2" nodeType="withEffect">
                                  <p:stCondLst>
                                    <p:cond delay="0"/>
                                  </p:stCondLst>
                                  <p:childTnLst>
                                    <p:set>
                                      <p:cBhvr rctx="PPT">
                                        <p:cTn id="682" dur="indefinite"/>
                                        <p:tgtEl>
                                          <p:spTgt spid="131"/>
                                        </p:tgtEl>
                                        <p:attrNameLst>
                                          <p:attrName>style.opacity</p:attrName>
                                        </p:attrNameLst>
                                      </p:cBhvr>
                                      <p:to>
                                        <p:strVal val="0.1"/>
                                      </p:to>
                                    </p:set>
                                    <p:animEffect filter="image" prLst="opacity: 0.1">
                                      <p:cBhvr rctx="IE">
                                        <p:cTn id="683" dur="indefinite"/>
                                        <p:tgtEl>
                                          <p:spTgt spid="131"/>
                                        </p:tgtEl>
                                      </p:cBhvr>
                                    </p:animEffect>
                                  </p:childTnLst>
                                </p:cTn>
                              </p:par>
                              <p:par>
                                <p:cTn id="684" presetID="9" presetClass="emph" presetSubtype="0" grpId="2" nodeType="withEffect">
                                  <p:stCondLst>
                                    <p:cond delay="0"/>
                                  </p:stCondLst>
                                  <p:childTnLst>
                                    <p:set>
                                      <p:cBhvr rctx="PPT">
                                        <p:cTn id="685" dur="indefinite"/>
                                        <p:tgtEl>
                                          <p:spTgt spid="132"/>
                                        </p:tgtEl>
                                        <p:attrNameLst>
                                          <p:attrName>style.opacity</p:attrName>
                                        </p:attrNameLst>
                                      </p:cBhvr>
                                      <p:to>
                                        <p:strVal val="0.1"/>
                                      </p:to>
                                    </p:set>
                                    <p:animEffect filter="image" prLst="opacity: 0.1">
                                      <p:cBhvr rctx="IE">
                                        <p:cTn id="686" dur="indefinite"/>
                                        <p:tgtEl>
                                          <p:spTgt spid="132"/>
                                        </p:tgtEl>
                                      </p:cBhvr>
                                    </p:animEffect>
                                  </p:childTnLst>
                                </p:cTn>
                              </p:par>
                              <p:par>
                                <p:cTn id="687" presetID="9" presetClass="emph" presetSubtype="0" grpId="2" nodeType="withEffect">
                                  <p:stCondLst>
                                    <p:cond delay="0"/>
                                  </p:stCondLst>
                                  <p:childTnLst>
                                    <p:set>
                                      <p:cBhvr rctx="PPT">
                                        <p:cTn id="688" dur="indefinite"/>
                                        <p:tgtEl>
                                          <p:spTgt spid="133"/>
                                        </p:tgtEl>
                                        <p:attrNameLst>
                                          <p:attrName>style.opacity</p:attrName>
                                        </p:attrNameLst>
                                      </p:cBhvr>
                                      <p:to>
                                        <p:strVal val="0.1"/>
                                      </p:to>
                                    </p:set>
                                    <p:animEffect filter="image" prLst="opacity: 0.1">
                                      <p:cBhvr rctx="IE">
                                        <p:cTn id="689" dur="indefinite"/>
                                        <p:tgtEl>
                                          <p:spTgt spid="133"/>
                                        </p:tgtEl>
                                      </p:cBhvr>
                                    </p:animEffect>
                                  </p:childTnLst>
                                </p:cTn>
                              </p:par>
                              <p:par>
                                <p:cTn id="690" presetID="9" presetClass="emph" presetSubtype="0" grpId="2" nodeType="withEffect">
                                  <p:stCondLst>
                                    <p:cond delay="0"/>
                                  </p:stCondLst>
                                  <p:childTnLst>
                                    <p:set>
                                      <p:cBhvr rctx="PPT">
                                        <p:cTn id="691" dur="indefinite"/>
                                        <p:tgtEl>
                                          <p:spTgt spid="134"/>
                                        </p:tgtEl>
                                        <p:attrNameLst>
                                          <p:attrName>style.opacity</p:attrName>
                                        </p:attrNameLst>
                                      </p:cBhvr>
                                      <p:to>
                                        <p:strVal val="0.1"/>
                                      </p:to>
                                    </p:set>
                                    <p:animEffect filter="image" prLst="opacity: 0.1">
                                      <p:cBhvr rctx="IE">
                                        <p:cTn id="692" dur="indefinite"/>
                                        <p:tgtEl>
                                          <p:spTgt spid="134"/>
                                        </p:tgtEl>
                                      </p:cBhvr>
                                    </p:animEffect>
                                  </p:childTnLst>
                                </p:cTn>
                              </p:par>
                              <p:par>
                                <p:cTn id="693" presetID="9" presetClass="emph" presetSubtype="0" grpId="2" nodeType="withEffect">
                                  <p:stCondLst>
                                    <p:cond delay="0"/>
                                  </p:stCondLst>
                                  <p:childTnLst>
                                    <p:set>
                                      <p:cBhvr rctx="PPT">
                                        <p:cTn id="694" dur="indefinite"/>
                                        <p:tgtEl>
                                          <p:spTgt spid="135"/>
                                        </p:tgtEl>
                                        <p:attrNameLst>
                                          <p:attrName>style.opacity</p:attrName>
                                        </p:attrNameLst>
                                      </p:cBhvr>
                                      <p:to>
                                        <p:strVal val="0.1"/>
                                      </p:to>
                                    </p:set>
                                    <p:animEffect filter="image" prLst="opacity: 0.1">
                                      <p:cBhvr rctx="IE">
                                        <p:cTn id="695" dur="indefinite"/>
                                        <p:tgtEl>
                                          <p:spTgt spid="135"/>
                                        </p:tgtEl>
                                      </p:cBhvr>
                                    </p:animEffect>
                                  </p:childTnLst>
                                </p:cTn>
                              </p:par>
                              <p:par>
                                <p:cTn id="696" presetID="9" presetClass="emph" presetSubtype="0" grpId="2" nodeType="withEffect">
                                  <p:stCondLst>
                                    <p:cond delay="0"/>
                                  </p:stCondLst>
                                  <p:childTnLst>
                                    <p:set>
                                      <p:cBhvr rctx="PPT">
                                        <p:cTn id="697" dur="indefinite"/>
                                        <p:tgtEl>
                                          <p:spTgt spid="136"/>
                                        </p:tgtEl>
                                        <p:attrNameLst>
                                          <p:attrName>style.opacity</p:attrName>
                                        </p:attrNameLst>
                                      </p:cBhvr>
                                      <p:to>
                                        <p:strVal val="0.1"/>
                                      </p:to>
                                    </p:set>
                                    <p:animEffect filter="image" prLst="opacity: 0.1">
                                      <p:cBhvr rctx="IE">
                                        <p:cTn id="698" dur="indefinite"/>
                                        <p:tgtEl>
                                          <p:spTgt spid="136"/>
                                        </p:tgtEl>
                                      </p:cBhvr>
                                    </p:animEffect>
                                  </p:childTnLst>
                                </p:cTn>
                              </p:par>
                              <p:par>
                                <p:cTn id="699" presetID="9" presetClass="emph" presetSubtype="0" grpId="2" nodeType="withEffect">
                                  <p:stCondLst>
                                    <p:cond delay="0"/>
                                  </p:stCondLst>
                                  <p:childTnLst>
                                    <p:set>
                                      <p:cBhvr rctx="PPT">
                                        <p:cTn id="700" dur="indefinite"/>
                                        <p:tgtEl>
                                          <p:spTgt spid="137"/>
                                        </p:tgtEl>
                                        <p:attrNameLst>
                                          <p:attrName>style.opacity</p:attrName>
                                        </p:attrNameLst>
                                      </p:cBhvr>
                                      <p:to>
                                        <p:strVal val="0.1"/>
                                      </p:to>
                                    </p:set>
                                    <p:animEffect filter="image" prLst="opacity: 0.1">
                                      <p:cBhvr rctx="IE">
                                        <p:cTn id="701" dur="indefinite"/>
                                        <p:tgtEl>
                                          <p:spTgt spid="137"/>
                                        </p:tgtEl>
                                      </p:cBhvr>
                                    </p:animEffect>
                                  </p:childTnLst>
                                </p:cTn>
                              </p:par>
                              <p:par>
                                <p:cTn id="702" presetID="9" presetClass="emph" presetSubtype="0" grpId="2" nodeType="withEffect">
                                  <p:stCondLst>
                                    <p:cond delay="0"/>
                                  </p:stCondLst>
                                  <p:childTnLst>
                                    <p:set>
                                      <p:cBhvr rctx="PPT">
                                        <p:cTn id="703" dur="indefinite"/>
                                        <p:tgtEl>
                                          <p:spTgt spid="138"/>
                                        </p:tgtEl>
                                        <p:attrNameLst>
                                          <p:attrName>style.opacity</p:attrName>
                                        </p:attrNameLst>
                                      </p:cBhvr>
                                      <p:to>
                                        <p:strVal val="0.1"/>
                                      </p:to>
                                    </p:set>
                                    <p:animEffect filter="image" prLst="opacity: 0.1">
                                      <p:cBhvr rctx="IE">
                                        <p:cTn id="704" dur="indefinite"/>
                                        <p:tgtEl>
                                          <p:spTgt spid="138"/>
                                        </p:tgtEl>
                                      </p:cBhvr>
                                    </p:animEffect>
                                  </p:childTnLst>
                                </p:cTn>
                              </p:par>
                              <p:par>
                                <p:cTn id="705" presetID="9" presetClass="emph" presetSubtype="0" grpId="1" nodeType="withEffect">
                                  <p:stCondLst>
                                    <p:cond delay="0"/>
                                  </p:stCondLst>
                                  <p:childTnLst>
                                    <p:set>
                                      <p:cBhvr rctx="PPT">
                                        <p:cTn id="706" dur="indefinite"/>
                                        <p:tgtEl>
                                          <p:spTgt spid="142"/>
                                        </p:tgtEl>
                                        <p:attrNameLst>
                                          <p:attrName>style.opacity</p:attrName>
                                        </p:attrNameLst>
                                      </p:cBhvr>
                                      <p:to>
                                        <p:strVal val="0.5"/>
                                      </p:to>
                                    </p:set>
                                    <p:animEffect filter="image" prLst="opacity: 0.5">
                                      <p:cBhvr rctx="IE">
                                        <p:cTn id="707" dur="indefinite"/>
                                        <p:tgtEl>
                                          <p:spTgt spid="142"/>
                                        </p:tgtEl>
                                      </p:cBhvr>
                                    </p:animEffect>
                                  </p:childTnLst>
                                </p:cTn>
                              </p:par>
                              <p:par>
                                <p:cTn id="708" presetID="9" presetClass="emph" presetSubtype="0" grpId="1" nodeType="withEffect">
                                  <p:stCondLst>
                                    <p:cond delay="0"/>
                                  </p:stCondLst>
                                  <p:childTnLst>
                                    <p:set>
                                      <p:cBhvr rctx="PPT">
                                        <p:cTn id="709" dur="indefinite"/>
                                        <p:tgtEl>
                                          <p:spTgt spid="143"/>
                                        </p:tgtEl>
                                        <p:attrNameLst>
                                          <p:attrName>style.opacity</p:attrName>
                                        </p:attrNameLst>
                                      </p:cBhvr>
                                      <p:to>
                                        <p:strVal val="0.5"/>
                                      </p:to>
                                    </p:set>
                                    <p:animEffect filter="image" prLst="opacity: 0.5">
                                      <p:cBhvr rctx="IE">
                                        <p:cTn id="710" dur="indefinite"/>
                                        <p:tgtEl>
                                          <p:spTgt spid="143"/>
                                        </p:tgtEl>
                                      </p:cBhvr>
                                    </p:animEffect>
                                  </p:childTnLst>
                                </p:cTn>
                              </p:par>
                              <p:par>
                                <p:cTn id="711" presetID="9" presetClass="emph" presetSubtype="0" grpId="1" nodeType="withEffect">
                                  <p:stCondLst>
                                    <p:cond delay="0"/>
                                  </p:stCondLst>
                                  <p:childTnLst>
                                    <p:set>
                                      <p:cBhvr rctx="PPT">
                                        <p:cTn id="712" dur="indefinite"/>
                                        <p:tgtEl>
                                          <p:spTgt spid="144"/>
                                        </p:tgtEl>
                                        <p:attrNameLst>
                                          <p:attrName>style.opacity</p:attrName>
                                        </p:attrNameLst>
                                      </p:cBhvr>
                                      <p:to>
                                        <p:strVal val="0.5"/>
                                      </p:to>
                                    </p:set>
                                    <p:animEffect filter="image" prLst="opacity: 0.5">
                                      <p:cBhvr rctx="IE">
                                        <p:cTn id="713" dur="indefinite"/>
                                        <p:tgtEl>
                                          <p:spTgt spid="144"/>
                                        </p:tgtEl>
                                      </p:cBhvr>
                                    </p:animEffect>
                                  </p:childTnLst>
                                </p:cTn>
                              </p:par>
                              <p:par>
                                <p:cTn id="714" presetID="9" presetClass="emph" presetSubtype="0" grpId="1" nodeType="withEffect">
                                  <p:stCondLst>
                                    <p:cond delay="0"/>
                                  </p:stCondLst>
                                  <p:childTnLst>
                                    <p:set>
                                      <p:cBhvr rctx="PPT">
                                        <p:cTn id="715" dur="indefinite"/>
                                        <p:tgtEl>
                                          <p:spTgt spid="145"/>
                                        </p:tgtEl>
                                        <p:attrNameLst>
                                          <p:attrName>style.opacity</p:attrName>
                                        </p:attrNameLst>
                                      </p:cBhvr>
                                      <p:to>
                                        <p:strVal val="0.5"/>
                                      </p:to>
                                    </p:set>
                                    <p:animEffect filter="image" prLst="opacity: 0.5">
                                      <p:cBhvr rctx="IE">
                                        <p:cTn id="716" dur="indefinite"/>
                                        <p:tgtEl>
                                          <p:spTgt spid="145"/>
                                        </p:tgtEl>
                                      </p:cBhvr>
                                    </p:animEffect>
                                  </p:childTnLst>
                                </p:cTn>
                              </p:par>
                              <p:par>
                                <p:cTn id="717" presetID="9" presetClass="emph" presetSubtype="0" grpId="1" nodeType="withEffect">
                                  <p:stCondLst>
                                    <p:cond delay="0"/>
                                  </p:stCondLst>
                                  <p:childTnLst>
                                    <p:set>
                                      <p:cBhvr rctx="PPT">
                                        <p:cTn id="718" dur="indefinite"/>
                                        <p:tgtEl>
                                          <p:spTgt spid="146"/>
                                        </p:tgtEl>
                                        <p:attrNameLst>
                                          <p:attrName>style.opacity</p:attrName>
                                        </p:attrNameLst>
                                      </p:cBhvr>
                                      <p:to>
                                        <p:strVal val="0.5"/>
                                      </p:to>
                                    </p:set>
                                    <p:animEffect filter="image" prLst="opacity: 0.5">
                                      <p:cBhvr rctx="IE">
                                        <p:cTn id="719" dur="indefinite"/>
                                        <p:tgtEl>
                                          <p:spTgt spid="146"/>
                                        </p:tgtEl>
                                      </p:cBhvr>
                                    </p:animEffect>
                                  </p:childTnLst>
                                </p:cTn>
                              </p:par>
                              <p:par>
                                <p:cTn id="720" presetID="9" presetClass="emph" presetSubtype="0" grpId="1" nodeType="withEffect">
                                  <p:stCondLst>
                                    <p:cond delay="0"/>
                                  </p:stCondLst>
                                  <p:childTnLst>
                                    <p:set>
                                      <p:cBhvr rctx="PPT">
                                        <p:cTn id="721" dur="indefinite"/>
                                        <p:tgtEl>
                                          <p:spTgt spid="147"/>
                                        </p:tgtEl>
                                        <p:attrNameLst>
                                          <p:attrName>style.opacity</p:attrName>
                                        </p:attrNameLst>
                                      </p:cBhvr>
                                      <p:to>
                                        <p:strVal val="0.5"/>
                                      </p:to>
                                    </p:set>
                                    <p:animEffect filter="image" prLst="opacity: 0.5">
                                      <p:cBhvr rctx="IE">
                                        <p:cTn id="722" dur="indefinite"/>
                                        <p:tgtEl>
                                          <p:spTgt spid="147"/>
                                        </p:tgtEl>
                                      </p:cBhvr>
                                    </p:animEffect>
                                  </p:childTnLst>
                                </p:cTn>
                              </p:par>
                              <p:par>
                                <p:cTn id="723" presetID="9" presetClass="emph" presetSubtype="0" grpId="1" nodeType="withEffect">
                                  <p:stCondLst>
                                    <p:cond delay="0"/>
                                  </p:stCondLst>
                                  <p:childTnLst>
                                    <p:set>
                                      <p:cBhvr rctx="PPT">
                                        <p:cTn id="724" dur="indefinite"/>
                                        <p:tgtEl>
                                          <p:spTgt spid="148"/>
                                        </p:tgtEl>
                                        <p:attrNameLst>
                                          <p:attrName>style.opacity</p:attrName>
                                        </p:attrNameLst>
                                      </p:cBhvr>
                                      <p:to>
                                        <p:strVal val="0.5"/>
                                      </p:to>
                                    </p:set>
                                    <p:animEffect filter="image" prLst="opacity: 0.5">
                                      <p:cBhvr rctx="IE">
                                        <p:cTn id="725" dur="indefinite"/>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p:bldP spid="44" grpId="1"/>
      <p:bldP spid="45" grpId="0"/>
      <p:bldP spid="45" grpId="1"/>
      <p:bldP spid="46" grpId="0"/>
      <p:bldP spid="46" grpId="1"/>
      <p:bldP spid="47" grpId="0"/>
      <p:bldP spid="47" grpId="1"/>
      <p:bldP spid="48" grpId="0"/>
      <p:bldP spid="48" grpId="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p:bldP spid="55" grpId="1"/>
      <p:bldP spid="56" grpId="0"/>
      <p:bldP spid="56" grpId="1"/>
      <p:bldP spid="57" grpId="0"/>
      <p:bldP spid="57" grpId="1"/>
      <p:bldP spid="58" grpId="0"/>
      <p:bldP spid="58" grpId="1"/>
      <p:bldP spid="59" grpId="0"/>
      <p:bldP spid="59" grpId="1"/>
      <p:bldP spid="60" grpId="0" animBg="1"/>
      <p:bldP spid="60" grpId="1" animBg="1"/>
      <p:bldP spid="61" grpId="0" animBg="1"/>
      <p:bldP spid="61" grpId="1" animBg="1"/>
      <p:bldP spid="61" grpId="2" animBg="1"/>
      <p:bldP spid="62" grpId="0" animBg="1"/>
      <p:bldP spid="62" grpId="1" animBg="1"/>
      <p:bldP spid="62" grpId="2" animBg="1"/>
      <p:bldP spid="63" grpId="0" animBg="1"/>
      <p:bldP spid="63" grpId="1" animBg="1"/>
      <p:bldP spid="63" grpId="2" animBg="1"/>
      <p:bldP spid="64" grpId="0" animBg="1"/>
      <p:bldP spid="64" grpId="1" animBg="1"/>
      <p:bldP spid="64" grpId="2" animBg="1"/>
      <p:bldP spid="65" grpId="0" animBg="1"/>
      <p:bldP spid="65" grpId="1" animBg="1"/>
      <p:bldP spid="65" grpId="2" animBg="1"/>
      <p:bldP spid="66" grpId="0" animBg="1"/>
      <p:bldP spid="66" grpId="1" animBg="1"/>
      <p:bldP spid="66" grpId="2" animBg="1"/>
      <p:bldP spid="67" grpId="0" animBg="1"/>
      <p:bldP spid="67" grpId="1" animBg="1"/>
      <p:bldP spid="68" grpId="0" animBg="1"/>
      <p:bldP spid="68" grpId="1" animBg="1"/>
      <p:bldP spid="68" grpId="2" animBg="1"/>
      <p:bldP spid="69" grpId="0" animBg="1"/>
      <p:bldP spid="69" grpId="1" animBg="1"/>
      <p:bldP spid="69" grpId="2" animBg="1"/>
      <p:bldP spid="70" grpId="0" animBg="1"/>
      <p:bldP spid="70" grpId="1" animBg="1"/>
      <p:bldP spid="70" grpId="2" animBg="1"/>
      <p:bldP spid="71" grpId="0" animBg="1"/>
      <p:bldP spid="71" grpId="1" animBg="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76" grpId="0" animBg="1"/>
      <p:bldP spid="76" grpId="1" animBg="1"/>
      <p:bldP spid="76" grpId="2" animBg="1"/>
      <p:bldP spid="77" grpId="0" animBg="1"/>
      <p:bldP spid="77" grpId="1" animBg="1"/>
      <p:bldP spid="77" grpId="2" animBg="1"/>
      <p:bldP spid="78" grpId="0" animBg="1"/>
      <p:bldP spid="78" grpId="1" animBg="1"/>
      <p:bldP spid="78" grpId="2" animBg="1"/>
      <p:bldP spid="79" grpId="0" animBg="1"/>
      <p:bldP spid="79" grpId="1" animBg="1"/>
      <p:bldP spid="79" grpId="2" animBg="1"/>
      <p:bldP spid="80" grpId="0" animBg="1"/>
      <p:bldP spid="80" grpId="1" animBg="1"/>
      <p:bldP spid="81" grpId="0" animBg="1"/>
      <p:bldP spid="81" grpId="1"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5" grpId="2" animBg="1"/>
      <p:bldP spid="86" grpId="0" animBg="1"/>
      <p:bldP spid="86" grpId="1" animBg="1"/>
      <p:bldP spid="86" grpId="2" animBg="1"/>
      <p:bldP spid="87" grpId="0" animBg="1"/>
      <p:bldP spid="87" grpId="1" animBg="1"/>
      <p:bldP spid="87" grpId="2" animBg="1"/>
      <p:bldP spid="88" grpId="0" animBg="1"/>
      <p:bldP spid="88" grpId="1" animBg="1"/>
      <p:bldP spid="88" grpId="2" animBg="1"/>
      <p:bldP spid="89" grpId="0" animBg="1"/>
      <p:bldP spid="89" grpId="1" animBg="1"/>
      <p:bldP spid="89" grpId="2" animBg="1"/>
      <p:bldP spid="90" grpId="0" animBg="1"/>
      <p:bldP spid="90" grpId="1" animBg="1"/>
      <p:bldP spid="91" grpId="0" animBg="1"/>
      <p:bldP spid="91" grpId="1" animBg="1"/>
      <p:bldP spid="91" grpId="2" animBg="1"/>
      <p:bldP spid="92" grpId="0" animBg="1"/>
      <p:bldP spid="92" grpId="1" animBg="1"/>
      <p:bldP spid="92" grpId="2" animBg="1"/>
      <p:bldP spid="93" grpId="0" animBg="1"/>
      <p:bldP spid="93" grpId="1" animBg="1"/>
      <p:bldP spid="93" grpId="2" animBg="1"/>
      <p:bldP spid="94" grpId="0" animBg="1"/>
      <p:bldP spid="94" grpId="1" animBg="1"/>
      <p:bldP spid="94" grpId="2" animBg="1"/>
      <p:bldP spid="95" grpId="0" animBg="1"/>
      <p:bldP spid="95" grpId="1" animBg="1"/>
      <p:bldP spid="95" grpId="2" animBg="1"/>
      <p:bldP spid="96" grpId="0" animBg="1"/>
      <p:bldP spid="96" grpId="1" animBg="1"/>
      <p:bldP spid="96" grpId="2" animBg="1"/>
      <p:bldP spid="97" grpId="0" animBg="1"/>
      <p:bldP spid="97" grpId="1" animBg="1"/>
      <p:bldP spid="97" grpId="2" animBg="1"/>
      <p:bldP spid="98" grpId="0" animBg="1"/>
      <p:bldP spid="98" grpId="1" animBg="1"/>
      <p:bldP spid="99" grpId="0" animBg="1"/>
      <p:bldP spid="99" grpId="1" animBg="1"/>
      <p:bldP spid="100" grpId="0" animBg="1"/>
      <p:bldP spid="100" grpId="1" animBg="1"/>
      <p:bldP spid="100" grpId="2" animBg="1"/>
      <p:bldP spid="101" grpId="0" animBg="1"/>
      <p:bldP spid="101" grpId="1" animBg="1"/>
      <p:bldP spid="101" grpId="2" animBg="1"/>
      <p:bldP spid="102" grpId="0" animBg="1"/>
      <p:bldP spid="102" grpId="1" animBg="1"/>
      <p:bldP spid="102" grpId="2" animBg="1"/>
      <p:bldP spid="103" grpId="0" animBg="1"/>
      <p:bldP spid="103" grpId="1" animBg="1"/>
      <p:bldP spid="104" grpId="0" animBg="1"/>
      <p:bldP spid="104" grpId="1" animBg="1"/>
      <p:bldP spid="104" grpId="2" animBg="1"/>
      <p:bldP spid="105" grpId="0" animBg="1"/>
      <p:bldP spid="105" grpId="1" animBg="1"/>
      <p:bldP spid="105" grpId="2" animBg="1"/>
      <p:bldP spid="106" grpId="0" animBg="1"/>
      <p:bldP spid="106" grpId="1" animBg="1"/>
      <p:bldP spid="106" grpId="2" animBg="1"/>
      <p:bldP spid="107" grpId="0" animBg="1"/>
      <p:bldP spid="107" grpId="1" animBg="1"/>
      <p:bldP spid="107" grpId="2" animBg="1"/>
      <p:bldP spid="108" grpId="0" animBg="1"/>
      <p:bldP spid="108" grpId="1" animBg="1"/>
      <p:bldP spid="109" grpId="0" animBg="1"/>
      <p:bldP spid="109" grpId="1" animBg="1"/>
      <p:bldP spid="109" grpId="2" animBg="1"/>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6" grpId="0" animBg="1"/>
      <p:bldP spid="116" grpId="1" animBg="1"/>
      <p:bldP spid="117" grpId="0" animBg="1"/>
      <p:bldP spid="117" grpId="1" animBg="1"/>
      <p:bldP spid="117" grpId="2" animBg="1"/>
      <p:bldP spid="118" grpId="0" animBg="1"/>
      <p:bldP spid="118" grpId="1" animBg="1"/>
      <p:bldP spid="118" grpId="2" animBg="1"/>
      <p:bldP spid="119" grpId="0" animBg="1"/>
      <p:bldP spid="119" grpId="1" animBg="1"/>
      <p:bldP spid="119" grpId="2" animBg="1"/>
      <p:bldP spid="120" grpId="0" animBg="1"/>
      <p:bldP spid="120" grpId="1" animBg="1"/>
      <p:bldP spid="120" grpId="2" animBg="1"/>
      <p:bldP spid="121" grpId="0" animBg="1"/>
      <p:bldP spid="121" grpId="1" animBg="1"/>
      <p:bldP spid="121" grpId="2" animBg="1"/>
      <p:bldP spid="122" grpId="0" animBg="1"/>
      <p:bldP spid="122" grpId="1" animBg="1"/>
      <p:bldP spid="123" grpId="0" animBg="1"/>
      <p:bldP spid="123" grpId="1" animBg="1"/>
      <p:bldP spid="123" grpId="2" animBg="1"/>
      <p:bldP spid="124" grpId="0" animBg="1"/>
      <p:bldP spid="124" grpId="1" animBg="1"/>
      <p:bldP spid="124" grpId="2" animBg="1"/>
      <p:bldP spid="125" grpId="0" animBg="1"/>
      <p:bldP spid="125" grpId="1" animBg="1"/>
      <p:bldP spid="125" grpId="2" animBg="1"/>
      <p:bldP spid="126" grpId="0" animBg="1"/>
      <p:bldP spid="126" grpId="1" animBg="1"/>
      <p:bldP spid="126" grpId="2" animBg="1"/>
      <p:bldP spid="127" grpId="0" animBg="1"/>
      <p:bldP spid="127" grpId="1" animBg="1"/>
      <p:bldP spid="127" grpId="2" animBg="1"/>
      <p:bldP spid="128" grpId="0" animBg="1"/>
      <p:bldP spid="128" grpId="1" animBg="1"/>
      <p:bldP spid="128" grpId="2" animBg="1"/>
      <p:bldP spid="129" grpId="0" animBg="1"/>
      <p:bldP spid="129" grpId="1" animBg="1"/>
      <p:bldP spid="129" grpId="2" animBg="1"/>
      <p:bldP spid="130" grpId="0" animBg="1"/>
      <p:bldP spid="130" grpId="1" animBg="1"/>
      <p:bldP spid="130" grpId="2" animBg="1"/>
      <p:bldP spid="131" grpId="0" animBg="1"/>
      <p:bldP spid="131" grpId="1" animBg="1"/>
      <p:bldP spid="131" grpId="2" animBg="1"/>
      <p:bldP spid="132" grpId="0" animBg="1"/>
      <p:bldP spid="132" grpId="1" animBg="1"/>
      <p:bldP spid="132" grpId="2" animBg="1"/>
      <p:bldP spid="133" grpId="0" animBg="1"/>
      <p:bldP spid="133" grpId="1" animBg="1"/>
      <p:bldP spid="133" grpId="2" animBg="1"/>
      <p:bldP spid="134" grpId="0" animBg="1"/>
      <p:bldP spid="134" grpId="1" animBg="1"/>
      <p:bldP spid="134" grpId="2" animBg="1"/>
      <p:bldP spid="135" grpId="0" animBg="1"/>
      <p:bldP spid="135" grpId="1" animBg="1"/>
      <p:bldP spid="135" grpId="2" animBg="1"/>
      <p:bldP spid="136" grpId="0" animBg="1"/>
      <p:bldP spid="136" grpId="1" animBg="1"/>
      <p:bldP spid="136" grpId="2" animBg="1"/>
      <p:bldP spid="137" grpId="0" animBg="1"/>
      <p:bldP spid="137" grpId="1" animBg="1"/>
      <p:bldP spid="137" grpId="2" animBg="1"/>
      <p:bldP spid="138" grpId="0" animBg="1"/>
      <p:bldP spid="138" grpId="1" animBg="1"/>
      <p:bldP spid="138" grpId="2" animBg="1"/>
      <p:bldP spid="139" grpId="0" animBg="1"/>
      <p:bldP spid="139" grpId="1" animBg="1"/>
      <p:bldP spid="140" grpId="0" animBg="1"/>
      <p:bldP spid="140" grpId="1" animBg="1"/>
      <p:bldP spid="141" grpId="0"/>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38" grpId="0"/>
      <p:bldP spid="38" grpId="1"/>
      <p:bldP spid="49" grpId="0"/>
      <p:bldP spid="49" grpId="1"/>
      <p:bldP spid="23" grpId="0"/>
      <p:bldP spid="2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4D0CE1-13C2-BC44-B4C5-52EC4367C72B}"/>
              </a:ext>
            </a:extLst>
          </p:cNvPr>
          <p:cNvSpPr>
            <a:spLocks noGrp="1"/>
          </p:cNvSpPr>
          <p:nvPr>
            <p:ph type="body" sz="quarter" idx="10"/>
          </p:nvPr>
        </p:nvSpPr>
        <p:spPr>
          <a:xfrm>
            <a:off x="337930" y="2514599"/>
            <a:ext cx="5643419" cy="2468461"/>
          </a:xfrm>
        </p:spPr>
        <p:txBody>
          <a:bodyPr>
            <a:normAutofit/>
          </a:bodyPr>
          <a:lstStyle/>
          <a:p>
            <a:pPr>
              <a:lnSpc>
                <a:spcPct val="120000"/>
              </a:lnSpc>
            </a:pPr>
            <a:r>
              <a:rPr lang="en-US" sz="3600" b="0" dirty="0"/>
              <a:t>You have data.</a:t>
            </a:r>
          </a:p>
          <a:p>
            <a:pPr>
              <a:lnSpc>
                <a:spcPct val="120000"/>
              </a:lnSpc>
            </a:pPr>
            <a:r>
              <a:rPr lang="en-US" sz="3600" b="0" dirty="0"/>
              <a:t>You have analysis.</a:t>
            </a:r>
          </a:p>
          <a:p>
            <a:pPr>
              <a:lnSpc>
                <a:spcPct val="120000"/>
              </a:lnSpc>
            </a:pPr>
            <a:r>
              <a:rPr lang="en-US" sz="3600" dirty="0"/>
              <a:t>Now, narrate your story.</a:t>
            </a:r>
          </a:p>
        </p:txBody>
      </p:sp>
      <p:sp>
        <p:nvSpPr>
          <p:cNvPr id="2" name="Text Placeholder 1">
            <a:extLst>
              <a:ext uri="{FF2B5EF4-FFF2-40B4-BE49-F238E27FC236}">
                <a16:creationId xmlns:a16="http://schemas.microsoft.com/office/drawing/2014/main" id="{7BB1245B-1C34-0146-8977-18DE890E7146}"/>
              </a:ext>
            </a:extLst>
          </p:cNvPr>
          <p:cNvSpPr>
            <a:spLocks noGrp="1"/>
          </p:cNvSpPr>
          <p:nvPr>
            <p:ph type="body" sz="quarter" idx="12"/>
          </p:nvPr>
        </p:nvSpPr>
        <p:spPr/>
        <p:txBody>
          <a:bodyPr/>
          <a:lstStyle/>
          <a:p>
            <a:endParaRPr lang="en-US"/>
          </a:p>
        </p:txBody>
      </p:sp>
      <p:sp>
        <p:nvSpPr>
          <p:cNvPr id="3" name="Rectangle: Rounded Corners 2">
            <a:extLst>
              <a:ext uri="{FF2B5EF4-FFF2-40B4-BE49-F238E27FC236}">
                <a16:creationId xmlns:a16="http://schemas.microsoft.com/office/drawing/2014/main" id="{33CF8CFA-E32F-4331-9DF7-B351BB6D1183}"/>
              </a:ext>
            </a:extLst>
          </p:cNvPr>
          <p:cNvSpPr/>
          <p:nvPr/>
        </p:nvSpPr>
        <p:spPr>
          <a:xfrm>
            <a:off x="6848669" y="1798476"/>
            <a:ext cx="4497355" cy="503853"/>
          </a:xfrm>
          <a:prstGeom prst="roundRect">
            <a:avLst/>
          </a:prstGeom>
          <a:solidFill>
            <a:schemeClr val="tx2"/>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Understand the audience &amp; intent</a:t>
            </a:r>
          </a:p>
        </p:txBody>
      </p:sp>
      <p:sp>
        <p:nvSpPr>
          <p:cNvPr id="6" name="Rectangle: Rounded Corners 5">
            <a:extLst>
              <a:ext uri="{FF2B5EF4-FFF2-40B4-BE49-F238E27FC236}">
                <a16:creationId xmlns:a16="http://schemas.microsoft.com/office/drawing/2014/main" id="{BC50E70A-E0B4-4821-9F54-C119E38F272F}"/>
              </a:ext>
            </a:extLst>
          </p:cNvPr>
          <p:cNvSpPr/>
          <p:nvPr/>
        </p:nvSpPr>
        <p:spPr>
          <a:xfrm>
            <a:off x="6848669" y="2717541"/>
            <a:ext cx="4497355" cy="503853"/>
          </a:xfrm>
          <a:prstGeom prst="roundRect">
            <a:avLst/>
          </a:prstGeom>
          <a:solidFill>
            <a:schemeClr val="accent2"/>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Find insights</a:t>
            </a:r>
          </a:p>
        </p:txBody>
      </p:sp>
      <p:sp>
        <p:nvSpPr>
          <p:cNvPr id="7" name="Rectangle: Rounded Corners 6">
            <a:extLst>
              <a:ext uri="{FF2B5EF4-FFF2-40B4-BE49-F238E27FC236}">
                <a16:creationId xmlns:a16="http://schemas.microsoft.com/office/drawing/2014/main" id="{0C15B0DB-B759-42F7-A430-CD393B9BDFD0}"/>
              </a:ext>
            </a:extLst>
          </p:cNvPr>
          <p:cNvSpPr/>
          <p:nvPr/>
        </p:nvSpPr>
        <p:spPr>
          <a:xfrm>
            <a:off x="6848669" y="3636606"/>
            <a:ext cx="4497355" cy="503853"/>
          </a:xfrm>
          <a:prstGeom prst="roundRect">
            <a:avLst/>
          </a:prstGeom>
          <a:solidFill>
            <a:schemeClr val="accent4"/>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Storyline</a:t>
            </a:r>
          </a:p>
        </p:txBody>
      </p:sp>
      <p:sp>
        <p:nvSpPr>
          <p:cNvPr id="8" name="Rectangle: Rounded Corners 7">
            <a:extLst>
              <a:ext uri="{FF2B5EF4-FFF2-40B4-BE49-F238E27FC236}">
                <a16:creationId xmlns:a16="http://schemas.microsoft.com/office/drawing/2014/main" id="{A777AE45-E1A1-4577-BDF1-5D5DBFC40D1D}"/>
              </a:ext>
            </a:extLst>
          </p:cNvPr>
          <p:cNvSpPr/>
          <p:nvPr/>
        </p:nvSpPr>
        <p:spPr>
          <a:xfrm>
            <a:off x="6848669" y="4555672"/>
            <a:ext cx="4497355" cy="503853"/>
          </a:xfrm>
          <a:prstGeom prst="roundRect">
            <a:avLst/>
          </a:prstGeom>
          <a:solidFill>
            <a:schemeClr val="accent6"/>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Design data stories</a:t>
            </a:r>
          </a:p>
        </p:txBody>
      </p:sp>
      <p:cxnSp>
        <p:nvCxnSpPr>
          <p:cNvPr id="11" name="Straight Arrow Connector 10">
            <a:extLst>
              <a:ext uri="{FF2B5EF4-FFF2-40B4-BE49-F238E27FC236}">
                <a16:creationId xmlns:a16="http://schemas.microsoft.com/office/drawing/2014/main" id="{28E8B4C0-C6E5-41E6-B70E-D21EB7EEF3E8}"/>
              </a:ext>
            </a:extLst>
          </p:cNvPr>
          <p:cNvCxnSpPr>
            <a:stCxn id="3" idx="2"/>
            <a:endCxn id="6" idx="0"/>
          </p:cNvCxnSpPr>
          <p:nvPr/>
        </p:nvCxnSpPr>
        <p:spPr>
          <a:xfrm>
            <a:off x="9097347" y="2302329"/>
            <a:ext cx="0" cy="415212"/>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2F8E32C-1FFC-4D77-9F67-56B9BE46F0BD}"/>
              </a:ext>
            </a:extLst>
          </p:cNvPr>
          <p:cNvCxnSpPr>
            <a:cxnSpLocks/>
            <a:stCxn id="6" idx="2"/>
            <a:endCxn id="7" idx="0"/>
          </p:cNvCxnSpPr>
          <p:nvPr/>
        </p:nvCxnSpPr>
        <p:spPr>
          <a:xfrm>
            <a:off x="9097347" y="3221394"/>
            <a:ext cx="0" cy="41521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593FFED-348D-4644-8D1D-338028AA73CC}"/>
              </a:ext>
            </a:extLst>
          </p:cNvPr>
          <p:cNvCxnSpPr>
            <a:cxnSpLocks/>
            <a:stCxn id="7" idx="2"/>
            <a:endCxn id="8" idx="0"/>
          </p:cNvCxnSpPr>
          <p:nvPr/>
        </p:nvCxnSpPr>
        <p:spPr>
          <a:xfrm>
            <a:off x="9097347" y="4140459"/>
            <a:ext cx="0" cy="41521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61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3D1763A2-3303-4E54-9C16-8E5271570DBD}"/>
              </a:ext>
            </a:extLst>
          </p:cNvPr>
          <p:cNvSpPr>
            <a:spLocks noGrp="1"/>
          </p:cNvSpPr>
          <p:nvPr>
            <p:ph sz="quarter" idx="14"/>
          </p:nvPr>
        </p:nvSpPr>
        <p:spPr>
          <a:xfrm>
            <a:off x="243840" y="1143000"/>
            <a:ext cx="6156960" cy="4572000"/>
          </a:xfrm>
        </p:spPr>
        <p:txBody>
          <a:bodyPr>
            <a:normAutofit/>
          </a:bodyPr>
          <a:lstStyle/>
          <a:p>
            <a:pPr marL="0" indent="0">
              <a:buNone/>
            </a:pPr>
            <a:r>
              <a:rPr lang="en-US" b="1" i="1" dirty="0"/>
              <a:t>Different</a:t>
            </a:r>
            <a:r>
              <a:rPr lang="en-US" b="1" dirty="0"/>
              <a:t> people want</a:t>
            </a:r>
            <a:br>
              <a:rPr lang="en-US" b="1" dirty="0"/>
            </a:br>
            <a:r>
              <a:rPr lang="en-US" b="1" i="1" dirty="0"/>
              <a:t>different</a:t>
            </a:r>
            <a:r>
              <a:rPr lang="en-US" b="1" dirty="0"/>
              <a:t> things from the</a:t>
            </a:r>
            <a:br>
              <a:rPr lang="en-US" b="1" dirty="0"/>
            </a:br>
            <a:r>
              <a:rPr lang="en-US" b="1" i="1" dirty="0"/>
              <a:t>same</a:t>
            </a:r>
            <a:r>
              <a:rPr lang="en-US" b="1" dirty="0"/>
              <a:t> data.</a:t>
            </a:r>
            <a:br>
              <a:rPr lang="en-US" b="1" dirty="0"/>
            </a:br>
            <a:endParaRPr lang="en-US" b="1" dirty="0"/>
          </a:p>
          <a:p>
            <a:pPr marL="0" indent="0">
              <a:buNone/>
            </a:pPr>
            <a:r>
              <a:rPr lang="en-US" dirty="0"/>
              <a:t>Given sales data:</a:t>
            </a:r>
          </a:p>
          <a:p>
            <a:r>
              <a:rPr lang="en-US" dirty="0"/>
              <a:t>The Board: “Predict next quarter’s sales”</a:t>
            </a:r>
          </a:p>
          <a:p>
            <a:r>
              <a:rPr lang="en-US" dirty="0"/>
              <a:t>Product head: “Which product grew the most?”</a:t>
            </a:r>
          </a:p>
          <a:p>
            <a:r>
              <a:rPr lang="en-US" dirty="0"/>
              <a:t>Sales head: “Did we meet our target?”</a:t>
            </a:r>
          </a:p>
          <a:p>
            <a:pPr marL="0" indent="0">
              <a:buNone/>
            </a:pPr>
            <a:endParaRPr lang="en-US" dirty="0"/>
          </a:p>
          <a:p>
            <a:pPr marL="0" indent="0">
              <a:buNone/>
            </a:pPr>
            <a:r>
              <a:rPr lang="en-US" dirty="0"/>
              <a:t>They are </a:t>
            </a:r>
            <a:r>
              <a:rPr lang="en-US" i="1" dirty="0">
                <a:solidFill>
                  <a:schemeClr val="accent2"/>
                </a:solidFill>
              </a:rPr>
              <a:t>not interested</a:t>
            </a:r>
            <a:r>
              <a:rPr lang="en-US" dirty="0"/>
              <a:t> in each others’ questions.</a:t>
            </a:r>
          </a:p>
        </p:txBody>
      </p:sp>
      <p:sp>
        <p:nvSpPr>
          <p:cNvPr id="4" name="Title 3">
            <a:extLst>
              <a:ext uri="{FF2B5EF4-FFF2-40B4-BE49-F238E27FC236}">
                <a16:creationId xmlns:a16="http://schemas.microsoft.com/office/drawing/2014/main" id="{B74135EA-BB29-44AB-B5F6-1745E0B49521}"/>
              </a:ext>
            </a:extLst>
          </p:cNvPr>
          <p:cNvSpPr>
            <a:spLocks noGrp="1"/>
          </p:cNvSpPr>
          <p:nvPr>
            <p:ph type="title"/>
          </p:nvPr>
        </p:nvSpPr>
        <p:spPr/>
        <p:txBody>
          <a:bodyPr>
            <a:normAutofit/>
          </a:bodyPr>
          <a:lstStyle/>
          <a:p>
            <a:r>
              <a:rPr lang="en-US" dirty="0"/>
              <a:t>Who is your audience? They determine the story</a:t>
            </a:r>
          </a:p>
        </p:txBody>
      </p:sp>
      <p:sp>
        <p:nvSpPr>
          <p:cNvPr id="22" name="TextBox 21">
            <a:extLst>
              <a:ext uri="{FF2B5EF4-FFF2-40B4-BE49-F238E27FC236}">
                <a16:creationId xmlns:a16="http://schemas.microsoft.com/office/drawing/2014/main" id="{589AAA22-C15F-4467-90E9-C202C325C648}"/>
              </a:ext>
            </a:extLst>
          </p:cNvPr>
          <p:cNvSpPr txBox="1"/>
          <p:nvPr/>
        </p:nvSpPr>
        <p:spPr>
          <a:xfrm>
            <a:off x="1835150" y="-357188"/>
            <a:ext cx="5486400" cy="274320"/>
          </a:xfrm>
          <a:prstGeom prst="rect">
            <a:avLst/>
          </a:prstGeom>
          <a:solidFill>
            <a:schemeClr val="tx2"/>
          </a:solid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rial"/>
                <a:ea typeface="+mn-ea"/>
                <a:cs typeface="+mn-cs"/>
              </a:rPr>
              <a:t>What’s the topic? Why is it important? What will you learn now?</a:t>
            </a:r>
          </a:p>
        </p:txBody>
      </p:sp>
      <p:pic>
        <p:nvPicPr>
          <p:cNvPr id="8" name="Google Shape;609;p3">
            <a:extLst>
              <a:ext uri="{FF2B5EF4-FFF2-40B4-BE49-F238E27FC236}">
                <a16:creationId xmlns:a16="http://schemas.microsoft.com/office/drawing/2014/main" id="{F864E37C-A873-CF41-9780-864F91D052EE}"/>
              </a:ext>
            </a:extLst>
          </p:cNvPr>
          <p:cNvPicPr preferRelativeResize="0"/>
          <p:nvPr/>
        </p:nvPicPr>
        <p:blipFill>
          <a:blip r:embed="rId3">
            <a:alphaModFix/>
          </a:blip>
          <a:stretch>
            <a:fillRect/>
          </a:stretch>
        </p:blipFill>
        <p:spPr>
          <a:xfrm>
            <a:off x="6861831" y="1828800"/>
            <a:ext cx="1458121" cy="1486250"/>
          </a:xfrm>
          <a:prstGeom prst="rect">
            <a:avLst/>
          </a:prstGeom>
          <a:noFill/>
          <a:ln>
            <a:noFill/>
          </a:ln>
        </p:spPr>
      </p:pic>
      <p:pic>
        <p:nvPicPr>
          <p:cNvPr id="9" name="Google Shape;610;p3">
            <a:extLst>
              <a:ext uri="{FF2B5EF4-FFF2-40B4-BE49-F238E27FC236}">
                <a16:creationId xmlns:a16="http://schemas.microsoft.com/office/drawing/2014/main" id="{6EF4AD43-3EE2-964B-A4B4-E81E08584CAE}"/>
              </a:ext>
            </a:extLst>
          </p:cNvPr>
          <p:cNvPicPr preferRelativeResize="0"/>
          <p:nvPr/>
        </p:nvPicPr>
        <p:blipFill>
          <a:blip r:embed="rId4">
            <a:alphaModFix/>
          </a:blip>
          <a:stretch>
            <a:fillRect/>
          </a:stretch>
        </p:blipFill>
        <p:spPr>
          <a:xfrm>
            <a:off x="8417640" y="1893070"/>
            <a:ext cx="1385818" cy="1357710"/>
          </a:xfrm>
          <a:prstGeom prst="rect">
            <a:avLst/>
          </a:prstGeom>
          <a:noFill/>
          <a:ln>
            <a:noFill/>
          </a:ln>
        </p:spPr>
      </p:pic>
      <p:pic>
        <p:nvPicPr>
          <p:cNvPr id="10" name="Google Shape;611;p3">
            <a:extLst>
              <a:ext uri="{FF2B5EF4-FFF2-40B4-BE49-F238E27FC236}">
                <a16:creationId xmlns:a16="http://schemas.microsoft.com/office/drawing/2014/main" id="{A532023E-F9F9-7B40-97F8-90E98E6E1CCC}"/>
              </a:ext>
            </a:extLst>
          </p:cNvPr>
          <p:cNvPicPr preferRelativeResize="0"/>
          <p:nvPr/>
        </p:nvPicPr>
        <p:blipFill>
          <a:blip r:embed="rId5">
            <a:alphaModFix/>
          </a:blip>
          <a:stretch>
            <a:fillRect/>
          </a:stretch>
        </p:blipFill>
        <p:spPr>
          <a:xfrm>
            <a:off x="9903713" y="1932083"/>
            <a:ext cx="1450087" cy="1333608"/>
          </a:xfrm>
          <a:prstGeom prst="rect">
            <a:avLst/>
          </a:prstGeom>
          <a:noFill/>
          <a:ln>
            <a:noFill/>
          </a:ln>
        </p:spPr>
      </p:pic>
      <p:pic>
        <p:nvPicPr>
          <p:cNvPr id="11" name="Google Shape;612;p3">
            <a:extLst>
              <a:ext uri="{FF2B5EF4-FFF2-40B4-BE49-F238E27FC236}">
                <a16:creationId xmlns:a16="http://schemas.microsoft.com/office/drawing/2014/main" id="{B59F9A0E-521F-A748-B78F-5F55EE65724E}"/>
              </a:ext>
            </a:extLst>
          </p:cNvPr>
          <p:cNvPicPr preferRelativeResize="0"/>
          <p:nvPr/>
        </p:nvPicPr>
        <p:blipFill>
          <a:blip r:embed="rId6">
            <a:alphaModFix/>
          </a:blip>
          <a:stretch>
            <a:fillRect/>
          </a:stretch>
        </p:blipFill>
        <p:spPr>
          <a:xfrm>
            <a:off x="7665761" y="3298638"/>
            <a:ext cx="1446071" cy="1369761"/>
          </a:xfrm>
          <a:prstGeom prst="rect">
            <a:avLst/>
          </a:prstGeom>
          <a:noFill/>
          <a:ln>
            <a:noFill/>
          </a:ln>
        </p:spPr>
      </p:pic>
      <p:pic>
        <p:nvPicPr>
          <p:cNvPr id="12" name="Google Shape;613;p3">
            <a:extLst>
              <a:ext uri="{FF2B5EF4-FFF2-40B4-BE49-F238E27FC236}">
                <a16:creationId xmlns:a16="http://schemas.microsoft.com/office/drawing/2014/main" id="{BBF21537-1370-834D-8DEB-C31422309E50}"/>
              </a:ext>
            </a:extLst>
          </p:cNvPr>
          <p:cNvPicPr preferRelativeResize="0"/>
          <p:nvPr/>
        </p:nvPicPr>
        <p:blipFill>
          <a:blip r:embed="rId7">
            <a:alphaModFix/>
          </a:blip>
          <a:stretch>
            <a:fillRect/>
          </a:stretch>
        </p:blipFill>
        <p:spPr>
          <a:xfrm>
            <a:off x="9256739" y="3197981"/>
            <a:ext cx="1466155" cy="1526419"/>
          </a:xfrm>
          <a:prstGeom prst="rect">
            <a:avLst/>
          </a:prstGeom>
          <a:noFill/>
          <a:ln>
            <a:noFill/>
          </a:ln>
        </p:spPr>
      </p:pic>
    </p:spTree>
    <p:extLst>
      <p:ext uri="{BB962C8B-B14F-4D97-AF65-F5344CB8AC3E}">
        <p14:creationId xmlns:p14="http://schemas.microsoft.com/office/powerpoint/2010/main" val="3342567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3D1763A2-3303-4E54-9C16-8E5271570DBD}"/>
              </a:ext>
            </a:extLst>
          </p:cNvPr>
          <p:cNvSpPr>
            <a:spLocks noGrp="1"/>
          </p:cNvSpPr>
          <p:nvPr>
            <p:ph sz="quarter" idx="14"/>
          </p:nvPr>
        </p:nvSpPr>
        <p:spPr>
          <a:xfrm>
            <a:off x="243840" y="1143000"/>
            <a:ext cx="6314123" cy="4572000"/>
          </a:xfrm>
        </p:spPr>
        <p:txBody>
          <a:bodyPr>
            <a:normAutofit lnSpcReduction="10000"/>
          </a:bodyPr>
          <a:lstStyle/>
          <a:p>
            <a:pPr marL="0" indent="0">
              <a:lnSpc>
                <a:spcPct val="120000"/>
              </a:lnSpc>
              <a:buNone/>
            </a:pPr>
            <a:r>
              <a:rPr lang="en-US" dirty="0"/>
              <a:t>For each </a:t>
            </a:r>
            <a:r>
              <a:rPr lang="en-US" dirty="0">
                <a:solidFill>
                  <a:schemeClr val="accent2"/>
                </a:solidFill>
              </a:rPr>
              <a:t>person</a:t>
            </a:r>
            <a:r>
              <a:rPr lang="en-US" dirty="0"/>
              <a:t>, answer the following questions:</a:t>
            </a:r>
          </a:p>
          <a:p>
            <a:pPr marL="342900" indent="-342900">
              <a:lnSpc>
                <a:spcPct val="120000"/>
              </a:lnSpc>
              <a:spcBef>
                <a:spcPts val="400"/>
              </a:spcBef>
              <a:buFont typeface="+mj-lt"/>
              <a:buAutoNum type="arabicPeriod"/>
            </a:pPr>
            <a:r>
              <a:rPr lang="en-US" dirty="0"/>
              <a:t>What’s their </a:t>
            </a:r>
            <a:r>
              <a:rPr lang="en-US" dirty="0">
                <a:solidFill>
                  <a:schemeClr val="accent2"/>
                </a:solidFill>
              </a:rPr>
              <a:t>situation</a:t>
            </a:r>
            <a:r>
              <a:rPr lang="en-US" dirty="0"/>
              <a:t>?</a:t>
            </a:r>
          </a:p>
          <a:p>
            <a:pPr marL="342900" indent="-342900">
              <a:lnSpc>
                <a:spcPct val="120000"/>
              </a:lnSpc>
              <a:spcBef>
                <a:spcPts val="400"/>
              </a:spcBef>
              <a:buFont typeface="+mj-lt"/>
              <a:buAutoNum type="arabicPeriod"/>
            </a:pPr>
            <a:r>
              <a:rPr lang="en-US" dirty="0"/>
              <a:t>What </a:t>
            </a:r>
            <a:r>
              <a:rPr lang="en-US" dirty="0">
                <a:solidFill>
                  <a:schemeClr val="accent2"/>
                </a:solidFill>
              </a:rPr>
              <a:t>problems</a:t>
            </a:r>
            <a:r>
              <a:rPr lang="en-US" dirty="0"/>
              <a:t> do they face?</a:t>
            </a:r>
          </a:p>
          <a:p>
            <a:pPr marL="342900" indent="-342900">
              <a:lnSpc>
                <a:spcPct val="120000"/>
              </a:lnSpc>
              <a:spcBef>
                <a:spcPts val="400"/>
              </a:spcBef>
              <a:buFont typeface="+mj-lt"/>
              <a:buAutoNum type="arabicPeriod"/>
            </a:pPr>
            <a:r>
              <a:rPr lang="en-US" dirty="0"/>
              <a:t>What </a:t>
            </a:r>
            <a:r>
              <a:rPr lang="en-US" dirty="0">
                <a:solidFill>
                  <a:schemeClr val="accent2"/>
                </a:solidFill>
              </a:rPr>
              <a:t>action </a:t>
            </a:r>
            <a:r>
              <a:rPr lang="en-US" dirty="0"/>
              <a:t>can they take?</a:t>
            </a:r>
          </a:p>
          <a:p>
            <a:pPr marL="342900" indent="-342900">
              <a:lnSpc>
                <a:spcPct val="120000"/>
              </a:lnSpc>
              <a:spcBef>
                <a:spcPts val="400"/>
              </a:spcBef>
              <a:buFont typeface="+mj-lt"/>
              <a:buAutoNum type="arabicPeriod"/>
            </a:pPr>
            <a:r>
              <a:rPr lang="en-US" dirty="0"/>
              <a:t>What is the </a:t>
            </a:r>
            <a:r>
              <a:rPr lang="en-US" dirty="0">
                <a:solidFill>
                  <a:schemeClr val="accent2"/>
                </a:solidFill>
              </a:rPr>
              <a:t>impact</a:t>
            </a:r>
            <a:r>
              <a:rPr lang="en-US" dirty="0"/>
              <a:t> of this action?</a:t>
            </a:r>
          </a:p>
          <a:p>
            <a:pPr marL="0" indent="0">
              <a:lnSpc>
                <a:spcPct val="120000"/>
              </a:lnSpc>
              <a:spcBef>
                <a:spcPts val="400"/>
              </a:spcBef>
              <a:buNone/>
            </a:pPr>
            <a:endParaRPr lang="en-US" dirty="0"/>
          </a:p>
          <a:p>
            <a:pPr marL="0" indent="0">
              <a:lnSpc>
                <a:spcPct val="120000"/>
              </a:lnSpc>
              <a:spcBef>
                <a:spcPts val="400"/>
              </a:spcBef>
              <a:buNone/>
            </a:pPr>
            <a:r>
              <a:rPr lang="en-US" b="1" dirty="0"/>
              <a:t>Example</a:t>
            </a:r>
          </a:p>
          <a:p>
            <a:pPr marL="0" indent="0">
              <a:lnSpc>
                <a:spcPct val="120000"/>
              </a:lnSpc>
              <a:spcBef>
                <a:spcPts val="400"/>
              </a:spcBef>
              <a:buNone/>
              <a:tabLst>
                <a:tab pos="5429250" algn="r"/>
              </a:tabLst>
            </a:pPr>
            <a:r>
              <a:rPr lang="en-US" dirty="0">
                <a:solidFill>
                  <a:schemeClr val="accent2"/>
                </a:solidFill>
              </a:rPr>
              <a:t>John, the Marketing head</a:t>
            </a:r>
            <a:r>
              <a:rPr lang="en-US" dirty="0"/>
              <a:t>,	</a:t>
            </a:r>
            <a:r>
              <a:rPr lang="en-US" dirty="0">
                <a:solidFill>
                  <a:schemeClr val="accent2"/>
                </a:solidFill>
              </a:rPr>
              <a:t>person, role</a:t>
            </a:r>
            <a:br>
              <a:rPr lang="en-US" dirty="0"/>
            </a:br>
            <a:r>
              <a:rPr lang="en-US" dirty="0"/>
              <a:t>must create a </a:t>
            </a:r>
            <a:r>
              <a:rPr lang="en-US" dirty="0">
                <a:solidFill>
                  <a:schemeClr val="accent2"/>
                </a:solidFill>
              </a:rPr>
              <a:t>region-wise budget,	situation</a:t>
            </a:r>
            <a:br>
              <a:rPr lang="en-US" dirty="0"/>
            </a:br>
            <a:r>
              <a:rPr lang="en-US" dirty="0"/>
              <a:t>and </a:t>
            </a:r>
            <a:r>
              <a:rPr lang="en-US" dirty="0">
                <a:solidFill>
                  <a:schemeClr val="accent2"/>
                </a:solidFill>
              </a:rPr>
              <a:t>doesn’t know where to focus</a:t>
            </a:r>
            <a:r>
              <a:rPr lang="en-US" dirty="0"/>
              <a:t>.	</a:t>
            </a:r>
            <a:r>
              <a:rPr lang="en-US" dirty="0">
                <a:solidFill>
                  <a:schemeClr val="accent2"/>
                </a:solidFill>
              </a:rPr>
              <a:t>problem</a:t>
            </a:r>
            <a:br>
              <a:rPr lang="en-US" dirty="0"/>
            </a:br>
            <a:r>
              <a:rPr lang="en-US" dirty="0"/>
              <a:t>By </a:t>
            </a:r>
            <a:r>
              <a:rPr lang="en-US" dirty="0">
                <a:solidFill>
                  <a:schemeClr val="accent2"/>
                </a:solidFill>
              </a:rPr>
              <a:t>prioritizing the region,	action</a:t>
            </a:r>
            <a:br>
              <a:rPr lang="en-US" dirty="0">
                <a:solidFill>
                  <a:schemeClr val="accent2"/>
                </a:solidFill>
              </a:rPr>
            </a:br>
            <a:r>
              <a:rPr lang="en-US" dirty="0"/>
              <a:t>he can </a:t>
            </a:r>
            <a:r>
              <a:rPr lang="en-US" dirty="0">
                <a:solidFill>
                  <a:schemeClr val="accent2"/>
                </a:solidFill>
              </a:rPr>
              <a:t>maximize ROI</a:t>
            </a:r>
            <a:r>
              <a:rPr lang="en-US" dirty="0"/>
              <a:t>.	</a:t>
            </a:r>
            <a:r>
              <a:rPr lang="en-US" dirty="0">
                <a:solidFill>
                  <a:schemeClr val="accent2"/>
                </a:solidFill>
              </a:rPr>
              <a:t>impact</a:t>
            </a:r>
          </a:p>
          <a:p>
            <a:pPr marL="0" indent="0">
              <a:lnSpc>
                <a:spcPct val="120000"/>
              </a:lnSpc>
              <a:spcBef>
                <a:spcPts val="400"/>
              </a:spcBef>
              <a:buNone/>
            </a:pPr>
            <a:endParaRPr lang="en-US" dirty="0"/>
          </a:p>
          <a:p>
            <a:pPr marL="0" indent="0">
              <a:lnSpc>
                <a:spcPct val="120000"/>
              </a:lnSpc>
              <a:spcBef>
                <a:spcPts val="400"/>
              </a:spcBef>
              <a:buNone/>
            </a:pPr>
            <a:endParaRPr lang="en-US" sz="1800" dirty="0"/>
          </a:p>
        </p:txBody>
      </p:sp>
      <p:sp>
        <p:nvSpPr>
          <p:cNvPr id="4" name="Title 3">
            <a:extLst>
              <a:ext uri="{FF2B5EF4-FFF2-40B4-BE49-F238E27FC236}">
                <a16:creationId xmlns:a16="http://schemas.microsoft.com/office/drawing/2014/main" id="{B74135EA-BB29-44AB-B5F6-1745E0B49521}"/>
              </a:ext>
            </a:extLst>
          </p:cNvPr>
          <p:cNvSpPr>
            <a:spLocks noGrp="1"/>
          </p:cNvSpPr>
          <p:nvPr>
            <p:ph type="title"/>
          </p:nvPr>
        </p:nvSpPr>
        <p:spPr/>
        <p:txBody>
          <a:bodyPr>
            <a:normAutofit/>
          </a:bodyPr>
          <a:lstStyle/>
          <a:p>
            <a:r>
              <a:rPr lang="en-US" dirty="0"/>
              <a:t>What is their problem? That defines your analysis</a:t>
            </a:r>
          </a:p>
        </p:txBody>
      </p:sp>
      <p:sp>
        <p:nvSpPr>
          <p:cNvPr id="22" name="TextBox 21">
            <a:extLst>
              <a:ext uri="{FF2B5EF4-FFF2-40B4-BE49-F238E27FC236}">
                <a16:creationId xmlns:a16="http://schemas.microsoft.com/office/drawing/2014/main" id="{589AAA22-C15F-4467-90E9-C202C325C648}"/>
              </a:ext>
            </a:extLst>
          </p:cNvPr>
          <p:cNvSpPr txBox="1"/>
          <p:nvPr/>
        </p:nvSpPr>
        <p:spPr>
          <a:xfrm>
            <a:off x="1835150" y="-357188"/>
            <a:ext cx="5486400" cy="274320"/>
          </a:xfrm>
          <a:prstGeom prst="rect">
            <a:avLst/>
          </a:prstGeom>
          <a:solidFill>
            <a:schemeClr val="tx2"/>
          </a:solidFill>
        </p:spPr>
        <p:txBody>
          <a:bodyPr wrap="square"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rial"/>
                <a:ea typeface="+mn-ea"/>
                <a:cs typeface="+mn-cs"/>
              </a:rPr>
              <a:t>How can the audience practice this?</a:t>
            </a:r>
          </a:p>
        </p:txBody>
      </p:sp>
      <p:pic>
        <p:nvPicPr>
          <p:cNvPr id="8" name="Google Shape;601;p2">
            <a:extLst>
              <a:ext uri="{FF2B5EF4-FFF2-40B4-BE49-F238E27FC236}">
                <a16:creationId xmlns:a16="http://schemas.microsoft.com/office/drawing/2014/main" id="{DE87977C-9D2A-5540-8332-FE99C23CB6F7}"/>
              </a:ext>
            </a:extLst>
          </p:cNvPr>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6989613" y="1676400"/>
            <a:ext cx="5202375" cy="5181604"/>
          </a:xfrm>
          <a:prstGeom prst="rect">
            <a:avLst/>
          </a:prstGeom>
          <a:noFill/>
          <a:ln>
            <a:noFill/>
          </a:ln>
        </p:spPr>
      </p:pic>
    </p:spTree>
    <p:extLst>
      <p:ext uri="{BB962C8B-B14F-4D97-AF65-F5344CB8AC3E}">
        <p14:creationId xmlns:p14="http://schemas.microsoft.com/office/powerpoint/2010/main" val="2902015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ramener">
  <a:themeElements>
    <a:clrScheme name="Gramener 2020">
      <a:dk1>
        <a:sysClr val="windowText" lastClr="000000"/>
      </a:dk1>
      <a:lt1>
        <a:sysClr val="window" lastClr="FFFFFF"/>
      </a:lt1>
      <a:dk2>
        <a:srgbClr val="20186F"/>
      </a:dk2>
      <a:lt2>
        <a:srgbClr val="EEECE1"/>
      </a:lt2>
      <a:accent1>
        <a:srgbClr val="6D8FFB"/>
      </a:accent1>
      <a:accent2>
        <a:srgbClr val="DD3B4E"/>
      </a:accent2>
      <a:accent3>
        <a:srgbClr val="91C32D"/>
      </a:accent3>
      <a:accent4>
        <a:srgbClr val="AB4CE0"/>
      </a:accent4>
      <a:accent5>
        <a:srgbClr val="20C0BC"/>
      </a:accent5>
      <a:accent6>
        <a:srgbClr val="F87720"/>
      </a:accent6>
      <a:hlink>
        <a:srgbClr val="8C83E4"/>
      </a:hlink>
      <a:folHlink>
        <a:srgbClr val="8C83E4"/>
      </a:folHlink>
    </a:clrScheme>
    <a:fontScheme name="Gramener 2020">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mener_v2.3 - WIP.potx" id="{53D08CCC-605C-4BF3-9354-E18F966B41E0}" vid="{DCFCC4BA-1274-497D-9815-0EA1F81A50F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38096</TotalTime>
  <Words>5024</Words>
  <Application>Microsoft Macintosh PowerPoint</Application>
  <PresentationFormat>Widescreen</PresentationFormat>
  <Paragraphs>615</Paragraphs>
  <Slides>55</Slides>
  <Notes>20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55</vt:i4>
      </vt:variant>
    </vt:vector>
  </HeadingPairs>
  <TitlesOfParts>
    <vt:vector size="67" baseType="lpstr">
      <vt:lpstr>Alegreya</vt:lpstr>
      <vt:lpstr>Alegreya Sans</vt:lpstr>
      <vt:lpstr>Arial</vt:lpstr>
      <vt:lpstr>Calibri</vt:lpstr>
      <vt:lpstr>Calibri Light</vt:lpstr>
      <vt:lpstr>Century Gothic</vt:lpstr>
      <vt:lpstr>Courier New</vt:lpstr>
      <vt:lpstr>Trebuchet MS</vt:lpstr>
      <vt:lpstr>Wingdings</vt:lpstr>
      <vt:lpstr>Office Theme</vt:lpstr>
      <vt:lpstr>1_Office Theme</vt:lpstr>
      <vt:lpstr>Gramener</vt:lpstr>
      <vt:lpstr>Session 2: Structuring an Impactful Data Story</vt:lpstr>
      <vt:lpstr>Data can usually be bucketed under 4 types:</vt:lpstr>
      <vt:lpstr>Data Relationships</vt:lpstr>
      <vt:lpstr>Data Relationships</vt:lpstr>
      <vt:lpstr>European brewery identified €15 m cost savings after consolidating vendors</vt:lpstr>
      <vt:lpstr>Global airline reduced cargo turnaround time by 15% with scenario modeling</vt:lpstr>
      <vt:lpstr>PowerPoint Presentation</vt:lpstr>
      <vt:lpstr>Who is your audience? They determine the story</vt:lpstr>
      <vt:lpstr>What is their problem? That defines your analysis</vt:lpstr>
      <vt:lpstr>Here are two examples in real life</vt:lpstr>
      <vt:lpstr>Filter for big, useful, surprising insights</vt:lpstr>
      <vt:lpstr>Here are the analyses &amp; filters for the problems we saw earlier</vt:lpstr>
      <vt:lpstr>Here are the analyses &amp; filters for the problems we saw earlier</vt:lpstr>
      <vt:lpstr>Storylines are plot outlines. They summarize the entire story</vt:lpstr>
      <vt:lpstr>1. Start with the takeaway (The elevator pitch. The moral of the story.)</vt:lpstr>
      <vt:lpstr>2. Find analysis that supports your takeaway. Ignore irrelevant content</vt:lpstr>
      <vt:lpstr>3. Convert analysis into messages by adding context</vt:lpstr>
      <vt:lpstr>4. Structure the messages into a pyramid or a tree</vt:lpstr>
      <vt:lpstr>5. Re-order the messages to increase memorability and motivation</vt:lpstr>
      <vt:lpstr>Here is the storyline for the analyses we saw earlier</vt:lpstr>
      <vt:lpstr>Session 3: Designing an Effective Data Story</vt:lpstr>
      <vt:lpstr>Pick a format based on how your audience will consume the story</vt:lpstr>
      <vt:lpstr>Here’s a fun quiz</vt:lpstr>
      <vt:lpstr>Human memory is continuously capturing &amp; forgetting information</vt:lpstr>
      <vt:lpstr>Visual perception as the ability to interpret the surrounding environment by processing information that is contained in visible light.</vt:lpstr>
      <vt:lpstr>Some visual attributes are noticed before we actively pay attention to them</vt:lpstr>
      <vt:lpstr>…and these attributes vary in their effectiveness</vt:lpstr>
      <vt:lpstr>Let’s try visualizing two numbers 2 &amp; 5</vt:lpstr>
      <vt:lpstr>There are many ways to visualize just two numbers</vt:lpstr>
      <vt:lpstr>Properties and Best Uses of Visual Encodings</vt:lpstr>
      <vt:lpstr>Properties and Best Uses of Visual Encodings</vt:lpstr>
      <vt:lpstr>Some encoding methods are better* than others</vt:lpstr>
      <vt:lpstr>Examples - Visual encoding</vt:lpstr>
      <vt:lpstr>Examples - Visual encoding</vt:lpstr>
      <vt:lpstr>Guidelines on Visual Encodings </vt:lpstr>
      <vt:lpstr>Example: Redesigning a chart on access to water</vt:lpstr>
      <vt:lpstr>How do I get better at selecting charts?</vt:lpstr>
      <vt:lpstr>Pick a visual design based on the takeaway</vt:lpstr>
      <vt:lpstr>How the data should be interpreted decides the type of chart to be used</vt:lpstr>
      <vt:lpstr>PowerPoint Presentation</vt:lpstr>
      <vt:lpstr>PowerPoint Presentation</vt:lpstr>
      <vt:lpstr>PowerPoint Presentation</vt:lpstr>
      <vt:lpstr>How do I make sure audience notices the insights?</vt:lpstr>
      <vt:lpstr>Class Xth English Marks Distribution</vt:lpstr>
      <vt:lpstr>Annotate to explain &amp; engage. Use four types of narratives</vt:lpstr>
      <vt:lpstr>We can apply the same principles to the chart &amp; surrounding elements</vt:lpstr>
      <vt:lpstr>In summary, here are the 9 steps to go from data to a data story</vt:lpstr>
      <vt:lpstr>Let’s try visualizing two numbers 2 &amp; 5</vt:lpstr>
      <vt:lpstr>How do I learn more?</vt:lpstr>
      <vt:lpstr>Session 4: Designing an Actionable  Data Dashboard</vt:lpstr>
      <vt:lpstr>PowerPoint Presentation</vt:lpstr>
      <vt:lpstr>PowerPoint Presentation</vt:lpstr>
      <vt:lpstr>But what about real-time data? Data keeps changing. Audience goals can vary. There will be different stories each time.</vt:lpstr>
      <vt:lpstr>PowerPoint Presentation</vt:lpstr>
      <vt:lpstr>Thank you!   Rasagy Sharma @rasagy / rasagy.in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with Data</dc:title>
  <dc:creator>Rasagy Sharma</dc:creator>
  <cp:lastModifiedBy>Microsoft Office User</cp:lastModifiedBy>
  <cp:revision>120</cp:revision>
  <cp:lastPrinted>2017-11-12T12:07:48Z</cp:lastPrinted>
  <dcterms:created xsi:type="dcterms:W3CDTF">2017-11-11T04:33:41Z</dcterms:created>
  <dcterms:modified xsi:type="dcterms:W3CDTF">2023-08-02T17:09:29Z</dcterms:modified>
</cp:coreProperties>
</file>